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5"/>
  </p:notesMasterIdLst>
  <p:sldIdLst>
    <p:sldId id="256" r:id="rId2"/>
    <p:sldId id="258" r:id="rId3"/>
    <p:sldId id="317" r:id="rId4"/>
    <p:sldId id="269" r:id="rId5"/>
    <p:sldId id="270" r:id="rId6"/>
    <p:sldId id="302" r:id="rId7"/>
    <p:sldId id="295" r:id="rId8"/>
    <p:sldId id="280" r:id="rId9"/>
    <p:sldId id="272" r:id="rId10"/>
    <p:sldId id="288" r:id="rId11"/>
    <p:sldId id="273" r:id="rId12"/>
    <p:sldId id="274" r:id="rId13"/>
    <p:sldId id="297" r:id="rId14"/>
    <p:sldId id="301" r:id="rId15"/>
    <p:sldId id="296" r:id="rId16"/>
    <p:sldId id="279" r:id="rId17"/>
    <p:sldId id="289" r:id="rId18"/>
    <p:sldId id="278" r:id="rId19"/>
    <p:sldId id="300" r:id="rId20"/>
    <p:sldId id="313" r:id="rId21"/>
    <p:sldId id="303" r:id="rId22"/>
    <p:sldId id="304" r:id="rId23"/>
    <p:sldId id="305" r:id="rId24"/>
    <p:sldId id="285" r:id="rId25"/>
    <p:sldId id="299" r:id="rId26"/>
    <p:sldId id="306" r:id="rId27"/>
    <p:sldId id="309" r:id="rId28"/>
    <p:sldId id="310" r:id="rId29"/>
    <p:sldId id="311" r:id="rId30"/>
    <p:sldId id="312" r:id="rId31"/>
    <p:sldId id="292" r:id="rId32"/>
    <p:sldId id="315" r:id="rId33"/>
    <p:sldId id="293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E3C7"/>
    <a:srgbClr val="0B1CFA"/>
    <a:srgbClr val="F80B17"/>
    <a:srgbClr val="996600"/>
    <a:srgbClr val="000000"/>
    <a:srgbClr val="104282"/>
    <a:srgbClr val="0B387C"/>
    <a:srgbClr val="0055A0"/>
    <a:srgbClr val="0C3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78" autoAdjust="0"/>
  </p:normalViewPr>
  <p:slideViewPr>
    <p:cSldViewPr snapToGrid="0" snapToObjects="1">
      <p:cViewPr>
        <p:scale>
          <a:sx n="121" d="100"/>
          <a:sy n="121" d="100"/>
        </p:scale>
        <p:origin x="-46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F2EBCE-5C2A-2A4B-82C4-D70235E698C5}" type="datetimeFigureOut">
              <a:rPr lang="en-US" smtClean="0"/>
              <a:t>05/01/15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16C05-A95E-C840-860B-792FDA182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105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16C05-A95E-C840-860B-792FDA1823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12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the </a:t>
            </a:r>
            <a:r>
              <a:rPr lang="en-US" dirty="0" err="1" smtClean="0"/>
              <a:t>twiss</a:t>
            </a:r>
            <a:r>
              <a:rPr lang="en-US" baseline="0" dirty="0" smtClean="0"/>
              <a:t> parameters of the beam and only the matched beam case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16C05-A95E-C840-860B-792FDA1823D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092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Comparison of linear and non-linear lattice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16C05-A95E-C840-860B-792FDA1823D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16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81663"/>
            <a:ext cx="252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05/01/15</a:t>
            </a:fld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05/01/15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05/01/15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05/01/15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-60-shadow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60" y="1053046"/>
            <a:ext cx="5492679" cy="474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2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690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90" y="287826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January 2015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USPAS lectures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49090"/>
            <a:ext cx="8226854" cy="538966"/>
          </a:xfrm>
        </p:spPr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14877"/>
            <a:ext cx="8226854" cy="4929511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1700"/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500"/>
            </a:lvl2pPr>
            <a:lvl3pPr>
              <a:spcBef>
                <a:spcPts val="600"/>
              </a:spcBef>
              <a:spcAft>
                <a:spcPts val="600"/>
              </a:spcAft>
              <a:defRPr sz="1300"/>
            </a:lvl3pPr>
            <a:lvl4pPr>
              <a:defRPr sz="1500"/>
            </a:lvl4pPr>
            <a:lvl5pPr>
              <a:defRPr sz="1400"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January 2015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USPAS lectures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USPASlogo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2" r="13454"/>
          <a:stretch/>
        </p:blipFill>
        <p:spPr>
          <a:xfrm>
            <a:off x="8325094" y="0"/>
            <a:ext cx="814977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05/01/15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05/01/15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Image 7" descr="LOGO-60-CERN.png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69" y="5986682"/>
            <a:ext cx="2016681" cy="8713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82" r:id="rId3"/>
    <p:sldLayoutId id="2147483677" r:id="rId4"/>
    <p:sldLayoutId id="2147483678" r:id="rId5"/>
    <p:sldLayoutId id="2147483681" r:id="rId6"/>
    <p:sldLayoutId id="2147483680" r:id="rId7"/>
    <p:sldLayoutId id="2147483679" r:id="rId8"/>
    <p:sldLayoutId id="2147483664" r:id="rId9"/>
    <p:sldLayoutId id="2147483665" r:id="rId10"/>
    <p:sldLayoutId id="2147483667" r:id="rId11"/>
    <p:sldLayoutId id="2147483668" r:id="rId12"/>
    <p:sldLayoutId id="2147483669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1200" indent="-349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67600" indent="-385200" algn="l" rtl="0" eaLnBrk="1" latinLnBrk="0" hangingPunct="1">
        <a:spcBef>
          <a:spcPct val="20000"/>
        </a:spcBef>
        <a:buClr>
          <a:schemeClr val="tx1"/>
        </a:buClr>
        <a:buSzPct val="90000"/>
        <a:buFont typeface="Lucida Grande"/>
        <a:buChar char="­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66400" indent="-306000" algn="l" rtl="0" eaLnBrk="1" latinLnBrk="0" hangingPunct="1">
        <a:spcBef>
          <a:spcPct val="20000"/>
        </a:spcBef>
        <a:buClr>
          <a:schemeClr val="tx1"/>
        </a:buClr>
        <a:buSzPct val="50000"/>
        <a:buFont typeface="Wingdings" charset="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000" indent="-2700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emf"/><Relationship Id="rId3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uspas.fnal.gov/index.shtml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6.emf"/><Relationship Id="rId3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59.emf"/><Relationship Id="rId6" Type="http://schemas.openxmlformats.org/officeDocument/2006/relationships/image" Target="../media/image60.emf"/><Relationship Id="rId7" Type="http://schemas.openxmlformats.org/officeDocument/2006/relationships/image" Target="../media/image61.emf"/><Relationship Id="rId8" Type="http://schemas.openxmlformats.org/officeDocument/2006/relationships/image" Target="../media/image6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3.mov"/><Relationship Id="rId4" Type="http://schemas.openxmlformats.org/officeDocument/2006/relationships/video" Target="../media/media3.mov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3.xml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4954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Dipole magnets – </a:t>
            </a:r>
            <a:r>
              <a:rPr lang="en-US" dirty="0" smtClean="0"/>
              <a:t>weak focusing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4877"/>
            <a:ext cx="8226854" cy="479038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Consider a particle with initial offset from reference orbit in a </a:t>
            </a:r>
            <a:r>
              <a:rPr lang="en-US" b="1" dirty="0" smtClean="0"/>
              <a:t>uniform magnetic field</a:t>
            </a:r>
            <a:r>
              <a:rPr lang="en-US" dirty="0" smtClean="0"/>
              <a:t> in y direction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>
              <a:lnSpc>
                <a:spcPct val="130000"/>
              </a:lnSpc>
            </a:pPr>
            <a:endParaRPr lang="en-US" dirty="0" smtClean="0"/>
          </a:p>
          <a:p>
            <a:r>
              <a:rPr lang="en-US" dirty="0" smtClean="0"/>
              <a:t>The particle performs a </a:t>
            </a:r>
            <a:r>
              <a:rPr lang="en-US" dirty="0" smtClean="0"/>
              <a:t>harmonic oscillation </a:t>
            </a:r>
            <a:r>
              <a:rPr lang="en-US" dirty="0" smtClean="0"/>
              <a:t>with frequency </a:t>
            </a:r>
            <a:r>
              <a:rPr lang="en-US" dirty="0" smtClean="0">
                <a:latin typeface="Symbol" charset="2"/>
                <a:cs typeface="Symbol" charset="2"/>
              </a:rPr>
              <a:t>w</a:t>
            </a:r>
            <a:endParaRPr lang="en-US" dirty="0" smtClean="0">
              <a:latin typeface="Symbol" charset="2"/>
              <a:cs typeface="Symbol" charset="2"/>
            </a:endParaRPr>
          </a:p>
          <a:p>
            <a:endParaRPr lang="en-US" dirty="0" smtClean="0"/>
          </a:p>
          <a:p>
            <a:pPr lvl="1"/>
            <a:endParaRPr lang="en-US" dirty="0" smtClean="0"/>
          </a:p>
          <a:p>
            <a:r>
              <a:rPr lang="en-US" b="1" dirty="0" smtClean="0"/>
              <a:t>This is the weak </a:t>
            </a:r>
            <a:r>
              <a:rPr lang="en-US" b="1" dirty="0" smtClean="0"/>
              <a:t>focusing </a:t>
            </a:r>
            <a:r>
              <a:rPr lang="en-US" dirty="0" smtClean="0"/>
              <a:t>in </a:t>
            </a:r>
            <a:r>
              <a:rPr lang="en-US" b="1" dirty="0" smtClean="0"/>
              <a:t>horizontal</a:t>
            </a:r>
            <a:r>
              <a:rPr lang="en-US" dirty="0" smtClean="0"/>
              <a:t> plane: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January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USPAS lectures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4" t="55088" r="61571" b="40634"/>
          <a:stretch/>
        </p:blipFill>
        <p:spPr>
          <a:xfrm>
            <a:off x="5692596" y="4907332"/>
            <a:ext cx="2869199" cy="74982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5" t="50784" r="68885" b="46679"/>
          <a:stretch/>
        </p:blipFill>
        <p:spPr>
          <a:xfrm>
            <a:off x="4524618" y="4538892"/>
            <a:ext cx="850369" cy="497402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2" t="45844" r="64556" b="51441"/>
          <a:stretch/>
        </p:blipFill>
        <p:spPr>
          <a:xfrm>
            <a:off x="1846490" y="4413061"/>
            <a:ext cx="2145062" cy="51432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782795" y="1677293"/>
            <a:ext cx="4703746" cy="2266827"/>
            <a:chOff x="1782795" y="1943129"/>
            <a:chExt cx="4703746" cy="2266827"/>
          </a:xfrm>
        </p:grpSpPr>
        <p:sp>
          <p:nvSpPr>
            <p:cNvPr id="7" name="Oval 6"/>
            <p:cNvSpPr/>
            <p:nvPr/>
          </p:nvSpPr>
          <p:spPr>
            <a:xfrm>
              <a:off x="3100929" y="2101817"/>
              <a:ext cx="2081827" cy="2108139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867422" y="1966148"/>
              <a:ext cx="2081827" cy="2108139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rot="5400000" flipH="1">
              <a:off x="3180806" y="2168129"/>
              <a:ext cx="450000" cy="0"/>
            </a:xfrm>
            <a:prstGeom prst="straightConnector1">
              <a:avLst/>
            </a:prstGeom>
            <a:ln w="25400">
              <a:solidFill>
                <a:srgbClr val="262626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3369806" y="2378778"/>
              <a:ext cx="72000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3777377" y="2136340"/>
              <a:ext cx="99298" cy="30187"/>
            </a:xfrm>
            <a:prstGeom prst="straightConnector1">
              <a:avLst/>
            </a:prstGeom>
            <a:ln w="25400">
              <a:solidFill>
                <a:srgbClr val="262626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537758" y="2168129"/>
              <a:ext cx="6206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accent6">
                      <a:lumMod val="50000"/>
                    </a:schemeClr>
                  </a:solidFill>
                </a:rPr>
                <a:t>s = </a:t>
              </a:r>
              <a:r>
                <a:rPr lang="en-US" sz="1400" dirty="0" err="1" smtClean="0">
                  <a:solidFill>
                    <a:schemeClr val="accent6">
                      <a:lumMod val="50000"/>
                    </a:schemeClr>
                  </a:solidFill>
                </a:rPr>
                <a:t>vt</a:t>
              </a:r>
              <a:endParaRPr lang="en-US" sz="14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083415" y="2207801"/>
              <a:ext cx="3410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accent6">
                      <a:lumMod val="50000"/>
                    </a:schemeClr>
                  </a:solidFill>
                </a:rPr>
                <a:t>x</a:t>
              </a:r>
              <a:r>
                <a:rPr lang="en-US" sz="1400" baseline="-25000" dirty="0" smtClean="0">
                  <a:solidFill>
                    <a:schemeClr val="accent6">
                      <a:lumMod val="50000"/>
                    </a:schemeClr>
                  </a:solidFill>
                </a:rPr>
                <a:t>0</a:t>
              </a:r>
              <a:endParaRPr lang="en-US" sz="1400" baseline="-25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144269" y="2975544"/>
              <a:ext cx="13422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262626"/>
                  </a:solidFill>
                </a:rPr>
                <a:t>reference orbit</a:t>
              </a:r>
              <a:endParaRPr lang="en-US" sz="1400" dirty="0">
                <a:solidFill>
                  <a:srgbClr val="262626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82795" y="2354515"/>
              <a:ext cx="11865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particle with initial offset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V="1">
              <a:off x="3096115" y="2249950"/>
              <a:ext cx="93334" cy="11174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 flipV="1">
              <a:off x="3405806" y="2410547"/>
              <a:ext cx="735261" cy="718252"/>
            </a:xfrm>
            <a:prstGeom prst="straightConnector1">
              <a:avLst/>
            </a:prstGeom>
            <a:ln w="25400">
              <a:solidFill>
                <a:srgbClr val="262626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cxnSpLocks noChangeAspect="1"/>
            </p:cNvCxnSpPr>
            <p:nvPr/>
          </p:nvCxnSpPr>
          <p:spPr>
            <a:xfrm flipH="1" flipV="1">
              <a:off x="3208833" y="2218218"/>
              <a:ext cx="184263" cy="180000"/>
            </a:xfrm>
            <a:prstGeom prst="straightConnector1">
              <a:avLst/>
            </a:prstGeom>
            <a:ln w="25400">
              <a:solidFill>
                <a:srgbClr val="262626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3344512" y="1980329"/>
              <a:ext cx="3000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accent6">
                      <a:lumMod val="50000"/>
                    </a:schemeClr>
                  </a:solidFill>
                </a:rPr>
                <a:t>y</a:t>
              </a:r>
              <a:endParaRPr lang="en-US" sz="1400" baseline="-25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803671" y="2589615"/>
              <a:ext cx="4535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accent6">
                      <a:lumMod val="50000"/>
                    </a:schemeClr>
                  </a:solidFill>
                </a:rPr>
                <a:t>ρ</a:t>
              </a:r>
              <a:endParaRPr lang="en-US" sz="14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337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Quadrupole</a:t>
            </a:r>
            <a:r>
              <a:rPr lang="en-US" dirty="0" smtClean="0"/>
              <a:t> magnets – strong focusing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90433"/>
            <a:ext cx="8226854" cy="275395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Magnetic field proportional to offset results in linear restoring force</a:t>
            </a:r>
          </a:p>
          <a:p>
            <a:pPr>
              <a:lnSpc>
                <a:spcPct val="140000"/>
              </a:lnSpc>
            </a:pPr>
            <a:endParaRPr lang="en-US" dirty="0"/>
          </a:p>
          <a:p>
            <a:pPr>
              <a:lnSpc>
                <a:spcPct val="60000"/>
              </a:lnSpc>
            </a:pPr>
            <a:endParaRPr lang="en-US" dirty="0" smtClean="0"/>
          </a:p>
          <a:p>
            <a:pPr>
              <a:lnSpc>
                <a:spcPct val="70000"/>
              </a:lnSpc>
            </a:pPr>
            <a:endParaRPr lang="en-US" dirty="0" smtClean="0"/>
          </a:p>
          <a:p>
            <a:r>
              <a:rPr lang="en-US" dirty="0" smtClean="0"/>
              <a:t>Force is </a:t>
            </a:r>
            <a:r>
              <a:rPr lang="en-US" dirty="0" smtClean="0">
                <a:solidFill>
                  <a:srgbClr val="FF0000"/>
                </a:solidFill>
              </a:rPr>
              <a:t>focusing in one plane while defocusing </a:t>
            </a:r>
            <a:r>
              <a:rPr lang="en-US" dirty="0">
                <a:solidFill>
                  <a:srgbClr val="FF0000"/>
                </a:solidFill>
              </a:rPr>
              <a:t>in the other </a:t>
            </a:r>
            <a:r>
              <a:rPr lang="en-US" dirty="0" smtClean="0">
                <a:sym typeface="Wingdings"/>
              </a:rPr>
              <a:t> need to alternate between focusing and defocusing </a:t>
            </a:r>
            <a:r>
              <a:rPr lang="en-US" dirty="0" err="1" smtClean="0">
                <a:sym typeface="Wingdings"/>
              </a:rPr>
              <a:t>quadrupoles</a:t>
            </a:r>
            <a:r>
              <a:rPr lang="en-US" dirty="0" smtClean="0">
                <a:sym typeface="Wingdings"/>
              </a:rPr>
              <a:t> (“alternating gradient lattice”) to achieve overall focusing in a particle accelerator or transfer line</a:t>
            </a:r>
          </a:p>
          <a:p>
            <a:r>
              <a:rPr lang="en-US" dirty="0" smtClean="0">
                <a:sym typeface="Wingdings"/>
              </a:rPr>
              <a:t>In accelerator design we use the normalized </a:t>
            </a:r>
            <a:r>
              <a:rPr lang="en-US" dirty="0" err="1" smtClean="0">
                <a:sym typeface="Wingdings"/>
              </a:rPr>
              <a:t>quadrupole</a:t>
            </a:r>
            <a:r>
              <a:rPr lang="en-US" dirty="0" smtClean="0">
                <a:sym typeface="Wingdings"/>
              </a:rPr>
              <a:t> strength 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January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USPAS lectures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41" name="Group 40"/>
          <p:cNvGrpSpPr/>
          <p:nvPr/>
        </p:nvGrpSpPr>
        <p:grpSpPr>
          <a:xfrm>
            <a:off x="596739" y="618455"/>
            <a:ext cx="2427480" cy="2423753"/>
            <a:chOff x="596739" y="618455"/>
            <a:chExt cx="2427480" cy="2423753"/>
          </a:xfrm>
        </p:grpSpPr>
        <p:grpSp>
          <p:nvGrpSpPr>
            <p:cNvPr id="16" name="Group 15"/>
            <p:cNvGrpSpPr>
              <a:grpSpLocks noChangeAspect="1"/>
            </p:cNvGrpSpPr>
            <p:nvPr/>
          </p:nvGrpSpPr>
          <p:grpSpPr>
            <a:xfrm>
              <a:off x="2030341" y="1993314"/>
              <a:ext cx="939707" cy="1048894"/>
              <a:chOff x="5277104" y="1291995"/>
              <a:chExt cx="1294616" cy="1445041"/>
            </a:xfrm>
          </p:grpSpPr>
          <p:sp>
            <p:nvSpPr>
              <p:cNvPr id="14" name="Block Arc 13"/>
              <p:cNvSpPr/>
              <p:nvPr/>
            </p:nvSpPr>
            <p:spPr>
              <a:xfrm>
                <a:off x="5277104" y="1321678"/>
                <a:ext cx="1294616" cy="1415358"/>
              </a:xfrm>
              <a:prstGeom prst="blockArc">
                <a:avLst>
                  <a:gd name="adj1" fmla="val 10800000"/>
                  <a:gd name="adj2" fmla="val 16239741"/>
                  <a:gd name="adj3" fmla="val 49830"/>
                </a:avLst>
              </a:prstGeom>
              <a:solidFill>
                <a:schemeClr val="tx2"/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dirty="0" smtClean="0">
                    <a:solidFill>
                      <a:srgbClr val="FFFFFF"/>
                    </a:solidFill>
                  </a:rPr>
                  <a:t>S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932826" y="1291995"/>
                <a:ext cx="45719" cy="750307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/>
            <p:cNvGrpSpPr>
              <a:grpSpLocks noChangeAspect="1"/>
            </p:cNvGrpSpPr>
            <p:nvPr/>
          </p:nvGrpSpPr>
          <p:grpSpPr>
            <a:xfrm rot="16200000">
              <a:off x="2018966" y="597629"/>
              <a:ext cx="939707" cy="1070798"/>
              <a:chOff x="5277102" y="1291995"/>
              <a:chExt cx="1294616" cy="1475219"/>
            </a:xfrm>
          </p:grpSpPr>
          <p:sp>
            <p:nvSpPr>
              <p:cNvPr id="18" name="Block Arc 17"/>
              <p:cNvSpPr/>
              <p:nvPr/>
            </p:nvSpPr>
            <p:spPr>
              <a:xfrm>
                <a:off x="5277102" y="1351855"/>
                <a:ext cx="1294616" cy="1415359"/>
              </a:xfrm>
              <a:prstGeom prst="blockArc">
                <a:avLst>
                  <a:gd name="adj1" fmla="val 10800000"/>
                  <a:gd name="adj2" fmla="val 16239741"/>
                  <a:gd name="adj3" fmla="val 49830"/>
                </a:avLst>
              </a:prstGeom>
              <a:solidFill>
                <a:schemeClr val="tx2"/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</a:rPr>
                  <a:t>N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932826" y="1291995"/>
                <a:ext cx="45719" cy="750307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/>
            <p:cNvGrpSpPr>
              <a:grpSpLocks noChangeAspect="1"/>
            </p:cNvGrpSpPr>
            <p:nvPr/>
          </p:nvGrpSpPr>
          <p:grpSpPr>
            <a:xfrm rot="10800000">
              <a:off x="640970" y="618455"/>
              <a:ext cx="939707" cy="1048894"/>
              <a:chOff x="5277104" y="1291995"/>
              <a:chExt cx="1294616" cy="1445041"/>
            </a:xfrm>
          </p:grpSpPr>
          <p:sp>
            <p:nvSpPr>
              <p:cNvPr id="21" name="Block Arc 20"/>
              <p:cNvSpPr/>
              <p:nvPr/>
            </p:nvSpPr>
            <p:spPr>
              <a:xfrm>
                <a:off x="5277104" y="1321678"/>
                <a:ext cx="1294616" cy="1415358"/>
              </a:xfrm>
              <a:prstGeom prst="blockArc">
                <a:avLst>
                  <a:gd name="adj1" fmla="val 10800000"/>
                  <a:gd name="adj2" fmla="val 16239741"/>
                  <a:gd name="adj3" fmla="val 49830"/>
                </a:avLst>
              </a:prstGeom>
              <a:solidFill>
                <a:schemeClr val="tx2"/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dirty="0" smtClean="0">
                    <a:solidFill>
                      <a:srgbClr val="FFFFFF"/>
                    </a:solidFill>
                  </a:rPr>
                  <a:t>S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932826" y="1291995"/>
                <a:ext cx="45719" cy="750307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/>
            <p:cNvGrpSpPr>
              <a:grpSpLocks noChangeAspect="1"/>
            </p:cNvGrpSpPr>
            <p:nvPr/>
          </p:nvGrpSpPr>
          <p:grpSpPr>
            <a:xfrm rot="5400000">
              <a:off x="654491" y="2000522"/>
              <a:ext cx="939707" cy="1055212"/>
              <a:chOff x="5268398" y="1291995"/>
              <a:chExt cx="1294616" cy="1453745"/>
            </a:xfrm>
          </p:grpSpPr>
          <p:sp>
            <p:nvSpPr>
              <p:cNvPr id="24" name="Block Arc 23"/>
              <p:cNvSpPr/>
              <p:nvPr/>
            </p:nvSpPr>
            <p:spPr>
              <a:xfrm>
                <a:off x="5268398" y="1330383"/>
                <a:ext cx="1294616" cy="1415357"/>
              </a:xfrm>
              <a:prstGeom prst="blockArc">
                <a:avLst>
                  <a:gd name="adj1" fmla="val 10800000"/>
                  <a:gd name="adj2" fmla="val 16239741"/>
                  <a:gd name="adj3" fmla="val 49830"/>
                </a:avLst>
              </a:prstGeom>
              <a:solidFill>
                <a:schemeClr val="tx2"/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dirty="0" smtClean="0">
                    <a:solidFill>
                      <a:srgbClr val="FFFFFF"/>
                    </a:solidFill>
                  </a:rPr>
                  <a:t>N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932826" y="1291995"/>
                <a:ext cx="45719" cy="750307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Arc 25"/>
            <p:cNvSpPr/>
            <p:nvPr/>
          </p:nvSpPr>
          <p:spPr>
            <a:xfrm rot="18900000">
              <a:off x="1345475" y="2086654"/>
              <a:ext cx="914400" cy="914400"/>
            </a:xfrm>
            <a:prstGeom prst="arc">
              <a:avLst/>
            </a:prstGeom>
            <a:ln w="25400">
              <a:solidFill>
                <a:schemeClr val="accent6">
                  <a:lumMod val="5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26"/>
            <p:cNvSpPr/>
            <p:nvPr/>
          </p:nvSpPr>
          <p:spPr>
            <a:xfrm rot="18900000">
              <a:off x="1674798" y="1752552"/>
              <a:ext cx="914400" cy="914400"/>
            </a:xfrm>
            <a:prstGeom prst="arc">
              <a:avLst/>
            </a:prstGeom>
            <a:ln w="25400">
              <a:solidFill>
                <a:schemeClr val="accent6">
                  <a:lumMod val="50000"/>
                </a:schemeClr>
              </a:solidFill>
              <a:tailEnd type="arrow"/>
            </a:ln>
            <a:effectLst/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c 27"/>
            <p:cNvSpPr/>
            <p:nvPr/>
          </p:nvSpPr>
          <p:spPr>
            <a:xfrm rot="8100000">
              <a:off x="1344102" y="651342"/>
              <a:ext cx="914400" cy="914400"/>
            </a:xfrm>
            <a:prstGeom prst="arc">
              <a:avLst/>
            </a:prstGeom>
            <a:ln w="25400">
              <a:solidFill>
                <a:schemeClr val="accent6">
                  <a:lumMod val="5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rc 28"/>
            <p:cNvSpPr/>
            <p:nvPr/>
          </p:nvSpPr>
          <p:spPr>
            <a:xfrm rot="8100000">
              <a:off x="1031379" y="986971"/>
              <a:ext cx="914400" cy="914400"/>
            </a:xfrm>
            <a:prstGeom prst="arc">
              <a:avLst/>
            </a:prstGeom>
            <a:ln w="25400">
              <a:solidFill>
                <a:schemeClr val="accent6">
                  <a:lumMod val="50000"/>
                </a:schemeClr>
              </a:solidFill>
              <a:tailEnd type="arrow"/>
            </a:ln>
            <a:effectLst/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V="1">
              <a:off x="875715" y="1291830"/>
              <a:ext cx="0" cy="993851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600068" y="160748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y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rot="16200000" flipV="1">
              <a:off x="1794093" y="2183983"/>
              <a:ext cx="0" cy="993851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1659180" y="261374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x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43" name="Straight Arrow Connector 42"/>
          <p:cNvCxnSpPr/>
          <p:nvPr/>
        </p:nvCxnSpPr>
        <p:spPr>
          <a:xfrm flipH="1">
            <a:off x="1889275" y="1816989"/>
            <a:ext cx="288036" cy="0"/>
          </a:xfrm>
          <a:prstGeom prst="straightConnector1">
            <a:avLst/>
          </a:prstGeom>
          <a:ln w="25400"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125995" y="1641694"/>
            <a:ext cx="354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F</a:t>
            </a:r>
            <a:r>
              <a:rPr lang="en-US" sz="1400" baseline="-25000" dirty="0" err="1" smtClean="0"/>
              <a:t>x</a:t>
            </a:r>
            <a:endParaRPr lang="en-US" sz="1400" baseline="-25000" dirty="0"/>
          </a:p>
        </p:txBody>
      </p:sp>
      <p:cxnSp>
        <p:nvCxnSpPr>
          <p:cNvPr id="45" name="Straight Arrow Connector 44"/>
          <p:cNvCxnSpPr/>
          <p:nvPr/>
        </p:nvCxnSpPr>
        <p:spPr>
          <a:xfrm rot="5400000" flipH="1">
            <a:off x="1668283" y="1523332"/>
            <a:ext cx="288036" cy="0"/>
          </a:xfrm>
          <a:prstGeom prst="straightConnector1">
            <a:avLst/>
          </a:prstGeom>
          <a:ln w="25400"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638431" y="109945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F</a:t>
            </a:r>
            <a:r>
              <a:rPr lang="en-US" sz="1400" baseline="-25000" dirty="0" err="1" smtClean="0"/>
              <a:t>y</a:t>
            </a:r>
            <a:endParaRPr lang="en-US" sz="1400" baseline="-25000" dirty="0"/>
          </a:p>
        </p:txBody>
      </p:sp>
      <p:grpSp>
        <p:nvGrpSpPr>
          <p:cNvPr id="7" name="Group 6"/>
          <p:cNvGrpSpPr/>
          <p:nvPr/>
        </p:nvGrpSpPr>
        <p:grpSpPr>
          <a:xfrm>
            <a:off x="1156096" y="3578362"/>
            <a:ext cx="4560344" cy="838337"/>
            <a:chOff x="1156096" y="3487642"/>
            <a:chExt cx="4560344" cy="838337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66" t="70718" r="54345" b="24525"/>
            <a:stretch/>
          </p:blipFill>
          <p:spPr>
            <a:xfrm>
              <a:off x="1156096" y="3487642"/>
              <a:ext cx="4560344" cy="838337"/>
            </a:xfrm>
            <a:prstGeom prst="rect">
              <a:avLst/>
            </a:prstGeom>
          </p:spPr>
        </p:pic>
        <p:cxnSp>
          <p:nvCxnSpPr>
            <p:cNvPr id="51" name="Straight Arrow Connector 50"/>
            <p:cNvCxnSpPr/>
            <p:nvPr/>
          </p:nvCxnSpPr>
          <p:spPr>
            <a:xfrm>
              <a:off x="2969335" y="3913453"/>
              <a:ext cx="641598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3928828" y="1070218"/>
            <a:ext cx="4370583" cy="1841523"/>
            <a:chOff x="3928828" y="1070218"/>
            <a:chExt cx="4370583" cy="1841523"/>
          </a:xfrm>
        </p:grpSpPr>
        <p:grpSp>
          <p:nvGrpSpPr>
            <p:cNvPr id="102" name="Group 101"/>
            <p:cNvGrpSpPr/>
            <p:nvPr/>
          </p:nvGrpSpPr>
          <p:grpSpPr>
            <a:xfrm>
              <a:off x="3928828" y="1070218"/>
              <a:ext cx="4370583" cy="1458628"/>
              <a:chOff x="3928828" y="1070218"/>
              <a:chExt cx="4370583" cy="1458628"/>
            </a:xfrm>
          </p:grpSpPr>
          <p:sp>
            <p:nvSpPr>
              <p:cNvPr id="55" name="TextBox 54"/>
              <p:cNvSpPr txBox="1"/>
              <p:nvPr/>
            </p:nvSpPr>
            <p:spPr>
              <a:xfrm>
                <a:off x="7940069" y="1834927"/>
                <a:ext cx="2744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s</a:t>
                </a:r>
                <a:endParaRPr lang="en-US" sz="14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4399339" y="1266174"/>
                <a:ext cx="295212" cy="1246100"/>
              </a:xfrm>
              <a:prstGeom prst="ellipse">
                <a:avLst/>
              </a:prstGeom>
              <a:noFill/>
              <a:ln w="25400"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72" name="Group 71"/>
              <p:cNvGrpSpPr/>
              <p:nvPr/>
            </p:nvGrpSpPr>
            <p:grpSpPr>
              <a:xfrm>
                <a:off x="5198624" y="1235075"/>
                <a:ext cx="732555" cy="1285485"/>
                <a:chOff x="4908929" y="1235075"/>
                <a:chExt cx="732555" cy="1285485"/>
              </a:xfrm>
            </p:grpSpPr>
            <p:sp>
              <p:nvSpPr>
                <p:cNvPr id="57" name="Oval 56"/>
                <p:cNvSpPr/>
                <p:nvPr/>
              </p:nvSpPr>
              <p:spPr>
                <a:xfrm>
                  <a:off x="4955329" y="1266174"/>
                  <a:ext cx="295212" cy="1246100"/>
                </a:xfrm>
                <a:prstGeom prst="ellipse">
                  <a:avLst/>
                </a:prstGeom>
                <a:noFill/>
                <a:ln w="25400"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>
                  <a:off x="5300447" y="1271285"/>
                  <a:ext cx="295212" cy="1246100"/>
                </a:xfrm>
                <a:prstGeom prst="ellipse">
                  <a:avLst/>
                </a:prstGeom>
                <a:noFill/>
                <a:ln w="25400"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5426745" y="1266174"/>
                  <a:ext cx="214739" cy="1254386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>
                  <a:off x="4908929" y="1235075"/>
                  <a:ext cx="214739" cy="1277199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2" name="Straight Connector 61"/>
                <p:cNvCxnSpPr/>
                <p:nvPr/>
              </p:nvCxnSpPr>
              <p:spPr>
                <a:xfrm flipV="1">
                  <a:off x="5137860" y="2505925"/>
                  <a:ext cx="270000" cy="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 flipV="1">
                  <a:off x="5141035" y="1281660"/>
                  <a:ext cx="270000" cy="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3" name="Oval 72"/>
              <p:cNvSpPr/>
              <p:nvPr/>
            </p:nvSpPr>
            <p:spPr>
              <a:xfrm>
                <a:off x="6435252" y="1274460"/>
                <a:ext cx="295212" cy="1246100"/>
              </a:xfrm>
              <a:prstGeom prst="ellipse">
                <a:avLst/>
              </a:prstGeom>
              <a:noFill/>
              <a:ln w="25400"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74" name="Group 73"/>
              <p:cNvGrpSpPr/>
              <p:nvPr/>
            </p:nvGrpSpPr>
            <p:grpSpPr>
              <a:xfrm>
                <a:off x="7234538" y="1243361"/>
                <a:ext cx="732555" cy="1285485"/>
                <a:chOff x="4908929" y="1235075"/>
                <a:chExt cx="732555" cy="1285485"/>
              </a:xfrm>
            </p:grpSpPr>
            <p:sp>
              <p:nvSpPr>
                <p:cNvPr id="75" name="Oval 74"/>
                <p:cNvSpPr/>
                <p:nvPr/>
              </p:nvSpPr>
              <p:spPr>
                <a:xfrm>
                  <a:off x="4955329" y="1266174"/>
                  <a:ext cx="295212" cy="1246100"/>
                </a:xfrm>
                <a:prstGeom prst="ellipse">
                  <a:avLst/>
                </a:prstGeom>
                <a:noFill/>
                <a:ln w="25400"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Oval 75"/>
                <p:cNvSpPr/>
                <p:nvPr/>
              </p:nvSpPr>
              <p:spPr>
                <a:xfrm>
                  <a:off x="5300447" y="1271285"/>
                  <a:ext cx="295212" cy="1246100"/>
                </a:xfrm>
                <a:prstGeom prst="ellipse">
                  <a:avLst/>
                </a:prstGeom>
                <a:noFill/>
                <a:ln w="25400"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/>
                <p:cNvSpPr/>
                <p:nvPr/>
              </p:nvSpPr>
              <p:spPr>
                <a:xfrm>
                  <a:off x="5426745" y="1266174"/>
                  <a:ext cx="214739" cy="1254386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/>
                <p:cNvSpPr/>
                <p:nvPr/>
              </p:nvSpPr>
              <p:spPr>
                <a:xfrm>
                  <a:off x="4908929" y="1235075"/>
                  <a:ext cx="214739" cy="1277199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9" name="Straight Connector 78"/>
                <p:cNvCxnSpPr/>
                <p:nvPr/>
              </p:nvCxnSpPr>
              <p:spPr>
                <a:xfrm flipV="1">
                  <a:off x="5137860" y="2505925"/>
                  <a:ext cx="270000" cy="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 flipV="1">
                  <a:off x="5141035" y="1281660"/>
                  <a:ext cx="270000" cy="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1" name="Straight Arrow Connector 80"/>
              <p:cNvCxnSpPr/>
              <p:nvPr/>
            </p:nvCxnSpPr>
            <p:spPr>
              <a:xfrm>
                <a:off x="4181243" y="1897275"/>
                <a:ext cx="4118168" cy="0"/>
              </a:xfrm>
              <a:prstGeom prst="straightConnector1">
                <a:avLst/>
              </a:prstGeom>
              <a:ln w="25400">
                <a:solidFill>
                  <a:srgbClr val="262626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Freeform 97"/>
              <p:cNvSpPr/>
              <p:nvPr/>
            </p:nvSpPr>
            <p:spPr>
              <a:xfrm>
                <a:off x="4067840" y="1470901"/>
                <a:ext cx="4076718" cy="552674"/>
              </a:xfrm>
              <a:custGeom>
                <a:avLst/>
                <a:gdLst>
                  <a:gd name="connsiteX0" fmla="*/ 0 w 4088477"/>
                  <a:gd name="connsiteY0" fmla="*/ 129595 h 317508"/>
                  <a:gd name="connsiteX1" fmla="*/ 485952 w 4088477"/>
                  <a:gd name="connsiteY1" fmla="*/ 0 h 317508"/>
                  <a:gd name="connsiteX2" fmla="*/ 1516171 w 4088477"/>
                  <a:gd name="connsiteY2" fmla="*/ 233271 h 317508"/>
                  <a:gd name="connsiteX3" fmla="*/ 2501034 w 4088477"/>
                  <a:gd name="connsiteY3" fmla="*/ 77757 h 317508"/>
                  <a:gd name="connsiteX4" fmla="*/ 3537732 w 4088477"/>
                  <a:gd name="connsiteY4" fmla="*/ 291589 h 317508"/>
                  <a:gd name="connsiteX5" fmla="*/ 4088477 w 4088477"/>
                  <a:gd name="connsiteY5" fmla="*/ 317508 h 317508"/>
                  <a:gd name="connsiteX0" fmla="*/ 0 w 4088477"/>
                  <a:gd name="connsiteY0" fmla="*/ 129595 h 317508"/>
                  <a:gd name="connsiteX1" fmla="*/ 485952 w 4088477"/>
                  <a:gd name="connsiteY1" fmla="*/ 0 h 317508"/>
                  <a:gd name="connsiteX2" fmla="*/ 1516171 w 4088477"/>
                  <a:gd name="connsiteY2" fmla="*/ 233271 h 317508"/>
                  <a:gd name="connsiteX3" fmla="*/ 2512793 w 4088477"/>
                  <a:gd name="connsiteY3" fmla="*/ 183581 h 317508"/>
                  <a:gd name="connsiteX4" fmla="*/ 3537732 w 4088477"/>
                  <a:gd name="connsiteY4" fmla="*/ 291589 h 317508"/>
                  <a:gd name="connsiteX5" fmla="*/ 4088477 w 4088477"/>
                  <a:gd name="connsiteY5" fmla="*/ 317508 h 317508"/>
                  <a:gd name="connsiteX0" fmla="*/ 0 w 4088477"/>
                  <a:gd name="connsiteY0" fmla="*/ 129595 h 373896"/>
                  <a:gd name="connsiteX1" fmla="*/ 485952 w 4088477"/>
                  <a:gd name="connsiteY1" fmla="*/ 0 h 373896"/>
                  <a:gd name="connsiteX2" fmla="*/ 1516171 w 4088477"/>
                  <a:gd name="connsiteY2" fmla="*/ 233271 h 373896"/>
                  <a:gd name="connsiteX3" fmla="*/ 2512793 w 4088477"/>
                  <a:gd name="connsiteY3" fmla="*/ 183581 h 373896"/>
                  <a:gd name="connsiteX4" fmla="*/ 3537732 w 4088477"/>
                  <a:gd name="connsiteY4" fmla="*/ 373896 h 373896"/>
                  <a:gd name="connsiteX5" fmla="*/ 4088477 w 4088477"/>
                  <a:gd name="connsiteY5" fmla="*/ 317508 h 373896"/>
                  <a:gd name="connsiteX0" fmla="*/ 0 w 4088477"/>
                  <a:gd name="connsiteY0" fmla="*/ 129595 h 373896"/>
                  <a:gd name="connsiteX1" fmla="*/ 485952 w 4088477"/>
                  <a:gd name="connsiteY1" fmla="*/ 0 h 373896"/>
                  <a:gd name="connsiteX2" fmla="*/ 1516171 w 4088477"/>
                  <a:gd name="connsiteY2" fmla="*/ 233271 h 373896"/>
                  <a:gd name="connsiteX3" fmla="*/ 2536311 w 4088477"/>
                  <a:gd name="connsiteY3" fmla="*/ 254130 h 373896"/>
                  <a:gd name="connsiteX4" fmla="*/ 3537732 w 4088477"/>
                  <a:gd name="connsiteY4" fmla="*/ 373896 h 373896"/>
                  <a:gd name="connsiteX5" fmla="*/ 4088477 w 4088477"/>
                  <a:gd name="connsiteY5" fmla="*/ 317508 h 373896"/>
                  <a:gd name="connsiteX0" fmla="*/ 0 w 4088477"/>
                  <a:gd name="connsiteY0" fmla="*/ 129595 h 373896"/>
                  <a:gd name="connsiteX1" fmla="*/ 485952 w 4088477"/>
                  <a:gd name="connsiteY1" fmla="*/ 0 h 373896"/>
                  <a:gd name="connsiteX2" fmla="*/ 1516171 w 4088477"/>
                  <a:gd name="connsiteY2" fmla="*/ 292062 h 373896"/>
                  <a:gd name="connsiteX3" fmla="*/ 2536311 w 4088477"/>
                  <a:gd name="connsiteY3" fmla="*/ 254130 h 373896"/>
                  <a:gd name="connsiteX4" fmla="*/ 3537732 w 4088477"/>
                  <a:gd name="connsiteY4" fmla="*/ 373896 h 373896"/>
                  <a:gd name="connsiteX5" fmla="*/ 4088477 w 4088477"/>
                  <a:gd name="connsiteY5" fmla="*/ 317508 h 373896"/>
                  <a:gd name="connsiteX0" fmla="*/ 0 w 4088477"/>
                  <a:gd name="connsiteY0" fmla="*/ 129595 h 444446"/>
                  <a:gd name="connsiteX1" fmla="*/ 485952 w 4088477"/>
                  <a:gd name="connsiteY1" fmla="*/ 0 h 444446"/>
                  <a:gd name="connsiteX2" fmla="*/ 1516171 w 4088477"/>
                  <a:gd name="connsiteY2" fmla="*/ 292062 h 444446"/>
                  <a:gd name="connsiteX3" fmla="*/ 2536311 w 4088477"/>
                  <a:gd name="connsiteY3" fmla="*/ 254130 h 444446"/>
                  <a:gd name="connsiteX4" fmla="*/ 3537732 w 4088477"/>
                  <a:gd name="connsiteY4" fmla="*/ 444446 h 444446"/>
                  <a:gd name="connsiteX5" fmla="*/ 4088477 w 4088477"/>
                  <a:gd name="connsiteY5" fmla="*/ 317508 h 444446"/>
                  <a:gd name="connsiteX0" fmla="*/ 0 w 4064959"/>
                  <a:gd name="connsiteY0" fmla="*/ 129595 h 493882"/>
                  <a:gd name="connsiteX1" fmla="*/ 485952 w 4064959"/>
                  <a:gd name="connsiteY1" fmla="*/ 0 h 493882"/>
                  <a:gd name="connsiteX2" fmla="*/ 1516171 w 4064959"/>
                  <a:gd name="connsiteY2" fmla="*/ 292062 h 493882"/>
                  <a:gd name="connsiteX3" fmla="*/ 2536311 w 4064959"/>
                  <a:gd name="connsiteY3" fmla="*/ 254130 h 493882"/>
                  <a:gd name="connsiteX4" fmla="*/ 3537732 w 4064959"/>
                  <a:gd name="connsiteY4" fmla="*/ 444446 h 493882"/>
                  <a:gd name="connsiteX5" fmla="*/ 4064959 w 4064959"/>
                  <a:gd name="connsiteY5" fmla="*/ 493882 h 493882"/>
                  <a:gd name="connsiteX0" fmla="*/ 0 w 4064959"/>
                  <a:gd name="connsiteY0" fmla="*/ 129595 h 493882"/>
                  <a:gd name="connsiteX1" fmla="*/ 485952 w 4064959"/>
                  <a:gd name="connsiteY1" fmla="*/ 0 h 493882"/>
                  <a:gd name="connsiteX2" fmla="*/ 1516171 w 4064959"/>
                  <a:gd name="connsiteY2" fmla="*/ 292062 h 493882"/>
                  <a:gd name="connsiteX3" fmla="*/ 2536311 w 4064959"/>
                  <a:gd name="connsiteY3" fmla="*/ 254130 h 493882"/>
                  <a:gd name="connsiteX4" fmla="*/ 3537732 w 4064959"/>
                  <a:gd name="connsiteY4" fmla="*/ 456204 h 493882"/>
                  <a:gd name="connsiteX5" fmla="*/ 4064959 w 4064959"/>
                  <a:gd name="connsiteY5" fmla="*/ 493882 h 493882"/>
                  <a:gd name="connsiteX0" fmla="*/ 0 w 4064959"/>
                  <a:gd name="connsiteY0" fmla="*/ 129595 h 552673"/>
                  <a:gd name="connsiteX1" fmla="*/ 485952 w 4064959"/>
                  <a:gd name="connsiteY1" fmla="*/ 0 h 552673"/>
                  <a:gd name="connsiteX2" fmla="*/ 1516171 w 4064959"/>
                  <a:gd name="connsiteY2" fmla="*/ 292062 h 552673"/>
                  <a:gd name="connsiteX3" fmla="*/ 2536311 w 4064959"/>
                  <a:gd name="connsiteY3" fmla="*/ 254130 h 552673"/>
                  <a:gd name="connsiteX4" fmla="*/ 3537732 w 4064959"/>
                  <a:gd name="connsiteY4" fmla="*/ 456204 h 552673"/>
                  <a:gd name="connsiteX5" fmla="*/ 4064959 w 4064959"/>
                  <a:gd name="connsiteY5" fmla="*/ 552673 h 552673"/>
                  <a:gd name="connsiteX0" fmla="*/ 0 w 4053200"/>
                  <a:gd name="connsiteY0" fmla="*/ 129595 h 456204"/>
                  <a:gd name="connsiteX1" fmla="*/ 485952 w 4053200"/>
                  <a:gd name="connsiteY1" fmla="*/ 0 h 456204"/>
                  <a:gd name="connsiteX2" fmla="*/ 1516171 w 4053200"/>
                  <a:gd name="connsiteY2" fmla="*/ 292062 h 456204"/>
                  <a:gd name="connsiteX3" fmla="*/ 2536311 w 4053200"/>
                  <a:gd name="connsiteY3" fmla="*/ 254130 h 456204"/>
                  <a:gd name="connsiteX4" fmla="*/ 3537732 w 4053200"/>
                  <a:gd name="connsiteY4" fmla="*/ 456204 h 456204"/>
                  <a:gd name="connsiteX5" fmla="*/ 4053200 w 4053200"/>
                  <a:gd name="connsiteY5" fmla="*/ 376300 h 456204"/>
                  <a:gd name="connsiteX0" fmla="*/ 0 w 4053200"/>
                  <a:gd name="connsiteY0" fmla="*/ 129595 h 376300"/>
                  <a:gd name="connsiteX1" fmla="*/ 485952 w 4053200"/>
                  <a:gd name="connsiteY1" fmla="*/ 0 h 376300"/>
                  <a:gd name="connsiteX2" fmla="*/ 1516171 w 4053200"/>
                  <a:gd name="connsiteY2" fmla="*/ 292062 h 376300"/>
                  <a:gd name="connsiteX3" fmla="*/ 2536311 w 4053200"/>
                  <a:gd name="connsiteY3" fmla="*/ 254130 h 376300"/>
                  <a:gd name="connsiteX4" fmla="*/ 3537732 w 4053200"/>
                  <a:gd name="connsiteY4" fmla="*/ 373896 h 376300"/>
                  <a:gd name="connsiteX5" fmla="*/ 4053200 w 4053200"/>
                  <a:gd name="connsiteY5" fmla="*/ 376300 h 376300"/>
                  <a:gd name="connsiteX0" fmla="*/ 0 w 4053200"/>
                  <a:gd name="connsiteY0" fmla="*/ 129595 h 373896"/>
                  <a:gd name="connsiteX1" fmla="*/ 485952 w 4053200"/>
                  <a:gd name="connsiteY1" fmla="*/ 0 h 373896"/>
                  <a:gd name="connsiteX2" fmla="*/ 1516171 w 4053200"/>
                  <a:gd name="connsiteY2" fmla="*/ 292062 h 373896"/>
                  <a:gd name="connsiteX3" fmla="*/ 2536311 w 4053200"/>
                  <a:gd name="connsiteY3" fmla="*/ 254130 h 373896"/>
                  <a:gd name="connsiteX4" fmla="*/ 3537732 w 4053200"/>
                  <a:gd name="connsiteY4" fmla="*/ 373896 h 373896"/>
                  <a:gd name="connsiteX5" fmla="*/ 4053200 w 4053200"/>
                  <a:gd name="connsiteY5" fmla="*/ 341025 h 373896"/>
                  <a:gd name="connsiteX0" fmla="*/ 0 w 4053200"/>
                  <a:gd name="connsiteY0" fmla="*/ 129595 h 341025"/>
                  <a:gd name="connsiteX1" fmla="*/ 485952 w 4053200"/>
                  <a:gd name="connsiteY1" fmla="*/ 0 h 341025"/>
                  <a:gd name="connsiteX2" fmla="*/ 1516171 w 4053200"/>
                  <a:gd name="connsiteY2" fmla="*/ 292062 h 341025"/>
                  <a:gd name="connsiteX3" fmla="*/ 2536311 w 4053200"/>
                  <a:gd name="connsiteY3" fmla="*/ 254130 h 341025"/>
                  <a:gd name="connsiteX4" fmla="*/ 3537732 w 4053200"/>
                  <a:gd name="connsiteY4" fmla="*/ 338621 h 341025"/>
                  <a:gd name="connsiteX5" fmla="*/ 4053200 w 4053200"/>
                  <a:gd name="connsiteY5" fmla="*/ 341025 h 341025"/>
                  <a:gd name="connsiteX0" fmla="*/ 0 w 4053200"/>
                  <a:gd name="connsiteY0" fmla="*/ 129595 h 341025"/>
                  <a:gd name="connsiteX1" fmla="*/ 485952 w 4053200"/>
                  <a:gd name="connsiteY1" fmla="*/ 0 h 341025"/>
                  <a:gd name="connsiteX2" fmla="*/ 1516171 w 4053200"/>
                  <a:gd name="connsiteY2" fmla="*/ 292062 h 341025"/>
                  <a:gd name="connsiteX3" fmla="*/ 2524552 w 4053200"/>
                  <a:gd name="connsiteY3" fmla="*/ 89514 h 341025"/>
                  <a:gd name="connsiteX4" fmla="*/ 3537732 w 4053200"/>
                  <a:gd name="connsiteY4" fmla="*/ 338621 h 341025"/>
                  <a:gd name="connsiteX5" fmla="*/ 4053200 w 4053200"/>
                  <a:gd name="connsiteY5" fmla="*/ 341025 h 341025"/>
                  <a:gd name="connsiteX0" fmla="*/ 0 w 4053200"/>
                  <a:gd name="connsiteY0" fmla="*/ 129595 h 341025"/>
                  <a:gd name="connsiteX1" fmla="*/ 485952 w 4053200"/>
                  <a:gd name="connsiteY1" fmla="*/ 0 h 341025"/>
                  <a:gd name="connsiteX2" fmla="*/ 1516171 w 4053200"/>
                  <a:gd name="connsiteY2" fmla="*/ 292062 h 341025"/>
                  <a:gd name="connsiteX3" fmla="*/ 2524552 w 4053200"/>
                  <a:gd name="connsiteY3" fmla="*/ 89514 h 341025"/>
                  <a:gd name="connsiteX4" fmla="*/ 3537732 w 4053200"/>
                  <a:gd name="connsiteY4" fmla="*/ 303346 h 341025"/>
                  <a:gd name="connsiteX5" fmla="*/ 4053200 w 4053200"/>
                  <a:gd name="connsiteY5" fmla="*/ 341025 h 341025"/>
                  <a:gd name="connsiteX0" fmla="*/ 0 w 4053200"/>
                  <a:gd name="connsiteY0" fmla="*/ 129595 h 341025"/>
                  <a:gd name="connsiteX1" fmla="*/ 485952 w 4053200"/>
                  <a:gd name="connsiteY1" fmla="*/ 0 h 341025"/>
                  <a:gd name="connsiteX2" fmla="*/ 1516171 w 4053200"/>
                  <a:gd name="connsiteY2" fmla="*/ 292062 h 341025"/>
                  <a:gd name="connsiteX3" fmla="*/ 2559828 w 4053200"/>
                  <a:gd name="connsiteY3" fmla="*/ 195338 h 341025"/>
                  <a:gd name="connsiteX4" fmla="*/ 3537732 w 4053200"/>
                  <a:gd name="connsiteY4" fmla="*/ 303346 h 341025"/>
                  <a:gd name="connsiteX5" fmla="*/ 4053200 w 4053200"/>
                  <a:gd name="connsiteY5" fmla="*/ 341025 h 341025"/>
                  <a:gd name="connsiteX0" fmla="*/ 0 w 4053200"/>
                  <a:gd name="connsiteY0" fmla="*/ 129595 h 303346"/>
                  <a:gd name="connsiteX1" fmla="*/ 485952 w 4053200"/>
                  <a:gd name="connsiteY1" fmla="*/ 0 h 303346"/>
                  <a:gd name="connsiteX2" fmla="*/ 1516171 w 4053200"/>
                  <a:gd name="connsiteY2" fmla="*/ 292062 h 303346"/>
                  <a:gd name="connsiteX3" fmla="*/ 2559828 w 4053200"/>
                  <a:gd name="connsiteY3" fmla="*/ 195338 h 303346"/>
                  <a:gd name="connsiteX4" fmla="*/ 3537732 w 4053200"/>
                  <a:gd name="connsiteY4" fmla="*/ 303346 h 303346"/>
                  <a:gd name="connsiteX5" fmla="*/ 4053200 w 4053200"/>
                  <a:gd name="connsiteY5" fmla="*/ 246959 h 303346"/>
                  <a:gd name="connsiteX0" fmla="*/ 0 w 4053200"/>
                  <a:gd name="connsiteY0" fmla="*/ 129595 h 371712"/>
                  <a:gd name="connsiteX1" fmla="*/ 485952 w 4053200"/>
                  <a:gd name="connsiteY1" fmla="*/ 0 h 371712"/>
                  <a:gd name="connsiteX2" fmla="*/ 1516171 w 4053200"/>
                  <a:gd name="connsiteY2" fmla="*/ 292062 h 371712"/>
                  <a:gd name="connsiteX3" fmla="*/ 2512793 w 4053200"/>
                  <a:gd name="connsiteY3" fmla="*/ 371712 h 371712"/>
                  <a:gd name="connsiteX4" fmla="*/ 3537732 w 4053200"/>
                  <a:gd name="connsiteY4" fmla="*/ 303346 h 371712"/>
                  <a:gd name="connsiteX5" fmla="*/ 4053200 w 4053200"/>
                  <a:gd name="connsiteY5" fmla="*/ 246959 h 371712"/>
                  <a:gd name="connsiteX0" fmla="*/ 0 w 4053200"/>
                  <a:gd name="connsiteY0" fmla="*/ 129595 h 479720"/>
                  <a:gd name="connsiteX1" fmla="*/ 485952 w 4053200"/>
                  <a:gd name="connsiteY1" fmla="*/ 0 h 479720"/>
                  <a:gd name="connsiteX2" fmla="*/ 1516171 w 4053200"/>
                  <a:gd name="connsiteY2" fmla="*/ 292062 h 479720"/>
                  <a:gd name="connsiteX3" fmla="*/ 2512793 w 4053200"/>
                  <a:gd name="connsiteY3" fmla="*/ 371712 h 479720"/>
                  <a:gd name="connsiteX4" fmla="*/ 3573009 w 4053200"/>
                  <a:gd name="connsiteY4" fmla="*/ 479720 h 479720"/>
                  <a:gd name="connsiteX5" fmla="*/ 4053200 w 4053200"/>
                  <a:gd name="connsiteY5" fmla="*/ 246959 h 479720"/>
                  <a:gd name="connsiteX0" fmla="*/ 0 w 4076718"/>
                  <a:gd name="connsiteY0" fmla="*/ 129595 h 552674"/>
                  <a:gd name="connsiteX1" fmla="*/ 485952 w 4076718"/>
                  <a:gd name="connsiteY1" fmla="*/ 0 h 552674"/>
                  <a:gd name="connsiteX2" fmla="*/ 1516171 w 4076718"/>
                  <a:gd name="connsiteY2" fmla="*/ 292062 h 552674"/>
                  <a:gd name="connsiteX3" fmla="*/ 2512793 w 4076718"/>
                  <a:gd name="connsiteY3" fmla="*/ 371712 h 552674"/>
                  <a:gd name="connsiteX4" fmla="*/ 3573009 w 4076718"/>
                  <a:gd name="connsiteY4" fmla="*/ 479720 h 552674"/>
                  <a:gd name="connsiteX5" fmla="*/ 4076718 w 4076718"/>
                  <a:gd name="connsiteY5" fmla="*/ 552674 h 552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76718" h="552674">
                    <a:moveTo>
                      <a:pt x="0" y="129595"/>
                    </a:moveTo>
                    <a:lnTo>
                      <a:pt x="485952" y="0"/>
                    </a:lnTo>
                    <a:lnTo>
                      <a:pt x="1516171" y="292062"/>
                    </a:lnTo>
                    <a:lnTo>
                      <a:pt x="2512793" y="371712"/>
                    </a:lnTo>
                    <a:lnTo>
                      <a:pt x="3573009" y="479720"/>
                    </a:lnTo>
                    <a:lnTo>
                      <a:pt x="4076718" y="552674"/>
                    </a:lnTo>
                  </a:path>
                </a:pathLst>
              </a:custGeom>
              <a:ln>
                <a:solidFill>
                  <a:srgbClr val="008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9" name="Straight Arrow Connector 98"/>
              <p:cNvCxnSpPr/>
              <p:nvPr/>
            </p:nvCxnSpPr>
            <p:spPr>
              <a:xfrm flipV="1">
                <a:off x="4185619" y="1070218"/>
                <a:ext cx="0" cy="835969"/>
              </a:xfrm>
              <a:prstGeom prst="straightConnector1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TextBox 99"/>
              <p:cNvSpPr txBox="1"/>
              <p:nvPr/>
            </p:nvSpPr>
            <p:spPr>
              <a:xfrm>
                <a:off x="3928828" y="1217963"/>
                <a:ext cx="2744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0000"/>
                    </a:solidFill>
                  </a:rPr>
                  <a:t>x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3" name="TextBox 102"/>
            <p:cNvSpPr txBox="1"/>
            <p:nvPr/>
          </p:nvSpPr>
          <p:spPr>
            <a:xfrm>
              <a:off x="4056076" y="2450038"/>
              <a:ext cx="9547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FF"/>
                  </a:solidFill>
                </a:rPr>
                <a:t>“focusing” </a:t>
              </a:r>
            </a:p>
            <a:p>
              <a:pPr algn="ctr"/>
              <a:r>
                <a:rPr lang="en-US" sz="1200" dirty="0" err="1" smtClean="0">
                  <a:solidFill>
                    <a:srgbClr val="0000FF"/>
                  </a:solidFill>
                </a:rPr>
                <a:t>quadrupole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6120534" y="2450038"/>
              <a:ext cx="9547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FF"/>
                  </a:solidFill>
                </a:rPr>
                <a:t>“focusing” </a:t>
              </a:r>
            </a:p>
            <a:p>
              <a:pPr algn="ctr"/>
              <a:r>
                <a:rPr lang="en-US" sz="1200" dirty="0" err="1" smtClean="0">
                  <a:solidFill>
                    <a:srgbClr val="0000FF"/>
                  </a:solidFill>
                </a:rPr>
                <a:t>quadrupole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5069236" y="2450076"/>
              <a:ext cx="10315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0000"/>
                  </a:solidFill>
                </a:rPr>
                <a:t>“defocusing” </a:t>
              </a:r>
            </a:p>
            <a:p>
              <a:pPr algn="ctr"/>
              <a:r>
                <a:rPr lang="en-US" sz="1200" dirty="0" err="1" smtClean="0">
                  <a:solidFill>
                    <a:srgbClr val="FF0000"/>
                  </a:solidFill>
                </a:rPr>
                <a:t>quadrupole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7102838" y="2450038"/>
              <a:ext cx="10315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0000"/>
                  </a:solidFill>
                </a:rPr>
                <a:t>“defocusing” </a:t>
              </a:r>
            </a:p>
            <a:p>
              <a:pPr algn="ctr"/>
              <a:r>
                <a:rPr lang="en-US" sz="1200" dirty="0" err="1" smtClean="0">
                  <a:solidFill>
                    <a:srgbClr val="FF0000"/>
                  </a:solidFill>
                </a:rPr>
                <a:t>quadrupole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1" name="Group 120"/>
          <p:cNvGrpSpPr>
            <a:grpSpLocks noChangeAspect="1"/>
          </p:cNvGrpSpPr>
          <p:nvPr/>
        </p:nvGrpSpPr>
        <p:grpSpPr>
          <a:xfrm>
            <a:off x="5911033" y="3477231"/>
            <a:ext cx="1521211" cy="1040918"/>
            <a:chOff x="5911031" y="3354902"/>
            <a:chExt cx="1709226" cy="1169571"/>
          </a:xfrm>
        </p:grpSpPr>
        <p:sp>
          <p:nvSpPr>
            <p:cNvPr id="108" name="TextBox 107"/>
            <p:cNvSpPr txBox="1"/>
            <p:nvPr/>
          </p:nvSpPr>
          <p:spPr>
            <a:xfrm>
              <a:off x="7345823" y="4034214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accent6">
                      <a:lumMod val="50000"/>
                    </a:schemeClr>
                  </a:solidFill>
                </a:rPr>
                <a:t>s</a:t>
              </a:r>
              <a:endParaRPr lang="en-US" sz="14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09" name="Oval 108"/>
            <p:cNvSpPr/>
            <p:nvPr/>
          </p:nvSpPr>
          <p:spPr>
            <a:xfrm>
              <a:off x="6483602" y="3537939"/>
              <a:ext cx="295212" cy="986534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10" name="Straight Arrow Connector 109"/>
            <p:cNvCxnSpPr/>
            <p:nvPr/>
          </p:nvCxnSpPr>
          <p:spPr>
            <a:xfrm>
              <a:off x="6163446" y="4034214"/>
              <a:ext cx="1456811" cy="0"/>
            </a:xfrm>
            <a:prstGeom prst="straightConnector1">
              <a:avLst/>
            </a:prstGeom>
            <a:ln w="25400">
              <a:solidFill>
                <a:srgbClr val="262626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 flipV="1">
              <a:off x="6167822" y="3602214"/>
              <a:ext cx="0" cy="432000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/>
            <p:cNvSpPr txBox="1"/>
            <p:nvPr/>
          </p:nvSpPr>
          <p:spPr>
            <a:xfrm>
              <a:off x="5911031" y="3354902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x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17" name="Freeform 116"/>
            <p:cNvSpPr/>
            <p:nvPr/>
          </p:nvSpPr>
          <p:spPr>
            <a:xfrm>
              <a:off x="6270819" y="3651552"/>
              <a:ext cx="1202002" cy="382662"/>
            </a:xfrm>
            <a:custGeom>
              <a:avLst/>
              <a:gdLst>
                <a:gd name="connsiteX0" fmla="*/ 0 w 1202002"/>
                <a:gd name="connsiteY0" fmla="*/ 0 h 374227"/>
                <a:gd name="connsiteX1" fmla="*/ 374208 w 1202002"/>
                <a:gd name="connsiteY1" fmla="*/ 0 h 374227"/>
                <a:gd name="connsiteX2" fmla="*/ 1202002 w 1202002"/>
                <a:gd name="connsiteY2" fmla="*/ 374227 h 374227"/>
                <a:gd name="connsiteX3" fmla="*/ 1202002 w 1202002"/>
                <a:gd name="connsiteY3" fmla="*/ 374227 h 37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2002" h="374227">
                  <a:moveTo>
                    <a:pt x="0" y="0"/>
                  </a:moveTo>
                  <a:lnTo>
                    <a:pt x="374208" y="0"/>
                  </a:lnTo>
                  <a:lnTo>
                    <a:pt x="1202002" y="374227"/>
                  </a:lnTo>
                  <a:lnTo>
                    <a:pt x="1202002" y="374227"/>
                  </a:lnTo>
                </a:path>
              </a:pathLst>
            </a:custGeom>
            <a:ln w="19050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Freeform 117"/>
            <p:cNvSpPr/>
            <p:nvPr/>
          </p:nvSpPr>
          <p:spPr>
            <a:xfrm>
              <a:off x="6249407" y="4025780"/>
              <a:ext cx="1223414" cy="387638"/>
            </a:xfrm>
            <a:custGeom>
              <a:avLst/>
              <a:gdLst>
                <a:gd name="connsiteX0" fmla="*/ 0 w 1202002"/>
                <a:gd name="connsiteY0" fmla="*/ 0 h 374227"/>
                <a:gd name="connsiteX1" fmla="*/ 374208 w 1202002"/>
                <a:gd name="connsiteY1" fmla="*/ 0 h 374227"/>
                <a:gd name="connsiteX2" fmla="*/ 1202002 w 1202002"/>
                <a:gd name="connsiteY2" fmla="*/ 374227 h 374227"/>
                <a:gd name="connsiteX3" fmla="*/ 1202002 w 1202002"/>
                <a:gd name="connsiteY3" fmla="*/ 374227 h 37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2002" h="374227">
                  <a:moveTo>
                    <a:pt x="0" y="0"/>
                  </a:moveTo>
                  <a:lnTo>
                    <a:pt x="374208" y="0"/>
                  </a:lnTo>
                  <a:lnTo>
                    <a:pt x="1202002" y="374227"/>
                  </a:lnTo>
                  <a:lnTo>
                    <a:pt x="1202002" y="374227"/>
                  </a:lnTo>
                </a:path>
              </a:pathLst>
            </a:custGeom>
            <a:ln w="19050">
              <a:solidFill>
                <a:srgbClr val="008000"/>
              </a:solidFill>
              <a:prstDash val="sysDash"/>
            </a:ln>
            <a:effectLst/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Freeform 118"/>
            <p:cNvSpPr/>
            <p:nvPr/>
          </p:nvSpPr>
          <p:spPr>
            <a:xfrm>
              <a:off x="6270819" y="3850006"/>
              <a:ext cx="1202002" cy="184208"/>
            </a:xfrm>
            <a:custGeom>
              <a:avLst/>
              <a:gdLst>
                <a:gd name="connsiteX0" fmla="*/ 0 w 1202002"/>
                <a:gd name="connsiteY0" fmla="*/ 0 h 374227"/>
                <a:gd name="connsiteX1" fmla="*/ 374208 w 1202002"/>
                <a:gd name="connsiteY1" fmla="*/ 0 h 374227"/>
                <a:gd name="connsiteX2" fmla="*/ 1202002 w 1202002"/>
                <a:gd name="connsiteY2" fmla="*/ 374227 h 374227"/>
                <a:gd name="connsiteX3" fmla="*/ 1202002 w 1202002"/>
                <a:gd name="connsiteY3" fmla="*/ 374227 h 37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2002" h="374227">
                  <a:moveTo>
                    <a:pt x="0" y="0"/>
                  </a:moveTo>
                  <a:lnTo>
                    <a:pt x="374208" y="0"/>
                  </a:lnTo>
                  <a:lnTo>
                    <a:pt x="1202002" y="374227"/>
                  </a:lnTo>
                  <a:lnTo>
                    <a:pt x="1202002" y="374227"/>
                  </a:lnTo>
                </a:path>
              </a:pathLst>
            </a:custGeom>
            <a:ln w="19050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Freeform 119"/>
            <p:cNvSpPr/>
            <p:nvPr/>
          </p:nvSpPr>
          <p:spPr>
            <a:xfrm>
              <a:off x="6249407" y="4025779"/>
              <a:ext cx="1223414" cy="191472"/>
            </a:xfrm>
            <a:custGeom>
              <a:avLst/>
              <a:gdLst>
                <a:gd name="connsiteX0" fmla="*/ 0 w 1202002"/>
                <a:gd name="connsiteY0" fmla="*/ 0 h 374227"/>
                <a:gd name="connsiteX1" fmla="*/ 374208 w 1202002"/>
                <a:gd name="connsiteY1" fmla="*/ 0 h 374227"/>
                <a:gd name="connsiteX2" fmla="*/ 1202002 w 1202002"/>
                <a:gd name="connsiteY2" fmla="*/ 374227 h 374227"/>
                <a:gd name="connsiteX3" fmla="*/ 1202002 w 1202002"/>
                <a:gd name="connsiteY3" fmla="*/ 374227 h 37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2002" h="374227">
                  <a:moveTo>
                    <a:pt x="0" y="0"/>
                  </a:moveTo>
                  <a:lnTo>
                    <a:pt x="374208" y="0"/>
                  </a:lnTo>
                  <a:lnTo>
                    <a:pt x="1202002" y="374227"/>
                  </a:lnTo>
                  <a:lnTo>
                    <a:pt x="1202002" y="374227"/>
                  </a:lnTo>
                </a:path>
              </a:pathLst>
            </a:custGeom>
            <a:ln w="19050">
              <a:solidFill>
                <a:srgbClr val="008000"/>
              </a:solidFill>
              <a:prstDash val="sysDash"/>
            </a:ln>
            <a:effectLst/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2" name="Picture 81" descr="Introduction_transvers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9" t="75174" r="66206" b="19843"/>
          <a:stretch/>
        </p:blipFill>
        <p:spPr>
          <a:xfrm>
            <a:off x="6989622" y="5306363"/>
            <a:ext cx="1525463" cy="93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39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Equations of 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4875"/>
            <a:ext cx="8226854" cy="471838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Consider linear fields (dipoles + </a:t>
            </a:r>
            <a:r>
              <a:rPr lang="en-US" dirty="0" err="1"/>
              <a:t>quadrupoles</a:t>
            </a:r>
            <a:r>
              <a:rPr lang="en-US" dirty="0"/>
              <a:t>) </a:t>
            </a:r>
            <a:r>
              <a:rPr lang="en-US" dirty="0">
                <a:solidFill>
                  <a:srgbClr val="0055A0"/>
                </a:solidFill>
              </a:rPr>
              <a:t>and </a:t>
            </a:r>
            <a:r>
              <a:rPr lang="en-US" b="1" dirty="0">
                <a:solidFill>
                  <a:srgbClr val="0055A0"/>
                </a:solidFill>
              </a:rPr>
              <a:t>on-momentum particles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>
              <a:buClrTx/>
            </a:pPr>
            <a:r>
              <a:rPr lang="en-US" dirty="0" smtClean="0">
                <a:solidFill>
                  <a:srgbClr val="FF0000"/>
                </a:solidFill>
              </a:rPr>
              <a:t>Linear </a:t>
            </a:r>
            <a:r>
              <a:rPr lang="en-US" dirty="0">
                <a:solidFill>
                  <a:srgbClr val="FF0000"/>
                </a:solidFill>
              </a:rPr>
              <a:t>equations with </a:t>
            </a:r>
            <a:r>
              <a:rPr lang="en-US" i="1" dirty="0">
                <a:solidFill>
                  <a:srgbClr val="FF0000"/>
                </a:solidFill>
              </a:rPr>
              <a:t>s</a:t>
            </a:r>
            <a:r>
              <a:rPr lang="en-US" dirty="0">
                <a:solidFill>
                  <a:srgbClr val="FF0000"/>
                </a:solidFill>
              </a:rPr>
              <a:t>-dependent coefficients 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equivalent to harmonic </a:t>
            </a:r>
            <a:r>
              <a:rPr lang="en-US" dirty="0"/>
              <a:t>oscillator with </a:t>
            </a:r>
            <a:r>
              <a:rPr lang="en-US" i="1" dirty="0"/>
              <a:t>s</a:t>
            </a:r>
            <a:r>
              <a:rPr lang="en-US" dirty="0"/>
              <a:t>-dependent </a:t>
            </a:r>
            <a:r>
              <a:rPr lang="en-US" dirty="0" smtClean="0"/>
              <a:t>dependent frequency </a:t>
            </a:r>
          </a:p>
          <a:p>
            <a:pPr lvl="1"/>
            <a:r>
              <a:rPr lang="en-US" dirty="0" smtClean="0"/>
              <a:t>in </a:t>
            </a:r>
            <a:r>
              <a:rPr lang="en-US" dirty="0"/>
              <a:t>a ring (or </a:t>
            </a:r>
            <a:r>
              <a:rPr lang="en-US" dirty="0" smtClean="0"/>
              <a:t>transport </a:t>
            </a:r>
            <a:r>
              <a:rPr lang="en-US" dirty="0"/>
              <a:t>line with symmetries)</a:t>
            </a:r>
            <a:r>
              <a:rPr lang="en-US" dirty="0" smtClean="0"/>
              <a:t>, the focusing terms are periodic: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Not </a:t>
            </a:r>
            <a:r>
              <a:rPr lang="en-US" dirty="0"/>
              <a:t>straightforward to derive analytical solutions for whole </a:t>
            </a:r>
            <a:r>
              <a:rPr lang="en-US" dirty="0" smtClean="0"/>
              <a:t>accelerator …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January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USPAS lectures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01544" y="2420517"/>
            <a:ext cx="19305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/>
              <a:t>can be written as:</a:t>
            </a:r>
            <a:endParaRPr lang="en-US" sz="1500" dirty="0"/>
          </a:p>
        </p:txBody>
      </p:sp>
      <p:sp>
        <p:nvSpPr>
          <p:cNvPr id="12" name="Rectangle 11"/>
          <p:cNvSpPr/>
          <p:nvPr/>
        </p:nvSpPr>
        <p:spPr>
          <a:xfrm>
            <a:off x="5920534" y="1734095"/>
            <a:ext cx="178768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>
                <a:solidFill>
                  <a:srgbClr val="F80B17"/>
                </a:solidFill>
              </a:rPr>
              <a:t>Hill’s equations</a:t>
            </a:r>
            <a:endParaRPr lang="en-US" sz="1700" dirty="0"/>
          </a:p>
        </p:txBody>
      </p:sp>
      <p:sp>
        <p:nvSpPr>
          <p:cNvPr id="13" name="Right Brace 12"/>
          <p:cNvSpPr/>
          <p:nvPr/>
        </p:nvSpPr>
        <p:spPr>
          <a:xfrm>
            <a:off x="3503219" y="2185353"/>
            <a:ext cx="257119" cy="881868"/>
          </a:xfrm>
          <a:prstGeom prst="rightBrace">
            <a:avLst>
              <a:gd name="adj1" fmla="val 23890"/>
              <a:gd name="adj2" fmla="val 50000"/>
            </a:avLst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683575" y="1600685"/>
            <a:ext cx="217284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chemeClr val="accent6">
                    <a:lumMod val="50000"/>
                  </a:schemeClr>
                </a:solidFill>
              </a:rPr>
              <a:t>dipoles (“weak focusing”)</a:t>
            </a:r>
            <a:endParaRPr lang="en-US" sz="13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74056" y="1600685"/>
            <a:ext cx="110231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 smtClean="0">
                <a:solidFill>
                  <a:srgbClr val="262626"/>
                </a:solidFill>
              </a:rPr>
              <a:t>quadrupoles</a:t>
            </a:r>
            <a:endParaRPr lang="en-US" sz="1300" dirty="0">
              <a:solidFill>
                <a:srgbClr val="262626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766419" y="1893073"/>
            <a:ext cx="162038" cy="176372"/>
          </a:xfrm>
          <a:prstGeom prst="straightConnector1">
            <a:avLst/>
          </a:prstGeom>
          <a:ln w="25400">
            <a:solidFill>
              <a:schemeClr val="accent6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656001" y="1893073"/>
            <a:ext cx="189650" cy="195865"/>
          </a:xfrm>
          <a:prstGeom prst="straightConnector1">
            <a:avLst/>
          </a:prstGeom>
          <a:ln w="25400">
            <a:solidFill>
              <a:schemeClr val="accent6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2038389" y="4590166"/>
            <a:ext cx="4812788" cy="460471"/>
            <a:chOff x="2038389" y="4590166"/>
            <a:chExt cx="4812788" cy="460471"/>
          </a:xfrm>
        </p:grpSpPr>
        <p:pic>
          <p:nvPicPr>
            <p:cNvPr id="22" name="Picture 21" descr="Introduction_transverse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77" t="27104" r="23362" b="70251"/>
            <a:stretch/>
          </p:blipFill>
          <p:spPr>
            <a:xfrm>
              <a:off x="2038389" y="4609231"/>
              <a:ext cx="2096746" cy="441406"/>
            </a:xfrm>
            <a:prstGeom prst="rect">
              <a:avLst/>
            </a:prstGeom>
          </p:spPr>
        </p:pic>
        <p:pic>
          <p:nvPicPr>
            <p:cNvPr id="23" name="Picture 22" descr="Introduction_transverse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77" t="30823" r="23362" b="66449"/>
            <a:stretch/>
          </p:blipFill>
          <p:spPr>
            <a:xfrm>
              <a:off x="4748095" y="4590166"/>
              <a:ext cx="2103082" cy="456567"/>
            </a:xfrm>
            <a:prstGeom prst="rect">
              <a:avLst/>
            </a:prstGeom>
          </p:spPr>
        </p:pic>
      </p:grpSp>
      <p:pic>
        <p:nvPicPr>
          <p:cNvPr id="21" name="Picture 20" descr="Introduction_transvers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85609" r="61016" b="6034"/>
          <a:stretch/>
        </p:blipFill>
        <p:spPr>
          <a:xfrm>
            <a:off x="952530" y="1988840"/>
            <a:ext cx="2539349" cy="124486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799636" y="2071952"/>
            <a:ext cx="1977356" cy="1161749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Introduction_transvers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3" t="19102" r="20629" b="74408"/>
          <a:stretch/>
        </p:blipFill>
        <p:spPr>
          <a:xfrm>
            <a:off x="5240388" y="2086827"/>
            <a:ext cx="2892513" cy="110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1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Element-wise solution of Hill’s equations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4877"/>
            <a:ext cx="8226854" cy="4502355"/>
          </a:xfrm>
        </p:spPr>
        <p:txBody>
          <a:bodyPr>
            <a:normAutofit/>
          </a:bodyPr>
          <a:lstStyle/>
          <a:p>
            <a:r>
              <a:rPr lang="en-US" dirty="0" smtClean="0"/>
              <a:t>Consider a part of the accelerator where focusing term is constant: </a:t>
            </a:r>
            <a:r>
              <a:rPr lang="en-US" i="1" dirty="0" smtClean="0"/>
              <a:t>K=K</a:t>
            </a:r>
            <a:r>
              <a:rPr lang="en-US" i="1" baseline="-25000" dirty="0" smtClean="0"/>
              <a:t>0</a:t>
            </a:r>
            <a:endParaRPr lang="en-US" baseline="-25000" dirty="0" smtClean="0"/>
          </a:p>
          <a:p>
            <a:pPr marL="72000" indent="0">
              <a:buNone/>
            </a:pP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This is the equation of a harmonic oscillator with the element-wise solutions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110000"/>
              </a:lnSpc>
            </a:pPr>
            <a:r>
              <a:rPr lang="en-US" dirty="0" smtClean="0"/>
              <a:t>In general the solution can be written in </a:t>
            </a:r>
            <a:r>
              <a:rPr lang="en-US" b="1" dirty="0" smtClean="0">
                <a:solidFill>
                  <a:srgbClr val="FF0000"/>
                </a:solidFill>
              </a:rPr>
              <a:t>matrix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form</a:t>
            </a:r>
          </a:p>
          <a:p>
            <a:pPr marL="72000" indent="0">
              <a:buNone/>
            </a:pPr>
            <a:endParaRPr lang="en-US" dirty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January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USPAS lectures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04342" y="1506412"/>
            <a:ext cx="1876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262626"/>
                </a:solidFill>
              </a:rPr>
              <a:t>… </a:t>
            </a:r>
            <a:r>
              <a:rPr lang="en-US" sz="1400" i="1" dirty="0" smtClean="0">
                <a:solidFill>
                  <a:srgbClr val="262626"/>
                </a:solidFill>
              </a:rPr>
              <a:t>u</a:t>
            </a:r>
            <a:r>
              <a:rPr lang="en-US" sz="1400" dirty="0" smtClean="0">
                <a:solidFill>
                  <a:srgbClr val="262626"/>
                </a:solidFill>
              </a:rPr>
              <a:t> stands for </a:t>
            </a:r>
            <a:r>
              <a:rPr lang="en-US" sz="1400" i="1" dirty="0" smtClean="0">
                <a:solidFill>
                  <a:srgbClr val="262626"/>
                </a:solidFill>
              </a:rPr>
              <a:t>x</a:t>
            </a:r>
            <a:r>
              <a:rPr lang="en-US" sz="1400" dirty="0" smtClean="0">
                <a:solidFill>
                  <a:srgbClr val="262626"/>
                </a:solidFill>
              </a:rPr>
              <a:t> or </a:t>
            </a:r>
            <a:r>
              <a:rPr lang="en-US" sz="1400" i="1" dirty="0" smtClean="0">
                <a:solidFill>
                  <a:srgbClr val="262626"/>
                </a:solidFill>
              </a:rPr>
              <a:t>y</a:t>
            </a:r>
            <a:endParaRPr lang="en-US" sz="1400" i="1" dirty="0">
              <a:solidFill>
                <a:srgbClr val="262626"/>
              </a:solidFill>
            </a:endParaRPr>
          </a:p>
        </p:txBody>
      </p:sp>
      <p:pic>
        <p:nvPicPr>
          <p:cNvPr id="13" name="Picture 12" descr="Introduction_transvers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0" t="61133" r="17925" b="35058"/>
          <a:stretch/>
        </p:blipFill>
        <p:spPr>
          <a:xfrm>
            <a:off x="2634076" y="5296166"/>
            <a:ext cx="3327293" cy="617352"/>
          </a:xfrm>
          <a:prstGeom prst="rect">
            <a:avLst/>
          </a:prstGeom>
        </p:spPr>
      </p:pic>
      <p:pic>
        <p:nvPicPr>
          <p:cNvPr id="24" name="Picture 23" descr="Introduction_transvers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79" t="37040" r="23931" b="59262"/>
          <a:stretch/>
        </p:blipFill>
        <p:spPr>
          <a:xfrm>
            <a:off x="866365" y="1306241"/>
            <a:ext cx="2439644" cy="66745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58365" y="2403797"/>
            <a:ext cx="7357550" cy="2435931"/>
            <a:chOff x="1358365" y="2403797"/>
            <a:chExt cx="7357550" cy="2435931"/>
          </a:xfrm>
        </p:grpSpPr>
        <p:grpSp>
          <p:nvGrpSpPr>
            <p:cNvPr id="18" name="Group 17"/>
            <p:cNvGrpSpPr/>
            <p:nvPr/>
          </p:nvGrpSpPr>
          <p:grpSpPr>
            <a:xfrm>
              <a:off x="1358365" y="2403797"/>
              <a:ext cx="7357550" cy="2197443"/>
              <a:chOff x="1428919" y="2474345"/>
              <a:chExt cx="7357550" cy="2197443"/>
            </a:xfrm>
          </p:grpSpPr>
          <p:pic>
            <p:nvPicPr>
              <p:cNvPr id="10" name="Picture 9" descr="Introduction_transverse.pdf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914" t="42490" r="19439" b="54983"/>
              <a:stretch/>
            </p:blipFill>
            <p:spPr>
              <a:xfrm>
                <a:off x="1428919" y="2474345"/>
                <a:ext cx="2939358" cy="406428"/>
              </a:xfrm>
              <a:prstGeom prst="rect">
                <a:avLst/>
              </a:prstGeom>
            </p:spPr>
          </p:pic>
          <p:sp>
            <p:nvSpPr>
              <p:cNvPr id="14" name="Right Brace 13"/>
              <p:cNvSpPr/>
              <p:nvPr/>
            </p:nvSpPr>
            <p:spPr>
              <a:xfrm rot="10800000">
                <a:off x="2140226" y="3482500"/>
                <a:ext cx="257119" cy="1189288"/>
              </a:xfrm>
              <a:prstGeom prst="rightBrace">
                <a:avLst>
                  <a:gd name="adj1" fmla="val 23890"/>
                  <a:gd name="adj2" fmla="val 50000"/>
                </a:avLst>
              </a:prstGeom>
              <a:ln>
                <a:solidFill>
                  <a:srgbClr val="26262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778411" y="3429228"/>
                <a:ext cx="18083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262626"/>
                    </a:solidFill>
                  </a:rPr>
                  <a:t>for </a:t>
                </a:r>
                <a:r>
                  <a:rPr lang="en-US" sz="1400" i="1" dirty="0" smtClean="0">
                    <a:solidFill>
                      <a:srgbClr val="262626"/>
                    </a:solidFill>
                  </a:rPr>
                  <a:t>K</a:t>
                </a:r>
                <a:r>
                  <a:rPr lang="en-US" sz="1400" i="1" baseline="-25000" dirty="0" smtClean="0">
                    <a:solidFill>
                      <a:srgbClr val="262626"/>
                    </a:solidFill>
                  </a:rPr>
                  <a:t>0</a:t>
                </a:r>
                <a:r>
                  <a:rPr lang="en-US" sz="1400" dirty="0" smtClean="0">
                    <a:solidFill>
                      <a:srgbClr val="262626"/>
                    </a:solidFill>
                  </a:rPr>
                  <a:t> &gt; 0 (focusing)</a:t>
                </a:r>
                <a:endParaRPr lang="en-US" sz="1400" i="1" dirty="0">
                  <a:solidFill>
                    <a:srgbClr val="262626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778404" y="3879706"/>
                <a:ext cx="143894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262626"/>
                    </a:solidFill>
                  </a:rPr>
                  <a:t>for </a:t>
                </a:r>
                <a:r>
                  <a:rPr lang="en-US" sz="1400" i="1" dirty="0" smtClean="0">
                    <a:solidFill>
                      <a:srgbClr val="262626"/>
                    </a:solidFill>
                  </a:rPr>
                  <a:t>K</a:t>
                </a:r>
                <a:r>
                  <a:rPr lang="en-US" sz="1400" i="1" baseline="-25000" dirty="0" smtClean="0">
                    <a:solidFill>
                      <a:srgbClr val="262626"/>
                    </a:solidFill>
                  </a:rPr>
                  <a:t>0</a:t>
                </a:r>
                <a:r>
                  <a:rPr lang="en-US" sz="1400" dirty="0" smtClean="0">
                    <a:solidFill>
                      <a:srgbClr val="262626"/>
                    </a:solidFill>
                  </a:rPr>
                  <a:t> = 0 (drift)</a:t>
                </a:r>
                <a:endParaRPr lang="en-US" sz="1400" i="1" dirty="0">
                  <a:solidFill>
                    <a:srgbClr val="262626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778411" y="4364011"/>
                <a:ext cx="200805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262626"/>
                    </a:solidFill>
                  </a:rPr>
                  <a:t>f</a:t>
                </a:r>
                <a:r>
                  <a:rPr lang="en-US" sz="1400" dirty="0" smtClean="0">
                    <a:solidFill>
                      <a:srgbClr val="262626"/>
                    </a:solidFill>
                  </a:rPr>
                  <a:t>or </a:t>
                </a:r>
                <a:r>
                  <a:rPr lang="en-US" sz="1400" i="1" dirty="0" smtClean="0">
                    <a:solidFill>
                      <a:srgbClr val="262626"/>
                    </a:solidFill>
                  </a:rPr>
                  <a:t>K</a:t>
                </a:r>
                <a:r>
                  <a:rPr lang="en-US" sz="1400" i="1" baseline="-25000" dirty="0" smtClean="0">
                    <a:solidFill>
                      <a:srgbClr val="262626"/>
                    </a:solidFill>
                  </a:rPr>
                  <a:t>0</a:t>
                </a:r>
                <a:r>
                  <a:rPr lang="en-US" sz="1400" dirty="0" smtClean="0">
                    <a:solidFill>
                      <a:srgbClr val="262626"/>
                    </a:solidFill>
                  </a:rPr>
                  <a:t> &lt; 0 (defocusing)</a:t>
                </a:r>
                <a:endParaRPr lang="en-US" sz="1400" i="1" dirty="0">
                  <a:solidFill>
                    <a:srgbClr val="262626"/>
                  </a:solidFill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1377444" y="3820979"/>
              <a:ext cx="7090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262626"/>
                  </a:solidFill>
                </a:rPr>
                <a:t>where</a:t>
              </a:r>
              <a:endParaRPr lang="en-US" sz="1400" i="1" dirty="0">
                <a:solidFill>
                  <a:srgbClr val="262626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14842" y="2680425"/>
              <a:ext cx="34533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262626"/>
                  </a:solidFill>
                </a:rPr>
                <a:t>… </a:t>
              </a:r>
              <a:r>
                <a:rPr lang="en-US" sz="1400" i="1" dirty="0" smtClean="0">
                  <a:solidFill>
                    <a:srgbClr val="262626"/>
                  </a:solidFill>
                </a:rPr>
                <a:t>u(0) </a:t>
              </a:r>
              <a:r>
                <a:rPr lang="en-US" sz="1400" dirty="0" smtClean="0">
                  <a:solidFill>
                    <a:srgbClr val="262626"/>
                  </a:solidFill>
                </a:rPr>
                <a:t>and</a:t>
              </a:r>
              <a:r>
                <a:rPr lang="en-US" sz="1400" i="1" dirty="0" smtClean="0">
                  <a:solidFill>
                    <a:srgbClr val="262626"/>
                  </a:solidFill>
                </a:rPr>
                <a:t> u’(0) </a:t>
              </a:r>
              <a:r>
                <a:rPr lang="en-US" sz="1400" dirty="0" smtClean="0">
                  <a:solidFill>
                    <a:srgbClr val="262626"/>
                  </a:solidFill>
                </a:rPr>
                <a:t>are the initial conditions</a:t>
              </a:r>
              <a:endParaRPr lang="en-US" sz="1400" dirty="0">
                <a:solidFill>
                  <a:srgbClr val="262626"/>
                </a:solidFill>
              </a:endParaRPr>
            </a:p>
          </p:txBody>
        </p:sp>
        <p:pic>
          <p:nvPicPr>
            <p:cNvPr id="21" name="Picture 20" descr="Introduction_transverse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14" t="45171" r="19439" b="52430"/>
            <a:stretch/>
          </p:blipFill>
          <p:spPr>
            <a:xfrm>
              <a:off x="1392385" y="2905897"/>
              <a:ext cx="2859980" cy="375410"/>
            </a:xfrm>
            <a:prstGeom prst="rect">
              <a:avLst/>
            </a:prstGeom>
          </p:spPr>
        </p:pic>
        <p:pic>
          <p:nvPicPr>
            <p:cNvPr id="26" name="Picture 25" descr="Introduction_transverse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77" t="50000" r="9917" b="39176"/>
            <a:stretch/>
          </p:blipFill>
          <p:spPr>
            <a:xfrm>
              <a:off x="2326792" y="3316883"/>
              <a:ext cx="4502386" cy="152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5541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090"/>
            <a:ext cx="8226854" cy="538966"/>
          </a:xfrm>
        </p:spPr>
        <p:txBody>
          <a:bodyPr/>
          <a:lstStyle/>
          <a:p>
            <a:r>
              <a:rPr lang="en-US" dirty="0" smtClean="0"/>
              <a:t>Transfer matrix formalism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4877"/>
            <a:ext cx="8226854" cy="2171505"/>
          </a:xfrm>
        </p:spPr>
        <p:txBody>
          <a:bodyPr>
            <a:normAutofit/>
          </a:bodyPr>
          <a:lstStyle/>
          <a:p>
            <a:r>
              <a:rPr lang="en-US" dirty="0" smtClean="0"/>
              <a:t>The general transfer matrix from location </a:t>
            </a:r>
            <a:r>
              <a:rPr lang="en-US" i="1" dirty="0" smtClean="0"/>
              <a:t>s</a:t>
            </a:r>
            <a:r>
              <a:rPr lang="en-US" i="1" baseline="-25000" dirty="0" smtClean="0"/>
              <a:t>0</a:t>
            </a:r>
            <a:r>
              <a:rPr lang="en-US" dirty="0" smtClean="0"/>
              <a:t> to </a:t>
            </a:r>
            <a:r>
              <a:rPr lang="en-US" i="1" dirty="0" smtClean="0"/>
              <a:t>s</a:t>
            </a:r>
            <a:r>
              <a:rPr lang="en-US" dirty="0" smtClean="0"/>
              <a:t> is written as </a:t>
            </a:r>
          </a:p>
          <a:p>
            <a:pPr marL="7200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pPr>
              <a:lnSpc>
                <a:spcPct val="150000"/>
              </a:lnSpc>
            </a:pPr>
            <a:endParaRPr lang="en-US" dirty="0" smtClean="0"/>
          </a:p>
          <a:p>
            <a:r>
              <a:rPr lang="en-US" dirty="0" smtClean="0"/>
              <a:t>The transport through an accelerator or transfer line can be described by a series of matrix multiplications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January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USPAS lectures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 descr="Introduction_transvers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3" t="69267" r="8358" b="24609"/>
          <a:stretch/>
        </p:blipFill>
        <p:spPr>
          <a:xfrm>
            <a:off x="1269955" y="1279488"/>
            <a:ext cx="6146167" cy="112580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57200" y="3186382"/>
            <a:ext cx="6361508" cy="2722916"/>
            <a:chOff x="457200" y="3186382"/>
            <a:chExt cx="6361508" cy="2722916"/>
          </a:xfrm>
        </p:grpSpPr>
        <p:pic>
          <p:nvPicPr>
            <p:cNvPr id="9" name="Picture 8" descr="Introduction_transverse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73" t="76088" r="8358" b="19931"/>
            <a:stretch/>
          </p:blipFill>
          <p:spPr>
            <a:xfrm>
              <a:off x="457200" y="4110006"/>
              <a:ext cx="6361508" cy="757425"/>
            </a:xfrm>
            <a:prstGeom prst="rect">
              <a:avLst/>
            </a:prstGeom>
          </p:spPr>
        </p:pic>
        <p:sp>
          <p:nvSpPr>
            <p:cNvPr id="10" name="Right Brace 9"/>
            <p:cNvSpPr/>
            <p:nvPr/>
          </p:nvSpPr>
          <p:spPr>
            <a:xfrm rot="5400000">
              <a:off x="5454960" y="4337425"/>
              <a:ext cx="143008" cy="847058"/>
            </a:xfrm>
            <a:prstGeom prst="rightBrace">
              <a:avLst>
                <a:gd name="adj1" fmla="val 23890"/>
                <a:gd name="adj2" fmla="val 50000"/>
              </a:avLst>
            </a:prstGeom>
            <a:ln>
              <a:solidFill>
                <a:srgbClr val="26262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21042" y="4796885"/>
              <a:ext cx="108641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srgbClr val="262626"/>
                  </a:solidFill>
                </a:rPr>
                <a:t>from s</a:t>
              </a:r>
              <a:r>
                <a:rPr lang="en-US" sz="1300" baseline="-25000" dirty="0" smtClean="0">
                  <a:solidFill>
                    <a:srgbClr val="262626"/>
                  </a:solidFill>
                </a:rPr>
                <a:t>0</a:t>
              </a:r>
              <a:r>
                <a:rPr lang="en-US" sz="1300" dirty="0" smtClean="0">
                  <a:solidFill>
                    <a:srgbClr val="262626"/>
                  </a:solidFill>
                </a:rPr>
                <a:t> to s</a:t>
              </a:r>
              <a:r>
                <a:rPr lang="en-US" sz="1300" baseline="-25000" dirty="0" smtClean="0">
                  <a:solidFill>
                    <a:srgbClr val="262626"/>
                  </a:solidFill>
                </a:rPr>
                <a:t>1</a:t>
              </a:r>
              <a:endParaRPr lang="en-US" sz="1300" baseline="-25000" dirty="0">
                <a:solidFill>
                  <a:srgbClr val="262626"/>
                </a:solidFill>
              </a:endParaRPr>
            </a:p>
          </p:txBody>
        </p:sp>
        <p:sp>
          <p:nvSpPr>
            <p:cNvPr id="12" name="Right Brace 11"/>
            <p:cNvSpPr/>
            <p:nvPr/>
          </p:nvSpPr>
          <p:spPr>
            <a:xfrm rot="5400000">
              <a:off x="4882133" y="4164004"/>
              <a:ext cx="143008" cy="1970030"/>
            </a:xfrm>
            <a:prstGeom prst="rightBrace">
              <a:avLst>
                <a:gd name="adj1" fmla="val 23890"/>
                <a:gd name="adj2" fmla="val 50000"/>
              </a:avLst>
            </a:prstGeom>
            <a:ln>
              <a:solidFill>
                <a:srgbClr val="26262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443821" y="5235272"/>
              <a:ext cx="108641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srgbClr val="262626"/>
                  </a:solidFill>
                </a:rPr>
                <a:t>from s</a:t>
              </a:r>
              <a:r>
                <a:rPr lang="en-US" sz="1300" baseline="-25000" dirty="0" smtClean="0">
                  <a:solidFill>
                    <a:srgbClr val="262626"/>
                  </a:solidFill>
                </a:rPr>
                <a:t>0</a:t>
              </a:r>
              <a:r>
                <a:rPr lang="en-US" sz="1300" dirty="0" smtClean="0">
                  <a:solidFill>
                    <a:srgbClr val="262626"/>
                  </a:solidFill>
                </a:rPr>
                <a:t> to s</a:t>
              </a:r>
              <a:r>
                <a:rPr lang="en-US" sz="1300" baseline="-25000" dirty="0" smtClean="0">
                  <a:solidFill>
                    <a:srgbClr val="262626"/>
                  </a:solidFill>
                </a:rPr>
                <a:t>2</a:t>
              </a:r>
              <a:endParaRPr lang="en-US" sz="1300" baseline="-25000" dirty="0">
                <a:solidFill>
                  <a:srgbClr val="262626"/>
                </a:solidFill>
              </a:endParaRPr>
            </a:p>
          </p:txBody>
        </p:sp>
        <p:sp>
          <p:nvSpPr>
            <p:cNvPr id="14" name="Right Brace 13"/>
            <p:cNvSpPr/>
            <p:nvPr/>
          </p:nvSpPr>
          <p:spPr>
            <a:xfrm rot="5400000">
              <a:off x="4047477" y="3740849"/>
              <a:ext cx="143007" cy="3662026"/>
            </a:xfrm>
            <a:prstGeom prst="rightBrace">
              <a:avLst>
                <a:gd name="adj1" fmla="val 23890"/>
                <a:gd name="adj2" fmla="val 50000"/>
              </a:avLst>
            </a:prstGeom>
            <a:ln>
              <a:solidFill>
                <a:srgbClr val="26262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55127" y="5616910"/>
              <a:ext cx="108641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srgbClr val="262626"/>
                  </a:solidFill>
                </a:rPr>
                <a:t>from s</a:t>
              </a:r>
              <a:r>
                <a:rPr lang="en-US" sz="1300" baseline="-25000" dirty="0" smtClean="0">
                  <a:solidFill>
                    <a:srgbClr val="262626"/>
                  </a:solidFill>
                </a:rPr>
                <a:t>0</a:t>
              </a:r>
              <a:r>
                <a:rPr lang="en-US" sz="1300" dirty="0" smtClean="0">
                  <a:solidFill>
                    <a:srgbClr val="262626"/>
                  </a:solidFill>
                </a:rPr>
                <a:t> to </a:t>
              </a:r>
              <a:r>
                <a:rPr lang="en-US" sz="1300" dirty="0" err="1" smtClean="0">
                  <a:solidFill>
                    <a:srgbClr val="262626"/>
                  </a:solidFill>
                </a:rPr>
                <a:t>s</a:t>
              </a:r>
              <a:r>
                <a:rPr lang="en-US" sz="1300" baseline="-25000" dirty="0" err="1" smtClean="0">
                  <a:solidFill>
                    <a:srgbClr val="262626"/>
                  </a:solidFill>
                </a:rPr>
                <a:t>n</a:t>
              </a:r>
              <a:endParaRPr lang="en-US" sz="1300" baseline="-25000" dirty="0">
                <a:solidFill>
                  <a:srgbClr val="262626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504846" y="3186382"/>
              <a:ext cx="4814273" cy="876099"/>
              <a:chOff x="1504846" y="3027622"/>
              <a:chExt cx="4814273" cy="876099"/>
            </a:xfrm>
          </p:grpSpPr>
          <p:cxnSp>
            <p:nvCxnSpPr>
              <p:cNvPr id="17" name="Straight Arrow Connector 16"/>
              <p:cNvCxnSpPr/>
              <p:nvPr/>
            </p:nvCxnSpPr>
            <p:spPr>
              <a:xfrm>
                <a:off x="1504846" y="3609778"/>
                <a:ext cx="4814273" cy="0"/>
              </a:xfrm>
              <a:prstGeom prst="straightConnector1">
                <a:avLst/>
              </a:prstGeom>
              <a:ln w="25400">
                <a:solidFill>
                  <a:srgbClr val="262626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1669763" y="3315820"/>
                <a:ext cx="223419" cy="587901"/>
              </a:xfrm>
              <a:prstGeom prst="rect">
                <a:avLst/>
              </a:prstGeom>
              <a:solidFill>
                <a:srgbClr val="008000"/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504846" y="3028530"/>
                <a:ext cx="32983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 smtClean="0">
                    <a:solidFill>
                      <a:srgbClr val="262626"/>
                    </a:solidFill>
                  </a:rPr>
                  <a:t>s</a:t>
                </a:r>
                <a:r>
                  <a:rPr lang="en-US" sz="1300" baseline="-25000" dirty="0" smtClean="0">
                    <a:solidFill>
                      <a:srgbClr val="262626"/>
                    </a:solidFill>
                  </a:rPr>
                  <a:t>0</a:t>
                </a:r>
                <a:endParaRPr lang="en-US" sz="1300" baseline="-25000" dirty="0">
                  <a:solidFill>
                    <a:srgbClr val="262626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751318" y="3028076"/>
                <a:ext cx="32983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 smtClean="0">
                    <a:solidFill>
                      <a:srgbClr val="262626"/>
                    </a:solidFill>
                  </a:rPr>
                  <a:t>s</a:t>
                </a:r>
                <a:r>
                  <a:rPr lang="en-US" sz="1300" baseline="-25000" dirty="0">
                    <a:solidFill>
                      <a:srgbClr val="262626"/>
                    </a:solidFill>
                  </a:rPr>
                  <a:t>1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045554" y="3315820"/>
                <a:ext cx="223419" cy="587901"/>
              </a:xfrm>
              <a:prstGeom prst="rect">
                <a:avLst/>
              </a:prstGeom>
              <a:solidFill>
                <a:srgbClr val="008000"/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840919" y="3028076"/>
                <a:ext cx="32983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 smtClean="0">
                    <a:solidFill>
                      <a:srgbClr val="262626"/>
                    </a:solidFill>
                  </a:rPr>
                  <a:t>s</a:t>
                </a:r>
                <a:r>
                  <a:rPr lang="en-US" sz="1300" baseline="-25000" dirty="0" smtClean="0">
                    <a:solidFill>
                      <a:srgbClr val="262626"/>
                    </a:solidFill>
                  </a:rPr>
                  <a:t>2</a:t>
                </a:r>
                <a:endParaRPr lang="en-US" sz="1300" baseline="-25000" dirty="0">
                  <a:solidFill>
                    <a:srgbClr val="262626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125902" y="3027622"/>
                <a:ext cx="32983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 smtClean="0">
                    <a:solidFill>
                      <a:srgbClr val="262626"/>
                    </a:solidFill>
                  </a:rPr>
                  <a:t>s</a:t>
                </a:r>
                <a:r>
                  <a:rPr lang="en-US" sz="1300" baseline="-25000" dirty="0" smtClean="0">
                    <a:solidFill>
                      <a:srgbClr val="262626"/>
                    </a:solidFill>
                  </a:rPr>
                  <a:t>3</a:t>
                </a:r>
                <a:endParaRPr lang="en-US" sz="1300" baseline="-25000" dirty="0">
                  <a:solidFill>
                    <a:srgbClr val="262626"/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968622" y="3315820"/>
                <a:ext cx="223419" cy="587901"/>
              </a:xfrm>
              <a:prstGeom prst="rect">
                <a:avLst/>
              </a:prstGeom>
              <a:solidFill>
                <a:srgbClr val="008000"/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763987" y="3028076"/>
                <a:ext cx="33855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 smtClean="0">
                    <a:solidFill>
                      <a:srgbClr val="262626"/>
                    </a:solidFill>
                  </a:rPr>
                  <a:t>s</a:t>
                </a:r>
                <a:r>
                  <a:rPr lang="en-US" sz="1300" baseline="-25000" dirty="0">
                    <a:solidFill>
                      <a:srgbClr val="262626"/>
                    </a:solidFill>
                  </a:rPr>
                  <a:t>4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4048970" y="3027622"/>
                <a:ext cx="32983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 smtClean="0">
                    <a:solidFill>
                      <a:srgbClr val="262626"/>
                    </a:solidFill>
                  </a:rPr>
                  <a:t>s</a:t>
                </a:r>
                <a:r>
                  <a:rPr lang="en-US" sz="1300" baseline="-25000" dirty="0" smtClean="0">
                    <a:solidFill>
                      <a:srgbClr val="262626"/>
                    </a:solidFill>
                  </a:rPr>
                  <a:t>5</a:t>
                </a:r>
                <a:endParaRPr lang="en-US" sz="1300" baseline="-25000" dirty="0">
                  <a:solidFill>
                    <a:srgbClr val="262626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954493" y="3332873"/>
                <a:ext cx="26802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 smtClean="0">
                    <a:solidFill>
                      <a:srgbClr val="262626"/>
                    </a:solidFill>
                  </a:rPr>
                  <a:t>s</a:t>
                </a:r>
                <a:endParaRPr lang="en-US" sz="1300" baseline="-25000" dirty="0">
                  <a:solidFill>
                    <a:srgbClr val="262626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664849" y="3315820"/>
                <a:ext cx="351378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 smtClean="0">
                    <a:solidFill>
                      <a:srgbClr val="262626"/>
                    </a:solidFill>
                  </a:rPr>
                  <a:t>…</a:t>
                </a:r>
                <a:endParaRPr lang="en-US" sz="1300" baseline="-25000" dirty="0">
                  <a:solidFill>
                    <a:srgbClr val="262626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56977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solution of Hill’s equation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b="1" dirty="0" smtClean="0"/>
              <a:t>general solution of Hill’s equations </a:t>
            </a:r>
            <a:r>
              <a:rPr lang="en-US" dirty="0" smtClean="0"/>
              <a:t>(“</a:t>
            </a:r>
            <a:r>
              <a:rPr lang="en-US" dirty="0" err="1" smtClean="0"/>
              <a:t>betatron</a:t>
            </a:r>
            <a:r>
              <a:rPr lang="en-US" dirty="0" smtClean="0"/>
              <a:t> motion”) can be written as</a:t>
            </a:r>
          </a:p>
          <a:p>
            <a:pPr lvl="1">
              <a:lnSpc>
                <a:spcPct val="300000"/>
              </a:lnSpc>
            </a:pPr>
            <a:endParaRPr lang="en-US" dirty="0" smtClean="0"/>
          </a:p>
          <a:p>
            <a:pPr lvl="1">
              <a:lnSpc>
                <a:spcPct val="160000"/>
              </a:lnSpc>
            </a:pPr>
            <a:endParaRPr lang="en-US" dirty="0" smtClean="0"/>
          </a:p>
          <a:p>
            <a:pPr lvl="1">
              <a:lnSpc>
                <a:spcPct val="160000"/>
              </a:lnSpc>
            </a:pPr>
            <a:endParaRPr lang="en-US" dirty="0"/>
          </a:p>
          <a:p>
            <a:pPr>
              <a:lnSpc>
                <a:spcPct val="170000"/>
              </a:lnSpc>
            </a:pPr>
            <a:endParaRPr lang="en-US" dirty="0" smtClean="0"/>
          </a:p>
          <a:p>
            <a:pPr lvl="1">
              <a:lnSpc>
                <a:spcPct val="110000"/>
              </a:lnSpc>
            </a:pPr>
            <a:r>
              <a:rPr lang="en-US" dirty="0" smtClean="0"/>
              <a:t>The </a:t>
            </a:r>
            <a:r>
              <a:rPr lang="en-US" dirty="0" smtClean="0"/>
              <a:t>beta function is defined by the </a:t>
            </a:r>
            <a:r>
              <a:rPr lang="en-US" b="1" dirty="0" smtClean="0">
                <a:solidFill>
                  <a:srgbClr val="FF0000"/>
                </a:solidFill>
              </a:rPr>
              <a:t>envelope equation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(follows from Hill’s </a:t>
            </a:r>
            <a:r>
              <a:rPr lang="en-US" dirty="0" smtClean="0"/>
              <a:t>equation</a:t>
            </a:r>
            <a:r>
              <a:rPr lang="en-US" dirty="0" smtClean="0"/>
              <a:t>)</a:t>
            </a:r>
            <a:endParaRPr lang="en-US" dirty="0" smtClean="0"/>
          </a:p>
          <a:p>
            <a:pPr>
              <a:lnSpc>
                <a:spcPct val="60000"/>
              </a:lnSpc>
            </a:pPr>
            <a:endParaRPr lang="en-US" dirty="0" smtClean="0"/>
          </a:p>
          <a:p>
            <a:pPr lvl="1">
              <a:lnSpc>
                <a:spcPct val="80000"/>
              </a:lnSpc>
            </a:pPr>
            <a:endParaRPr lang="en-US" dirty="0" smtClean="0"/>
          </a:p>
          <a:p>
            <a:pPr lvl="1">
              <a:lnSpc>
                <a:spcPct val="80000"/>
              </a:lnSpc>
            </a:pPr>
            <a:r>
              <a:rPr lang="en-US" dirty="0" smtClean="0"/>
              <a:t>The “action” </a:t>
            </a:r>
            <a:r>
              <a:rPr lang="en-US" b="1" i="1" dirty="0" err="1" smtClean="0">
                <a:solidFill>
                  <a:srgbClr val="FF0000"/>
                </a:solidFill>
              </a:rPr>
              <a:t>J</a:t>
            </a:r>
            <a:r>
              <a:rPr lang="en-US" b="1" i="1" baseline="-25000" dirty="0" err="1" smtClean="0">
                <a:solidFill>
                  <a:srgbClr val="FF0000"/>
                </a:solidFill>
              </a:rPr>
              <a:t>u</a:t>
            </a:r>
            <a:r>
              <a:rPr lang="en-US" b="1" dirty="0" smtClean="0">
                <a:solidFill>
                  <a:srgbClr val="FF0000"/>
                </a:solidFill>
              </a:rPr>
              <a:t> is a constant of motion</a:t>
            </a:r>
            <a:r>
              <a:rPr lang="en-US" b="1" dirty="0" smtClean="0"/>
              <a:t> </a:t>
            </a:r>
            <a:r>
              <a:rPr lang="en-US" dirty="0" smtClean="0"/>
              <a:t>(i.e. independent of </a:t>
            </a:r>
            <a:r>
              <a:rPr lang="en-US" i="1" dirty="0" smtClean="0"/>
              <a:t>s</a:t>
            </a:r>
            <a:r>
              <a:rPr lang="en-US" dirty="0" smtClean="0"/>
              <a:t>)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January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USPAS lectures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4" name="Picture 13" descr="Introduction_transvers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8" t="26972" r="58950" b="69194"/>
          <a:stretch/>
        </p:blipFill>
        <p:spPr>
          <a:xfrm>
            <a:off x="2521439" y="5179074"/>
            <a:ext cx="3833735" cy="765314"/>
          </a:xfrm>
          <a:prstGeom prst="rect">
            <a:avLst/>
          </a:prstGeom>
        </p:spPr>
      </p:pic>
      <p:pic>
        <p:nvPicPr>
          <p:cNvPr id="19" name="Picture 18" descr="Introduction_transvers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3" t="19288" r="64951" b="76182"/>
          <a:stretch/>
        </p:blipFill>
        <p:spPr>
          <a:xfrm>
            <a:off x="6178452" y="2845718"/>
            <a:ext cx="1633908" cy="701530"/>
          </a:xfrm>
          <a:prstGeom prst="rect">
            <a:avLst/>
          </a:prstGeom>
        </p:spPr>
      </p:pic>
      <p:pic>
        <p:nvPicPr>
          <p:cNvPr id="23" name="Picture 22" descr="Introduction_transvers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7" t="16273" r="55214" b="78489"/>
          <a:stretch/>
        </p:blipFill>
        <p:spPr>
          <a:xfrm>
            <a:off x="1347161" y="2789687"/>
            <a:ext cx="4254620" cy="797495"/>
          </a:xfrm>
          <a:prstGeom prst="rect">
            <a:avLst/>
          </a:prstGeom>
        </p:spPr>
      </p:pic>
      <p:pic>
        <p:nvPicPr>
          <p:cNvPr id="26" name="Picture 25" descr="Introduction_transverse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8" t="25748" r="61563" b="70702"/>
          <a:stretch/>
        </p:blipFill>
        <p:spPr>
          <a:xfrm>
            <a:off x="3058290" y="4259020"/>
            <a:ext cx="2849661" cy="635848"/>
          </a:xfrm>
          <a:prstGeom prst="rect">
            <a:avLst/>
          </a:prstGeom>
        </p:spPr>
      </p:pic>
      <p:pic>
        <p:nvPicPr>
          <p:cNvPr id="13" name="Picture 12" descr="Introduction_transverse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2" t="84489" r="729" b="8289"/>
          <a:stretch/>
        </p:blipFill>
        <p:spPr>
          <a:xfrm>
            <a:off x="1347159" y="1533792"/>
            <a:ext cx="6853528" cy="125589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2435605" y="3495084"/>
            <a:ext cx="218350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chemeClr val="accent6">
                    <a:lumMod val="50000"/>
                  </a:schemeClr>
                </a:solidFill>
              </a:rPr>
              <a:t>“</a:t>
            </a:r>
            <a:r>
              <a:rPr lang="en-US" sz="1500" dirty="0" err="1">
                <a:solidFill>
                  <a:schemeClr val="accent6">
                    <a:lumMod val="50000"/>
                  </a:schemeClr>
                </a:solidFill>
              </a:rPr>
              <a:t>Twiss</a:t>
            </a:r>
            <a:r>
              <a:rPr lang="en-US" sz="1500" dirty="0">
                <a:solidFill>
                  <a:schemeClr val="accent6">
                    <a:lumMod val="50000"/>
                  </a:schemeClr>
                </a:solidFill>
              </a:rPr>
              <a:t>” </a:t>
            </a:r>
            <a:r>
              <a:rPr lang="en-US" sz="1500" dirty="0" smtClean="0">
                <a:solidFill>
                  <a:schemeClr val="accent6">
                    <a:lumMod val="50000"/>
                  </a:schemeClr>
                </a:solidFill>
              </a:rPr>
              <a:t>parameters at s</a:t>
            </a:r>
            <a:endParaRPr lang="en-US" sz="15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69172" y="3495084"/>
            <a:ext cx="154283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 err="1">
                <a:solidFill>
                  <a:srgbClr val="262626"/>
                </a:solidFill>
              </a:rPr>
              <a:t>Betatron</a:t>
            </a:r>
            <a:r>
              <a:rPr lang="en-US" sz="1500" dirty="0">
                <a:solidFill>
                  <a:srgbClr val="262626"/>
                </a:solidFill>
              </a:rPr>
              <a:t> </a:t>
            </a:r>
            <a:r>
              <a:rPr lang="en-US" sz="1500" dirty="0" smtClean="0">
                <a:solidFill>
                  <a:srgbClr val="262626"/>
                </a:solidFill>
              </a:rPr>
              <a:t>phase</a:t>
            </a:r>
            <a:endParaRPr lang="en-US" sz="1500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962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space ellipse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73017"/>
            <a:ext cx="8226854" cy="2448272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55A0"/>
                </a:solidFill>
              </a:rPr>
              <a:t>The </a:t>
            </a:r>
            <a:r>
              <a:rPr lang="en-US" b="1" dirty="0" smtClean="0">
                <a:solidFill>
                  <a:srgbClr val="0055A0"/>
                </a:solidFill>
              </a:rPr>
              <a:t>phase space coordinates </a:t>
            </a:r>
            <a:r>
              <a:rPr lang="en-US" dirty="0" smtClean="0">
                <a:solidFill>
                  <a:srgbClr val="0055A0"/>
                </a:solidFill>
              </a:rPr>
              <a:t>(</a:t>
            </a:r>
            <a:r>
              <a:rPr lang="en-US" i="1" dirty="0" smtClean="0">
                <a:solidFill>
                  <a:srgbClr val="0055A0"/>
                </a:solidFill>
              </a:rPr>
              <a:t>u, u’</a:t>
            </a:r>
            <a:r>
              <a:rPr lang="en-US" dirty="0" smtClean="0">
                <a:solidFill>
                  <a:srgbClr val="0055A0"/>
                </a:solidFill>
              </a:rPr>
              <a:t>) of </a:t>
            </a:r>
            <a:r>
              <a:rPr lang="en-US" dirty="0" smtClean="0"/>
              <a:t>a single particle at a given location </a:t>
            </a:r>
            <a:r>
              <a:rPr lang="en-US" i="1" dirty="0" smtClean="0"/>
              <a:t>s</a:t>
            </a:r>
            <a:r>
              <a:rPr lang="en-US" dirty="0" smtClean="0"/>
              <a:t> in the </a:t>
            </a:r>
            <a:r>
              <a:rPr lang="en-US" dirty="0" smtClean="0">
                <a:solidFill>
                  <a:srgbClr val="0055A0"/>
                </a:solidFill>
              </a:rPr>
              <a:t>machine </a:t>
            </a:r>
            <a:r>
              <a:rPr lang="en-US" b="1" dirty="0" smtClean="0">
                <a:solidFill>
                  <a:srgbClr val="0055A0"/>
                </a:solidFill>
              </a:rPr>
              <a:t>lie on the phase space ellipse </a:t>
            </a:r>
            <a:r>
              <a:rPr lang="en-US" dirty="0" smtClean="0"/>
              <a:t>when </a:t>
            </a:r>
            <a:r>
              <a:rPr lang="en-US" dirty="0" smtClean="0"/>
              <a:t>plotted for several turns.</a:t>
            </a:r>
          </a:p>
          <a:p>
            <a:r>
              <a:rPr lang="en-US" dirty="0" smtClean="0">
                <a:solidFill>
                  <a:srgbClr val="0055A0"/>
                </a:solidFill>
              </a:rPr>
              <a:t>The </a:t>
            </a:r>
            <a:r>
              <a:rPr lang="en-US" b="1" dirty="0" smtClean="0">
                <a:solidFill>
                  <a:srgbClr val="0055A0"/>
                </a:solidFill>
              </a:rPr>
              <a:t>values of the </a:t>
            </a:r>
            <a:r>
              <a:rPr lang="en-US" b="1" dirty="0" err="1" smtClean="0">
                <a:solidFill>
                  <a:srgbClr val="0055A0"/>
                </a:solidFill>
              </a:rPr>
              <a:t>Twiss</a:t>
            </a:r>
            <a:r>
              <a:rPr lang="en-US" b="1" dirty="0" smtClean="0">
                <a:solidFill>
                  <a:srgbClr val="0055A0"/>
                </a:solidFill>
              </a:rPr>
              <a:t> </a:t>
            </a:r>
            <a:r>
              <a:rPr lang="en-US" b="1" dirty="0">
                <a:solidFill>
                  <a:srgbClr val="0055A0"/>
                </a:solidFill>
              </a:rPr>
              <a:t>parameters </a:t>
            </a:r>
            <a:r>
              <a:rPr lang="en-US" dirty="0" smtClean="0">
                <a:solidFill>
                  <a:srgbClr val="0055A0"/>
                </a:solidFill>
              </a:rPr>
              <a:t>and therefore the orientation of the phase space ellipse </a:t>
            </a:r>
            <a:r>
              <a:rPr lang="en-US" b="1" dirty="0" smtClean="0">
                <a:solidFill>
                  <a:srgbClr val="0055A0"/>
                </a:solidFill>
              </a:rPr>
              <a:t>depend on the </a:t>
            </a:r>
            <a:r>
              <a:rPr lang="en-US" b="1" i="1" dirty="0" smtClean="0">
                <a:solidFill>
                  <a:srgbClr val="0055A0"/>
                </a:solidFill>
              </a:rPr>
              <a:t>s</a:t>
            </a:r>
            <a:r>
              <a:rPr lang="en-US" b="1" dirty="0" smtClean="0">
                <a:solidFill>
                  <a:srgbClr val="0055A0"/>
                </a:solidFill>
              </a:rPr>
              <a:t> location </a:t>
            </a:r>
            <a:r>
              <a:rPr lang="en-US" dirty="0" smtClean="0">
                <a:solidFill>
                  <a:srgbClr val="0055A0"/>
                </a:solidFill>
              </a:rPr>
              <a:t>in the machine. The phase space area enclosed by the ellipse is invariant and equal to 2</a:t>
            </a:r>
            <a:r>
              <a:rPr lang="en-US" i="1" dirty="0" smtClean="0">
                <a:solidFill>
                  <a:srgbClr val="0055A0"/>
                </a:solidFill>
              </a:rPr>
              <a:t>J</a:t>
            </a:r>
            <a:r>
              <a:rPr lang="en-US" i="1" baseline="-25000" dirty="0" smtClean="0">
                <a:solidFill>
                  <a:srgbClr val="0055A0"/>
                </a:solidFill>
              </a:rPr>
              <a:t>u</a:t>
            </a:r>
            <a:r>
              <a:rPr lang="en-US" dirty="0" smtClean="0">
                <a:solidFill>
                  <a:srgbClr val="0055A0"/>
                </a:solidFill>
              </a:rPr>
              <a:t>π.</a:t>
            </a:r>
          </a:p>
          <a:p>
            <a:r>
              <a:rPr lang="en-US" dirty="0" smtClean="0">
                <a:solidFill>
                  <a:srgbClr val="0055A0"/>
                </a:solidFill>
              </a:rPr>
              <a:t>The </a:t>
            </a:r>
            <a:r>
              <a:rPr lang="en-US" b="1" dirty="0" err="1">
                <a:solidFill>
                  <a:srgbClr val="0055A0"/>
                </a:solidFill>
              </a:rPr>
              <a:t>Twiss</a:t>
            </a:r>
            <a:r>
              <a:rPr lang="en-US" b="1" dirty="0">
                <a:solidFill>
                  <a:srgbClr val="0055A0"/>
                </a:solidFill>
              </a:rPr>
              <a:t> parameters are periodic with the </a:t>
            </a:r>
            <a:r>
              <a:rPr lang="en-US" b="1" dirty="0" smtClean="0">
                <a:solidFill>
                  <a:srgbClr val="0055A0"/>
                </a:solidFill>
              </a:rPr>
              <a:t>machine circumference</a:t>
            </a:r>
            <a:r>
              <a:rPr lang="en-US" dirty="0" smtClean="0">
                <a:solidFill>
                  <a:srgbClr val="0055A0"/>
                </a:solidFill>
              </a:rPr>
              <a:t>. </a:t>
            </a:r>
            <a:r>
              <a:rPr lang="en-US" dirty="0">
                <a:solidFill>
                  <a:srgbClr val="0055A0"/>
                </a:solidFill>
              </a:rPr>
              <a:t>Their values are derived from the transfer matrix </a:t>
            </a:r>
            <a:r>
              <a:rPr lang="en-US" dirty="0" smtClean="0">
                <a:solidFill>
                  <a:srgbClr val="0055A0"/>
                </a:solidFill>
              </a:rPr>
              <a:t>and </a:t>
            </a:r>
            <a:r>
              <a:rPr lang="en-US" dirty="0">
                <a:solidFill>
                  <a:srgbClr val="0055A0"/>
                </a:solidFill>
              </a:rPr>
              <a:t>they are uniquely defined at any point in the </a:t>
            </a:r>
            <a:r>
              <a:rPr lang="en-US" dirty="0" smtClean="0">
                <a:solidFill>
                  <a:srgbClr val="0055A0"/>
                </a:solidFill>
              </a:rPr>
              <a:t>machine. </a:t>
            </a:r>
            <a:endParaRPr lang="en-US" dirty="0">
              <a:solidFill>
                <a:srgbClr val="0055A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January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USPAS lectures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68" name="Group 67"/>
          <p:cNvGrpSpPr>
            <a:grpSpLocks noChangeAspect="1"/>
          </p:cNvGrpSpPr>
          <p:nvPr/>
        </p:nvGrpSpPr>
        <p:grpSpPr>
          <a:xfrm>
            <a:off x="2209894" y="879009"/>
            <a:ext cx="4294464" cy="2694008"/>
            <a:chOff x="2209893" y="879009"/>
            <a:chExt cx="4487915" cy="2815364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2495960" y="2220755"/>
              <a:ext cx="3787034" cy="0"/>
            </a:xfrm>
            <a:prstGeom prst="straightConnector1">
              <a:avLst/>
            </a:prstGeom>
            <a:ln w="25400">
              <a:solidFill>
                <a:srgbClr val="262626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4350635" y="879009"/>
              <a:ext cx="0" cy="2490722"/>
            </a:xfrm>
            <a:prstGeom prst="straightConnector1">
              <a:avLst/>
            </a:prstGeom>
            <a:ln w="25400">
              <a:solidFill>
                <a:srgbClr val="262626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 rot="19620000">
              <a:off x="2970087" y="1775448"/>
              <a:ext cx="2726133" cy="863625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3" name="Picture 12" descr="Introduction_transverse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30" t="58562" r="64655" b="36965"/>
            <a:stretch/>
          </p:blipFill>
          <p:spPr>
            <a:xfrm>
              <a:off x="2931774" y="1695301"/>
              <a:ext cx="1063652" cy="462383"/>
            </a:xfrm>
            <a:prstGeom prst="rect">
              <a:avLst/>
            </a:prstGeom>
          </p:spPr>
        </p:pic>
        <p:pic>
          <p:nvPicPr>
            <p:cNvPr id="14" name="Picture 13" descr="Introduction_transverse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30" t="35913" r="64655" b="60067"/>
            <a:stretch/>
          </p:blipFill>
          <p:spPr>
            <a:xfrm>
              <a:off x="4178070" y="2790901"/>
              <a:ext cx="1063652" cy="415529"/>
            </a:xfrm>
            <a:prstGeom prst="rect">
              <a:avLst/>
            </a:prstGeom>
          </p:spPr>
        </p:pic>
        <p:pic>
          <p:nvPicPr>
            <p:cNvPr id="15" name="Picture 14" descr="Introduction_transverse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30" t="39933" r="64655" b="56366"/>
            <a:stretch/>
          </p:blipFill>
          <p:spPr>
            <a:xfrm>
              <a:off x="4376052" y="3311789"/>
              <a:ext cx="1063652" cy="382584"/>
            </a:xfrm>
            <a:prstGeom prst="rect">
              <a:avLst/>
            </a:prstGeom>
          </p:spPr>
        </p:pic>
        <p:pic>
          <p:nvPicPr>
            <p:cNvPr id="17" name="Picture 16" descr="Introduction_transverse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30" t="47542" r="64655" b="48669"/>
            <a:stretch/>
          </p:blipFill>
          <p:spPr>
            <a:xfrm>
              <a:off x="5634156" y="1662631"/>
              <a:ext cx="1063652" cy="391596"/>
            </a:xfrm>
            <a:prstGeom prst="rect">
              <a:avLst/>
            </a:prstGeom>
          </p:spPr>
        </p:pic>
        <p:pic>
          <p:nvPicPr>
            <p:cNvPr id="18" name="Picture 17" descr="Introduction_transverse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30" t="51218" r="64655" b="44883"/>
            <a:stretch/>
          </p:blipFill>
          <p:spPr>
            <a:xfrm>
              <a:off x="4288688" y="879009"/>
              <a:ext cx="1063652" cy="403114"/>
            </a:xfrm>
            <a:prstGeom prst="rect">
              <a:avLst/>
            </a:prstGeom>
          </p:spPr>
        </p:pic>
        <p:pic>
          <p:nvPicPr>
            <p:cNvPr id="19" name="Picture 18" descr="Introduction_transverse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30" t="54933" r="64655" b="40833"/>
            <a:stretch/>
          </p:blipFill>
          <p:spPr>
            <a:xfrm>
              <a:off x="2209893" y="1569537"/>
              <a:ext cx="1063652" cy="437666"/>
            </a:xfrm>
            <a:prstGeom prst="rect">
              <a:avLst/>
            </a:prstGeom>
          </p:spPr>
        </p:pic>
        <p:sp>
          <p:nvSpPr>
            <p:cNvPr id="20" name="Right Brace 19"/>
            <p:cNvSpPr/>
            <p:nvPr/>
          </p:nvSpPr>
          <p:spPr>
            <a:xfrm rot="5400000">
              <a:off x="4628119" y="2427020"/>
              <a:ext cx="150440" cy="705410"/>
            </a:xfrm>
            <a:prstGeom prst="rightBrace">
              <a:avLst>
                <a:gd name="adj1" fmla="val 23890"/>
                <a:gd name="adj2" fmla="val 50000"/>
              </a:avLst>
            </a:prstGeom>
            <a:ln>
              <a:solidFill>
                <a:srgbClr val="26262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5060811" y="2220755"/>
              <a:ext cx="0" cy="483748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ight Brace 22"/>
            <p:cNvSpPr/>
            <p:nvPr/>
          </p:nvSpPr>
          <p:spPr>
            <a:xfrm rot="5400000">
              <a:off x="4848741" y="2721186"/>
              <a:ext cx="150439" cy="1146654"/>
            </a:xfrm>
            <a:prstGeom prst="rightBrace">
              <a:avLst>
                <a:gd name="adj1" fmla="val 23890"/>
                <a:gd name="adj2" fmla="val 50000"/>
              </a:avLst>
            </a:prstGeom>
            <a:ln>
              <a:solidFill>
                <a:srgbClr val="26262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H="1">
              <a:off x="5497289" y="1546501"/>
              <a:ext cx="4766" cy="1659929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ight Brace 26"/>
            <p:cNvSpPr/>
            <p:nvPr/>
          </p:nvSpPr>
          <p:spPr>
            <a:xfrm rot="16200000">
              <a:off x="4751427" y="812223"/>
              <a:ext cx="150437" cy="952025"/>
            </a:xfrm>
            <a:prstGeom prst="rightBrace">
              <a:avLst>
                <a:gd name="adj1" fmla="val 23890"/>
                <a:gd name="adj2" fmla="val 50000"/>
              </a:avLst>
            </a:prstGeom>
            <a:ln>
              <a:solidFill>
                <a:srgbClr val="26262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ight Brace 30"/>
            <p:cNvSpPr/>
            <p:nvPr/>
          </p:nvSpPr>
          <p:spPr>
            <a:xfrm>
              <a:off x="5497288" y="1546501"/>
              <a:ext cx="159902" cy="674254"/>
            </a:xfrm>
            <a:prstGeom prst="rightBrace">
              <a:avLst>
                <a:gd name="adj1" fmla="val 23890"/>
                <a:gd name="adj2" fmla="val 50000"/>
              </a:avLst>
            </a:prstGeom>
            <a:ln>
              <a:solidFill>
                <a:srgbClr val="26262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Brace 31"/>
            <p:cNvSpPr/>
            <p:nvPr/>
          </p:nvSpPr>
          <p:spPr>
            <a:xfrm rot="10800000">
              <a:off x="2994338" y="1373086"/>
              <a:ext cx="159902" cy="847669"/>
            </a:xfrm>
            <a:prstGeom prst="rightBrace">
              <a:avLst>
                <a:gd name="adj1" fmla="val 23890"/>
                <a:gd name="adj2" fmla="val 50000"/>
              </a:avLst>
            </a:prstGeom>
            <a:ln>
              <a:solidFill>
                <a:srgbClr val="26262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 flipV="1">
              <a:off x="3154240" y="1374972"/>
              <a:ext cx="2133550" cy="0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3938956" y="1672265"/>
              <a:ext cx="411678" cy="0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ight Brace 38"/>
            <p:cNvSpPr/>
            <p:nvPr/>
          </p:nvSpPr>
          <p:spPr>
            <a:xfrm rot="10800000">
              <a:off x="3754847" y="1683783"/>
              <a:ext cx="159902" cy="536972"/>
            </a:xfrm>
            <a:prstGeom prst="rightBrace">
              <a:avLst>
                <a:gd name="adj1" fmla="val 23890"/>
                <a:gd name="adj2" fmla="val 50000"/>
              </a:avLst>
            </a:prstGeom>
            <a:ln>
              <a:solidFill>
                <a:srgbClr val="26262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442886" y="2572218"/>
              <a:ext cx="94676" cy="94676"/>
            </a:xfrm>
            <a:prstGeom prst="ellipse">
              <a:avLst/>
            </a:prstGeom>
            <a:solidFill>
              <a:srgbClr val="FF0000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3567610" y="2963825"/>
              <a:ext cx="94676" cy="94676"/>
            </a:xfrm>
            <a:prstGeom prst="ellipse">
              <a:avLst/>
            </a:prstGeom>
            <a:solidFill>
              <a:srgbClr val="FF0000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3218605" y="2563233"/>
              <a:ext cx="94676" cy="94676"/>
            </a:xfrm>
            <a:prstGeom prst="ellipse">
              <a:avLst/>
            </a:prstGeom>
            <a:solidFill>
              <a:srgbClr val="FF0000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3891618" y="1907756"/>
              <a:ext cx="94676" cy="94676"/>
            </a:xfrm>
            <a:prstGeom prst="ellipse">
              <a:avLst/>
            </a:prstGeom>
            <a:solidFill>
              <a:srgbClr val="FF0000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4699317" y="1450828"/>
              <a:ext cx="94676" cy="94676"/>
            </a:xfrm>
            <a:prstGeom prst="ellipse">
              <a:avLst/>
            </a:prstGeom>
            <a:solidFill>
              <a:srgbClr val="FF0000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5350679" y="1356152"/>
              <a:ext cx="94676" cy="94676"/>
            </a:xfrm>
            <a:prstGeom prst="ellipse">
              <a:avLst/>
            </a:prstGeom>
            <a:solidFill>
              <a:srgbClr val="FF0000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5183936" y="1989017"/>
              <a:ext cx="94676" cy="94676"/>
            </a:xfrm>
            <a:prstGeom prst="ellipse">
              <a:avLst/>
            </a:prstGeom>
            <a:solidFill>
              <a:srgbClr val="FF0000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398017" y="1233669"/>
              <a:ext cx="5781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t</a:t>
              </a:r>
              <a:r>
                <a:rPr lang="en-US" sz="1200" dirty="0" smtClean="0">
                  <a:solidFill>
                    <a:srgbClr val="FF0000"/>
                  </a:solidFill>
                </a:rPr>
                <a:t>urn 1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652204" y="1873736"/>
              <a:ext cx="5781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t</a:t>
              </a:r>
              <a:r>
                <a:rPr lang="en-US" sz="1200" dirty="0" smtClean="0">
                  <a:solidFill>
                    <a:srgbClr val="FF0000"/>
                  </a:solidFill>
                </a:rPr>
                <a:t>urn 2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482633" y="2479882"/>
              <a:ext cx="5781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t</a:t>
              </a:r>
              <a:r>
                <a:rPr lang="en-US" sz="1200" dirty="0" smtClean="0">
                  <a:solidFill>
                    <a:srgbClr val="FF0000"/>
                  </a:solidFill>
                </a:rPr>
                <a:t>urn 3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361857" y="3029058"/>
              <a:ext cx="5781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t</a:t>
              </a:r>
              <a:r>
                <a:rPr lang="en-US" sz="1200" dirty="0" smtClean="0">
                  <a:solidFill>
                    <a:srgbClr val="FF0000"/>
                  </a:solidFill>
                </a:rPr>
                <a:t>urn 4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664560" y="2433718"/>
              <a:ext cx="5781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t</a:t>
              </a:r>
              <a:r>
                <a:rPr lang="en-US" sz="1200" dirty="0" smtClean="0">
                  <a:solidFill>
                    <a:srgbClr val="FF0000"/>
                  </a:solidFill>
                </a:rPr>
                <a:t>urn 5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819903" y="1925403"/>
              <a:ext cx="5781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t</a:t>
              </a:r>
              <a:r>
                <a:rPr lang="en-US" sz="1200" dirty="0" smtClean="0">
                  <a:solidFill>
                    <a:srgbClr val="FF0000"/>
                  </a:solidFill>
                </a:rPr>
                <a:t>urn 6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486954" y="1499923"/>
              <a:ext cx="5781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t</a:t>
              </a:r>
              <a:r>
                <a:rPr lang="en-US" sz="1200" dirty="0" smtClean="0">
                  <a:solidFill>
                    <a:srgbClr val="FF0000"/>
                  </a:solidFill>
                </a:rPr>
                <a:t>urn 7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446379" y="1497212"/>
              <a:ext cx="94676" cy="94676"/>
            </a:xfrm>
            <a:prstGeom prst="ellipse">
              <a:avLst/>
            </a:prstGeom>
            <a:solidFill>
              <a:srgbClr val="FF0000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505057" y="1386069"/>
              <a:ext cx="5781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t</a:t>
              </a:r>
              <a:r>
                <a:rPr lang="en-US" sz="1200" dirty="0" smtClean="0">
                  <a:solidFill>
                    <a:srgbClr val="FF0000"/>
                  </a:solidFill>
                </a:rPr>
                <a:t>urn 8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785358" y="1880257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u</a:t>
            </a: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967305" y="909115"/>
            <a:ext cx="318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u'</a:t>
            </a: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90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transfer matrix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From the general solutions for u and u’ we can write</a:t>
            </a:r>
          </a:p>
          <a:p>
            <a:endParaRPr lang="en-US" dirty="0"/>
          </a:p>
          <a:p>
            <a:pPr>
              <a:lnSpc>
                <a:spcPct val="60000"/>
              </a:lnSpc>
            </a:pPr>
            <a:endParaRPr lang="en-US" dirty="0" smtClean="0"/>
          </a:p>
          <a:p>
            <a:r>
              <a:rPr lang="en-US" dirty="0" smtClean="0"/>
              <a:t>The </a:t>
            </a:r>
            <a:r>
              <a:rPr lang="en-US" b="1" dirty="0">
                <a:solidFill>
                  <a:srgbClr val="FF0000"/>
                </a:solidFill>
              </a:rPr>
              <a:t>general transfer matrix</a:t>
            </a:r>
            <a:r>
              <a:rPr lang="en-US" b="1" dirty="0"/>
              <a:t> </a:t>
            </a:r>
            <a:r>
              <a:rPr lang="en-US" dirty="0" smtClean="0"/>
              <a:t>from location s</a:t>
            </a:r>
            <a:r>
              <a:rPr lang="en-US" baseline="-25000" dirty="0" smtClean="0"/>
              <a:t>0</a:t>
            </a:r>
            <a:r>
              <a:rPr lang="en-US" dirty="0" smtClean="0"/>
              <a:t>=0 to s is obtained as 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>
              <a:lnSpc>
                <a:spcPct val="160000"/>
              </a:lnSpc>
            </a:pPr>
            <a:endParaRPr lang="en-US" dirty="0" smtClean="0"/>
          </a:p>
          <a:p>
            <a:pPr marL="72000" indent="0">
              <a:lnSpc>
                <a:spcPct val="120000"/>
              </a:lnSpc>
              <a:buNone/>
            </a:pPr>
            <a:endParaRPr lang="en-US" dirty="0" smtClean="0"/>
          </a:p>
          <a:p>
            <a:r>
              <a:rPr lang="en-US" dirty="0" smtClean="0"/>
              <a:t>Note: for a given part of the accelerator, this </a:t>
            </a:r>
            <a:r>
              <a:rPr lang="en-US" dirty="0"/>
              <a:t>general </a:t>
            </a:r>
            <a:r>
              <a:rPr lang="en-US" dirty="0" smtClean="0"/>
              <a:t>transfer matrix based on beta functions is equivalent to the transfer matrix written in terms of K(s) obtained earlier from the multiplication of element wise solutions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January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USPAS lectures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4" name="Picture 13" descr="Introduction_transvers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2" t="62340" r="58381" b="33023"/>
          <a:stretch/>
        </p:blipFill>
        <p:spPr>
          <a:xfrm>
            <a:off x="1338077" y="1361219"/>
            <a:ext cx="2846250" cy="646001"/>
          </a:xfrm>
          <a:prstGeom prst="rect">
            <a:avLst/>
          </a:prstGeom>
        </p:spPr>
      </p:pic>
      <p:pic>
        <p:nvPicPr>
          <p:cNvPr id="15" name="Picture 14" descr="Introduction_transvers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5" t="68052" r="50863" b="26321"/>
          <a:stretch/>
        </p:blipFill>
        <p:spPr>
          <a:xfrm>
            <a:off x="4320500" y="1324704"/>
            <a:ext cx="4355956" cy="76189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97050" y="2403850"/>
            <a:ext cx="7679406" cy="2574357"/>
            <a:chOff x="997050" y="2403850"/>
            <a:chExt cx="7679406" cy="2574357"/>
          </a:xfrm>
        </p:grpSpPr>
        <p:pic>
          <p:nvPicPr>
            <p:cNvPr id="22" name="Picture 21" descr="Introduction_transverse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90" t="72592" r="60200" b="21621"/>
            <a:stretch/>
          </p:blipFill>
          <p:spPr>
            <a:xfrm>
              <a:off x="1338076" y="2403850"/>
              <a:ext cx="2551420" cy="82689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492605" y="4375679"/>
              <a:ext cx="263405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chemeClr val="accent6">
                      <a:lumMod val="50000"/>
                    </a:schemeClr>
                  </a:solidFill>
                </a:rPr>
                <a:t>… </a:t>
              </a:r>
              <a:r>
                <a:rPr lang="en-US" sz="1500" b="1" dirty="0" err="1" smtClean="0">
                  <a:solidFill>
                    <a:schemeClr val="accent6">
                      <a:lumMod val="50000"/>
                    </a:schemeClr>
                  </a:solidFill>
                </a:rPr>
                <a:t>betatron</a:t>
              </a:r>
              <a:r>
                <a:rPr lang="en-US" sz="1500" dirty="0" smtClean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1500" b="1" dirty="0">
                  <a:solidFill>
                    <a:schemeClr val="accent6">
                      <a:lumMod val="50000"/>
                    </a:schemeClr>
                  </a:solidFill>
                </a:rPr>
                <a:t>phase advance</a:t>
              </a:r>
              <a:endParaRPr lang="en-US" sz="15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28" name="Picture 27" descr="Introduction_transverse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98" t="89128" r="63195" b="5912"/>
            <a:stretch/>
          </p:blipFill>
          <p:spPr>
            <a:xfrm>
              <a:off x="1689206" y="4193674"/>
              <a:ext cx="1882779" cy="78453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7050" y="3178089"/>
              <a:ext cx="7679406" cy="882512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002177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Periodic transfer matrix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Now we consider a periodic structure, in particular </a:t>
            </a:r>
            <a:r>
              <a:rPr lang="en-US" dirty="0" smtClean="0">
                <a:solidFill>
                  <a:srgbClr val="0055A0"/>
                </a:solidFill>
              </a:rPr>
              <a:t>the</a:t>
            </a:r>
            <a:r>
              <a:rPr lang="en-US" b="1" dirty="0" smtClean="0">
                <a:solidFill>
                  <a:srgbClr val="0055A0"/>
                </a:solidFill>
              </a:rPr>
              <a:t> transfer matrix for a full machine circumference </a:t>
            </a:r>
            <a:r>
              <a:rPr lang="en-US" b="1" i="1" dirty="0" smtClean="0">
                <a:solidFill>
                  <a:srgbClr val="0055A0"/>
                </a:solidFill>
              </a:rPr>
              <a:t>C</a:t>
            </a:r>
          </a:p>
          <a:p>
            <a:pPr lvl="1"/>
            <a:r>
              <a:rPr lang="en-US" dirty="0" smtClean="0"/>
              <a:t>the </a:t>
            </a:r>
            <a:r>
              <a:rPr lang="en-US" dirty="0" smtClean="0"/>
              <a:t>optics functions </a:t>
            </a:r>
            <a:r>
              <a:rPr lang="en-US" dirty="0" smtClean="0"/>
              <a:t>must be</a:t>
            </a:r>
            <a:r>
              <a:rPr lang="en-US" dirty="0" smtClean="0"/>
              <a:t> </a:t>
            </a:r>
            <a:r>
              <a:rPr lang="en-US" i="1" dirty="0" smtClean="0">
                <a:solidFill>
                  <a:srgbClr val="FF0000"/>
                </a:solidFill>
              </a:rPr>
              <a:t>periodic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and are therefore </a:t>
            </a:r>
            <a:r>
              <a:rPr lang="en-US" i="1" dirty="0" smtClean="0">
                <a:solidFill>
                  <a:srgbClr val="FF0000"/>
                </a:solidFill>
              </a:rPr>
              <a:t>uniquely defined</a:t>
            </a:r>
            <a:r>
              <a:rPr lang="en-US" dirty="0" smtClean="0"/>
              <a:t>! 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The </a:t>
            </a:r>
            <a:r>
              <a:rPr lang="en-US" dirty="0"/>
              <a:t>phase advance over one turn </a:t>
            </a:r>
            <a:r>
              <a:rPr lang="en-US" dirty="0" smtClean="0"/>
              <a:t>is usually </a:t>
            </a:r>
            <a:r>
              <a:rPr lang="en-US" dirty="0" smtClean="0">
                <a:solidFill>
                  <a:srgbClr val="0055A0"/>
                </a:solidFill>
              </a:rPr>
              <a:t>expressed as the </a:t>
            </a:r>
            <a:r>
              <a:rPr lang="en-US" b="1" dirty="0" err="1" smtClean="0">
                <a:solidFill>
                  <a:srgbClr val="0055A0"/>
                </a:solidFill>
              </a:rPr>
              <a:t>betatron</a:t>
            </a:r>
            <a:r>
              <a:rPr lang="en-US" b="1" dirty="0" smtClean="0">
                <a:solidFill>
                  <a:srgbClr val="0055A0"/>
                </a:solidFill>
              </a:rPr>
              <a:t> </a:t>
            </a:r>
            <a:r>
              <a:rPr lang="en-US" b="1" dirty="0" smtClean="0">
                <a:solidFill>
                  <a:srgbClr val="0055A0"/>
                </a:solidFill>
              </a:rPr>
              <a:t>tune </a:t>
            </a:r>
            <a:r>
              <a:rPr lang="en-US" b="1" i="1" dirty="0" err="1" smtClean="0">
                <a:solidFill>
                  <a:srgbClr val="0055A0"/>
                </a:solidFill>
              </a:rPr>
              <a:t>Q</a:t>
            </a:r>
            <a:r>
              <a:rPr lang="en-US" b="1" i="1" baseline="-25000" dirty="0" err="1" smtClean="0">
                <a:solidFill>
                  <a:srgbClr val="0055A0"/>
                </a:solidFill>
              </a:rPr>
              <a:t>u</a:t>
            </a:r>
            <a:r>
              <a:rPr lang="en-US" b="1" dirty="0" smtClean="0">
                <a:solidFill>
                  <a:srgbClr val="0055A0"/>
                </a:solidFill>
              </a:rPr>
              <a:t>, </a:t>
            </a:r>
            <a:r>
              <a:rPr lang="en-US" dirty="0">
                <a:solidFill>
                  <a:srgbClr val="0055A0"/>
                </a:solidFill>
              </a:rPr>
              <a:t>which corresponds </a:t>
            </a:r>
            <a:r>
              <a:rPr lang="en-US" dirty="0" smtClean="0">
                <a:solidFill>
                  <a:srgbClr val="0055A0"/>
                </a:solidFill>
              </a:rPr>
              <a:t>to the </a:t>
            </a:r>
            <a:r>
              <a:rPr lang="en-US" b="1" dirty="0" smtClean="0">
                <a:solidFill>
                  <a:srgbClr val="0055A0"/>
                </a:solidFill>
              </a:rPr>
              <a:t>number of </a:t>
            </a:r>
            <a:r>
              <a:rPr lang="en-US" b="1" dirty="0" err="1" smtClean="0">
                <a:solidFill>
                  <a:srgbClr val="0055A0"/>
                </a:solidFill>
              </a:rPr>
              <a:t>betatron</a:t>
            </a:r>
            <a:r>
              <a:rPr lang="en-US" b="1" dirty="0" smtClean="0">
                <a:solidFill>
                  <a:srgbClr val="0055A0"/>
                </a:solidFill>
              </a:rPr>
              <a:t> oscillations per </a:t>
            </a:r>
            <a:r>
              <a:rPr lang="en-US" b="1" dirty="0" smtClean="0">
                <a:solidFill>
                  <a:srgbClr val="0055A0"/>
                </a:solidFill>
              </a:rPr>
              <a:t>turn</a:t>
            </a:r>
            <a:endParaRPr lang="en-US" dirty="0" smtClean="0">
              <a:solidFill>
                <a:srgbClr val="0055A0"/>
              </a:solidFill>
            </a:endParaRPr>
          </a:p>
          <a:p>
            <a:pPr marL="72000" indent="0">
              <a:spcBef>
                <a:spcPts val="1200"/>
              </a:spcBef>
              <a:buNone/>
            </a:pPr>
            <a:r>
              <a:rPr lang="en-US" dirty="0" smtClean="0">
                <a:solidFill>
                  <a:srgbClr val="0055A0"/>
                </a:solidFill>
              </a:rPr>
              <a:t>	</a:t>
            </a:r>
            <a:endParaRPr lang="en-US" dirty="0">
              <a:solidFill>
                <a:srgbClr val="0055A0"/>
              </a:solidFill>
            </a:endParaRPr>
          </a:p>
          <a:p>
            <a:pPr>
              <a:lnSpc>
                <a:spcPct val="130000"/>
              </a:lnSpc>
              <a:spcBef>
                <a:spcPts val="1200"/>
              </a:spcBef>
            </a:pPr>
            <a:endParaRPr lang="en-US" dirty="0" smtClean="0"/>
          </a:p>
          <a:p>
            <a:pPr>
              <a:lnSpc>
                <a:spcPct val="70000"/>
              </a:lnSpc>
              <a:spcBef>
                <a:spcPts val="1200"/>
              </a:spcBef>
            </a:pPr>
            <a:r>
              <a:rPr lang="en-US" dirty="0" smtClean="0"/>
              <a:t>The </a:t>
            </a:r>
            <a:r>
              <a:rPr lang="en-US" dirty="0" smtClean="0"/>
              <a:t>one turn transfer matrix is obtained as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January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USPAS lectures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Picture 6" descr="Introduction_transvers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2" t="26601" r="10771" b="67589"/>
          <a:stretch/>
        </p:blipFill>
        <p:spPr>
          <a:xfrm>
            <a:off x="1884914" y="4931840"/>
            <a:ext cx="5313950" cy="991556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8" name="Picture 7" descr="Introduction_transvers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0" t="9629" r="22831" b="87333"/>
          <a:stretch/>
        </p:blipFill>
        <p:spPr>
          <a:xfrm>
            <a:off x="2104314" y="2126287"/>
            <a:ext cx="2110633" cy="514815"/>
          </a:xfrm>
          <a:prstGeom prst="rect">
            <a:avLst/>
          </a:prstGeom>
        </p:spPr>
      </p:pic>
      <p:pic>
        <p:nvPicPr>
          <p:cNvPr id="9" name="Picture 8" descr="Introduction_transvers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4" t="13351" r="22753" b="83611"/>
          <a:stretch/>
        </p:blipFill>
        <p:spPr>
          <a:xfrm>
            <a:off x="4475267" y="2126287"/>
            <a:ext cx="2226459" cy="514815"/>
          </a:xfrm>
          <a:prstGeom prst="rect">
            <a:avLst/>
          </a:prstGeom>
        </p:spPr>
      </p:pic>
      <p:pic>
        <p:nvPicPr>
          <p:cNvPr id="10" name="Picture 9" descr="Introduction_transvers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26" t="17182" r="24610" b="78489"/>
          <a:stretch/>
        </p:blipFill>
        <p:spPr>
          <a:xfrm>
            <a:off x="2241090" y="3529946"/>
            <a:ext cx="1705130" cy="720235"/>
          </a:xfrm>
          <a:prstGeom prst="rect">
            <a:avLst/>
          </a:prstGeom>
        </p:spPr>
      </p:pic>
      <p:pic>
        <p:nvPicPr>
          <p:cNvPr id="11" name="Picture 10" descr="Introduction_transvers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77" t="21436" r="23787" b="74235"/>
          <a:stretch/>
        </p:blipFill>
        <p:spPr>
          <a:xfrm>
            <a:off x="5102935" y="3531282"/>
            <a:ext cx="1942186" cy="718899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cxnSp>
        <p:nvCxnSpPr>
          <p:cNvPr id="13" name="Straight Arrow Connector 12"/>
          <p:cNvCxnSpPr/>
          <p:nvPr/>
        </p:nvCxnSpPr>
        <p:spPr>
          <a:xfrm>
            <a:off x="4154468" y="3834069"/>
            <a:ext cx="641598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34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Smooth approximation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estimation of the average beta function from the </a:t>
            </a:r>
            <a:r>
              <a:rPr lang="en-US" dirty="0" err="1" smtClean="0"/>
              <a:t>betatron</a:t>
            </a:r>
            <a:r>
              <a:rPr lang="en-US" dirty="0" smtClean="0"/>
              <a:t> tune (or conversely an estimation of the tune from the average beta function) for an accelerator with radius </a:t>
            </a:r>
            <a:r>
              <a:rPr lang="en-US" i="1" dirty="0" smtClean="0"/>
              <a:t>R</a:t>
            </a:r>
            <a:r>
              <a:rPr lang="en-US" dirty="0" smtClean="0"/>
              <a:t> can be obtained by: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72000" indent="0">
              <a:buNone/>
            </a:pPr>
            <a:r>
              <a:rPr lang="en-US" dirty="0" smtClean="0"/>
              <a:t>	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Corresponds </a:t>
            </a:r>
            <a:r>
              <a:rPr lang="en-US" dirty="0" smtClean="0">
                <a:solidFill>
                  <a:srgbClr val="0055A0"/>
                </a:solidFill>
              </a:rPr>
              <a:t>to a </a:t>
            </a:r>
            <a:r>
              <a:rPr lang="en-US" b="1" dirty="0" smtClean="0">
                <a:solidFill>
                  <a:srgbClr val="0055A0"/>
                </a:solidFill>
              </a:rPr>
              <a:t>uniform focusing </a:t>
            </a:r>
            <a:r>
              <a:rPr lang="en-US" dirty="0" smtClean="0">
                <a:solidFill>
                  <a:srgbClr val="0055A0"/>
                </a:solidFill>
              </a:rPr>
              <a:t>channel</a:t>
            </a:r>
            <a:r>
              <a:rPr lang="en-US" dirty="0" smtClean="0"/>
              <a:t> and is </a:t>
            </a:r>
            <a:r>
              <a:rPr lang="en-US" dirty="0" smtClean="0"/>
              <a:t>often used for quick calculations and in particular for the theoretical treatment of transverse beam instabilities. Since the </a:t>
            </a:r>
            <a:r>
              <a:rPr lang="en-US" dirty="0" err="1" smtClean="0"/>
              <a:t>betatron</a:t>
            </a:r>
            <a:r>
              <a:rPr lang="en-US" dirty="0" smtClean="0"/>
              <a:t> tune indicates the number of transverse oscillations per turn, the Hill’s equation in smooth approximation can also be written as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January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USPAS lectures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381321" y="1973198"/>
            <a:ext cx="4161649" cy="1712374"/>
            <a:chOff x="2369981" y="1961858"/>
            <a:chExt cx="3912179" cy="1564951"/>
          </a:xfrm>
        </p:grpSpPr>
        <p:pic>
          <p:nvPicPr>
            <p:cNvPr id="7" name="Picture 6" descr="Introduction_transverse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11" t="36875" r="16761" b="53534"/>
            <a:stretch/>
          </p:blipFill>
          <p:spPr>
            <a:xfrm>
              <a:off x="2369981" y="1961858"/>
              <a:ext cx="3912179" cy="156495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850041" y="2829573"/>
              <a:ext cx="1213434" cy="623712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Introduction_transvers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29" t="46962" r="19829" b="47416"/>
          <a:stretch/>
        </p:blipFill>
        <p:spPr>
          <a:xfrm>
            <a:off x="3388654" y="5114438"/>
            <a:ext cx="2723612" cy="98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18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January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USPAS lectures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515672" cy="94044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Collective effects in Beam Dynamics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0"/>
          </p:nvPr>
        </p:nvSpPr>
        <p:spPr>
          <a:xfrm>
            <a:off x="457199" y="3349233"/>
            <a:ext cx="5695155" cy="1253009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Giovanni Rumolo, </a:t>
            </a:r>
            <a:r>
              <a:rPr lang="en-US" sz="2000" dirty="0" err="1" smtClean="0"/>
              <a:t>Hannes</a:t>
            </a:r>
            <a:r>
              <a:rPr lang="en-US" sz="2000" dirty="0" smtClean="0"/>
              <a:t> </a:t>
            </a:r>
            <a:r>
              <a:rPr lang="en-US" sz="2000" dirty="0" err="1" smtClean="0"/>
              <a:t>Bartosik</a:t>
            </a:r>
            <a:r>
              <a:rPr lang="en-US" sz="2000" dirty="0" smtClean="0"/>
              <a:t> and Kevin Li</a:t>
            </a:r>
          </a:p>
          <a:p>
            <a:endParaRPr lang="en-US" sz="2000" dirty="0" smtClean="0"/>
          </a:p>
          <a:p>
            <a:r>
              <a:rPr lang="en-US" sz="2000" dirty="0" smtClean="0"/>
              <a:t>USPAS, one-week course, 19-24 January, 2015</a:t>
            </a:r>
          </a:p>
          <a:p>
            <a:r>
              <a:rPr lang="en-US" sz="2000" dirty="0">
                <a:hlinkClick r:id="rId2"/>
              </a:rPr>
              <a:t>http://</a:t>
            </a:r>
            <a:r>
              <a:rPr lang="en-US" sz="2000" dirty="0" err="1">
                <a:hlinkClick r:id="rId2"/>
              </a:rPr>
              <a:t>uspas.fnal.gov</a:t>
            </a:r>
            <a:r>
              <a:rPr lang="en-US" sz="2000" dirty="0">
                <a:hlinkClick r:id="rId2"/>
              </a:rPr>
              <a:t>/</a:t>
            </a:r>
            <a:r>
              <a:rPr lang="en-US" sz="2000" dirty="0" err="1">
                <a:hlinkClick r:id="rId2"/>
              </a:rPr>
              <a:t>index.shtml</a:t>
            </a:r>
            <a:endParaRPr lang="en-US" sz="2000" dirty="0"/>
          </a:p>
        </p:txBody>
      </p:sp>
      <p:pic>
        <p:nvPicPr>
          <p:cNvPr id="9" name="Picture 8" descr="Screen Shot 2014-07-08 at 16.28.28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345" y="1166713"/>
            <a:ext cx="5383311" cy="713809"/>
          </a:xfrm>
          <a:prstGeom prst="rect">
            <a:avLst/>
          </a:prstGeom>
        </p:spPr>
      </p:pic>
      <p:pic>
        <p:nvPicPr>
          <p:cNvPr id="12" name="Picture 11" descr="USPASlogo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2" r="13454"/>
          <a:stretch/>
        </p:blipFill>
        <p:spPr>
          <a:xfrm>
            <a:off x="8325094" y="0"/>
            <a:ext cx="814977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81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FODO cell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January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USPAS lectures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8" name="Picture 7" descr="FOD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337" y="1604613"/>
            <a:ext cx="5971942" cy="41683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8840" y="1329326"/>
            <a:ext cx="12594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accent6">
                    <a:lumMod val="50000"/>
                  </a:schemeClr>
                </a:solidFill>
              </a:rPr>
              <a:t>focusing </a:t>
            </a:r>
            <a:r>
              <a:rPr lang="en-US" sz="1500" dirty="0" err="1" smtClean="0">
                <a:solidFill>
                  <a:schemeClr val="accent6">
                    <a:lumMod val="50000"/>
                  </a:schemeClr>
                </a:solidFill>
              </a:rPr>
              <a:t>quadrupole</a:t>
            </a:r>
            <a:endParaRPr lang="en-US" sz="15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734916" y="1566704"/>
            <a:ext cx="406710" cy="126357"/>
          </a:xfrm>
          <a:prstGeom prst="straightConnector1">
            <a:avLst/>
          </a:prstGeom>
          <a:ln w="25400">
            <a:solidFill>
              <a:srgbClr val="26262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48804" y="1351187"/>
            <a:ext cx="12594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accent6">
                    <a:lumMod val="50000"/>
                  </a:schemeClr>
                </a:solidFill>
              </a:rPr>
              <a:t>focusing </a:t>
            </a:r>
            <a:r>
              <a:rPr lang="en-US" sz="1500" dirty="0" err="1" smtClean="0">
                <a:solidFill>
                  <a:schemeClr val="accent6">
                    <a:lumMod val="50000"/>
                  </a:schemeClr>
                </a:solidFill>
              </a:rPr>
              <a:t>quadrupole</a:t>
            </a:r>
            <a:endParaRPr lang="en-US" sz="15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865514" y="1617690"/>
            <a:ext cx="462300" cy="86736"/>
          </a:xfrm>
          <a:prstGeom prst="straightConnector1">
            <a:avLst/>
          </a:prstGeom>
          <a:ln w="25400">
            <a:solidFill>
              <a:srgbClr val="26262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494090" y="1469067"/>
            <a:ext cx="0" cy="242218"/>
          </a:xfrm>
          <a:prstGeom prst="straightConnector1">
            <a:avLst/>
          </a:prstGeom>
          <a:ln w="25400">
            <a:solidFill>
              <a:srgbClr val="26262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421458" y="1160580"/>
            <a:ext cx="21620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accent6">
                    <a:lumMod val="50000"/>
                  </a:schemeClr>
                </a:solidFill>
              </a:rPr>
              <a:t>defocusing </a:t>
            </a:r>
            <a:r>
              <a:rPr lang="en-US" sz="1500" dirty="0" err="1" smtClean="0">
                <a:solidFill>
                  <a:schemeClr val="accent6">
                    <a:lumMod val="50000"/>
                  </a:schemeClr>
                </a:solidFill>
              </a:rPr>
              <a:t>quadrupole</a:t>
            </a:r>
            <a:endParaRPr lang="en-US" sz="15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65477" y="1656991"/>
            <a:ext cx="17020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accent6">
                    <a:lumMod val="50000"/>
                  </a:schemeClr>
                </a:solidFill>
              </a:rPr>
              <a:t>b</a:t>
            </a:r>
            <a:r>
              <a:rPr lang="en-US" sz="1500" dirty="0" smtClean="0">
                <a:solidFill>
                  <a:schemeClr val="accent6">
                    <a:lumMod val="50000"/>
                  </a:schemeClr>
                </a:solidFill>
              </a:rPr>
              <a:t>ending magnet</a:t>
            </a:r>
            <a:endParaRPr lang="en-US" sz="15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66500" y="1656991"/>
            <a:ext cx="17020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accent6">
                    <a:lumMod val="50000"/>
                  </a:schemeClr>
                </a:solidFill>
              </a:rPr>
              <a:t>b</a:t>
            </a:r>
            <a:r>
              <a:rPr lang="en-US" sz="1500" dirty="0" smtClean="0">
                <a:solidFill>
                  <a:schemeClr val="accent6">
                    <a:lumMod val="50000"/>
                  </a:schemeClr>
                </a:solidFill>
              </a:rPr>
              <a:t>ending magnet</a:t>
            </a:r>
            <a:endParaRPr lang="en-US" sz="15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427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</a:t>
            </a:r>
            <a:r>
              <a:rPr lang="en-US" dirty="0" smtClean="0"/>
              <a:t>lattice of the SPS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January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USPAS lectures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Picture 6" descr="Q26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33" y="1133195"/>
            <a:ext cx="6930543" cy="48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24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Off-momentum particles – dispersion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Consider a particle having a momentum error </a:t>
            </a:r>
            <a:r>
              <a:rPr lang="en-US" i="1" dirty="0" err="1" smtClean="0">
                <a:latin typeface="Symbol" charset="2"/>
                <a:cs typeface="Symbol" charset="2"/>
              </a:rPr>
              <a:t>Δ</a:t>
            </a:r>
            <a:r>
              <a:rPr lang="en-US" i="1" dirty="0" err="1" smtClean="0"/>
              <a:t>p</a:t>
            </a:r>
            <a:r>
              <a:rPr lang="en-US" dirty="0" smtClean="0"/>
              <a:t> </a:t>
            </a:r>
            <a:r>
              <a:rPr lang="en-US" dirty="0" err="1" smtClean="0"/>
              <a:t>w.r.t</a:t>
            </a:r>
            <a:r>
              <a:rPr lang="en-US" dirty="0" smtClean="0"/>
              <a:t>. the reference particle</a:t>
            </a:r>
          </a:p>
          <a:p>
            <a:r>
              <a:rPr lang="en-US" dirty="0" smtClean="0"/>
              <a:t>In a dipole magnet, off momentum particles have a different bending angle and thus receive a different deflection compared to the reference particle. Off-momentum particles therefore follow a different closed orbit along the machine.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The equation of motion in the horizontal plane becomes</a:t>
            </a:r>
          </a:p>
          <a:p>
            <a:pPr>
              <a:lnSpc>
                <a:spcPct val="150000"/>
              </a:lnSpc>
            </a:pPr>
            <a:r>
              <a:rPr lang="en-US" sz="1800" dirty="0" smtClean="0"/>
              <a:t>Solution </a:t>
            </a:r>
            <a:r>
              <a:rPr lang="en-US" sz="1800" dirty="0"/>
              <a:t>is sum of </a:t>
            </a:r>
            <a:r>
              <a:rPr lang="en-US" sz="1800" dirty="0" smtClean="0"/>
              <a:t>homogeneous and </a:t>
            </a:r>
            <a:r>
              <a:rPr lang="en-US" sz="1800" dirty="0"/>
              <a:t>inhomogeneous </a:t>
            </a:r>
            <a:r>
              <a:rPr lang="en-US" sz="1800" dirty="0" smtClean="0"/>
              <a:t>part</a:t>
            </a:r>
          </a:p>
          <a:p>
            <a:endParaRPr lang="en-US" sz="1800" dirty="0"/>
          </a:p>
          <a:p>
            <a:endParaRPr lang="en-US" sz="1800" dirty="0" smtClean="0"/>
          </a:p>
          <a:p>
            <a:pPr>
              <a:lnSpc>
                <a:spcPct val="150000"/>
              </a:lnSpc>
            </a:pPr>
            <a:endParaRPr lang="en-US" sz="1800" dirty="0"/>
          </a:p>
          <a:p>
            <a:r>
              <a:rPr lang="en-US" sz="1800" dirty="0" smtClean="0"/>
              <a:t>Inserting </a:t>
            </a:r>
            <a:r>
              <a:rPr lang="en-US" sz="1800" i="1" dirty="0" smtClean="0"/>
              <a:t>x(s)</a:t>
            </a:r>
            <a:r>
              <a:rPr lang="en-US" sz="1800" dirty="0" smtClean="0"/>
              <a:t> into equation of motion yields</a:t>
            </a:r>
            <a:endParaRPr lang="en-US" dirty="0" smtClean="0"/>
          </a:p>
          <a:p>
            <a:pPr>
              <a:lnSpc>
                <a:spcPct val="50000"/>
              </a:lnSpc>
            </a:pPr>
            <a:endParaRPr lang="en-US" dirty="0"/>
          </a:p>
          <a:p>
            <a:pPr>
              <a:lnSpc>
                <a:spcPct val="50000"/>
              </a:lnSpc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January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USPAS lectures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31" name="Picture 30" descr="Introduction_transvers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4" t="21210" r="60914" b="75014"/>
          <a:stretch/>
        </p:blipFill>
        <p:spPr>
          <a:xfrm>
            <a:off x="2131809" y="5300153"/>
            <a:ext cx="2732962" cy="616056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33" name="Picture 32" descr="Introduction_transvers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4" t="10803" r="62431" b="85123"/>
          <a:stretch/>
        </p:blipFill>
        <p:spPr>
          <a:xfrm>
            <a:off x="6412607" y="2364908"/>
            <a:ext cx="2211466" cy="63735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854069" y="3408529"/>
            <a:ext cx="6165138" cy="1270287"/>
            <a:chOff x="854069" y="3408529"/>
            <a:chExt cx="6165138" cy="1270287"/>
          </a:xfrm>
        </p:grpSpPr>
        <p:pic>
          <p:nvPicPr>
            <p:cNvPr id="7" name="Picture 6" descr="Introduction_transverse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28" t="15875" r="50998" b="78669"/>
            <a:stretch/>
          </p:blipFill>
          <p:spPr>
            <a:xfrm>
              <a:off x="854069" y="3408529"/>
              <a:ext cx="4760897" cy="832716"/>
            </a:xfrm>
            <a:prstGeom prst="rect">
              <a:avLst/>
            </a:prstGeom>
          </p:spPr>
        </p:pic>
        <p:sp>
          <p:nvSpPr>
            <p:cNvPr id="20" name="Right Brace 19"/>
            <p:cNvSpPr/>
            <p:nvPr/>
          </p:nvSpPr>
          <p:spPr>
            <a:xfrm rot="5400000">
              <a:off x="2897763" y="2856719"/>
              <a:ext cx="143955" cy="2556765"/>
            </a:xfrm>
            <a:prstGeom prst="rightBrace">
              <a:avLst>
                <a:gd name="adj1" fmla="val 23890"/>
                <a:gd name="adj2" fmla="val 50000"/>
              </a:avLst>
            </a:prstGeom>
            <a:ln>
              <a:solidFill>
                <a:srgbClr val="4F81B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50021" y="4254034"/>
              <a:ext cx="16836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solution of</a:t>
              </a:r>
              <a:endParaRPr lang="en-US" sz="1400" dirty="0"/>
            </a:p>
          </p:txBody>
        </p:sp>
        <p:pic>
          <p:nvPicPr>
            <p:cNvPr id="24" name="Picture 23" descr="Introduction_transverse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67" t="25524" r="64595" b="72018"/>
            <a:stretch/>
          </p:blipFill>
          <p:spPr>
            <a:xfrm>
              <a:off x="2647584" y="4220014"/>
              <a:ext cx="1600539" cy="36288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4325529" y="4155596"/>
              <a:ext cx="26936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8000"/>
                  </a:solidFill>
                </a:rPr>
                <a:t>particular solution </a:t>
              </a:r>
            </a:p>
            <a:p>
              <a:r>
                <a:rPr lang="en-US" sz="1400" dirty="0" smtClean="0">
                  <a:solidFill>
                    <a:srgbClr val="008000"/>
                  </a:solidFill>
                </a:rPr>
                <a:t>with “dispersion” </a:t>
              </a:r>
              <a:r>
                <a:rPr lang="en-US" sz="1400" dirty="0" err="1" smtClean="0">
                  <a:solidFill>
                    <a:srgbClr val="008000"/>
                  </a:solidFill>
                </a:rPr>
                <a:t>D</a:t>
              </a:r>
              <a:r>
                <a:rPr lang="en-US" sz="1400" baseline="-25000" dirty="0" err="1" smtClean="0">
                  <a:solidFill>
                    <a:srgbClr val="008000"/>
                  </a:solidFill>
                </a:rPr>
                <a:t>x</a:t>
              </a:r>
              <a:endParaRPr lang="en-US" sz="1400" dirty="0" smtClean="0">
                <a:solidFill>
                  <a:srgbClr val="008000"/>
                </a:solidFill>
              </a:endParaRPr>
            </a:p>
          </p:txBody>
        </p:sp>
        <p:sp>
          <p:nvSpPr>
            <p:cNvPr id="34" name="Right Brace 33"/>
            <p:cNvSpPr/>
            <p:nvPr/>
          </p:nvSpPr>
          <p:spPr>
            <a:xfrm rot="5400000">
              <a:off x="4858254" y="3723177"/>
              <a:ext cx="143955" cy="823847"/>
            </a:xfrm>
            <a:prstGeom prst="rightBrace">
              <a:avLst>
                <a:gd name="adj1" fmla="val 23890"/>
                <a:gd name="adj2" fmla="val 50000"/>
              </a:avLst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109344" y="5513717"/>
            <a:ext cx="2353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srgbClr val="008000"/>
                </a:solidFill>
              </a:rPr>
              <a:t>D</a:t>
            </a:r>
            <a:r>
              <a:rPr lang="en-US" sz="1200" baseline="-25000" dirty="0" err="1" smtClean="0">
                <a:solidFill>
                  <a:srgbClr val="008000"/>
                </a:solidFill>
              </a:rPr>
              <a:t>x</a:t>
            </a:r>
            <a:r>
              <a:rPr lang="en-US" sz="1200" dirty="0" smtClean="0">
                <a:solidFill>
                  <a:srgbClr val="008000"/>
                </a:solidFill>
              </a:rPr>
              <a:t>(s)*</a:t>
            </a:r>
            <a:r>
              <a:rPr lang="en-US" sz="1200" dirty="0" err="1" smtClean="0">
                <a:solidFill>
                  <a:srgbClr val="008000"/>
                </a:solidFill>
              </a:rPr>
              <a:t>Δp</a:t>
            </a:r>
            <a:r>
              <a:rPr lang="en-US" sz="1200" dirty="0" smtClean="0">
                <a:solidFill>
                  <a:srgbClr val="008000"/>
                </a:solidFill>
              </a:rPr>
              <a:t>/p defines the closed orbit for off-momentum particles</a:t>
            </a:r>
            <a:endParaRPr lang="en-US" sz="1200" dirty="0">
              <a:solidFill>
                <a:srgbClr val="008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757047" y="4035199"/>
            <a:ext cx="1308593" cy="1270105"/>
          </a:xfrm>
          <a:prstGeom prst="ellipse">
            <a:avLst/>
          </a:prstGeom>
          <a:noFill/>
          <a:ln w="25400">
            <a:solidFill>
              <a:schemeClr val="accent6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6618330" y="3904113"/>
            <a:ext cx="1585898" cy="1508251"/>
          </a:xfrm>
          <a:custGeom>
            <a:avLst/>
            <a:gdLst>
              <a:gd name="connsiteX0" fmla="*/ 987985 w 1931072"/>
              <a:gd name="connsiteY0" fmla="*/ 229436 h 1843460"/>
              <a:gd name="connsiteX1" fmla="*/ 1418891 w 1931072"/>
              <a:gd name="connsiteY1" fmla="*/ 104693 h 1843460"/>
              <a:gd name="connsiteX2" fmla="*/ 1486929 w 1931072"/>
              <a:gd name="connsiteY2" fmla="*/ 467580 h 1843460"/>
              <a:gd name="connsiteX3" fmla="*/ 1895156 w 1931072"/>
              <a:gd name="connsiteY3" fmla="*/ 433560 h 1843460"/>
              <a:gd name="connsiteX4" fmla="*/ 1691042 w 1931072"/>
              <a:gd name="connsiteY4" fmla="*/ 943870 h 1843460"/>
              <a:gd name="connsiteX5" fmla="*/ 1929175 w 1931072"/>
              <a:gd name="connsiteY5" fmla="*/ 1318097 h 1843460"/>
              <a:gd name="connsiteX6" fmla="*/ 1532287 w 1931072"/>
              <a:gd name="connsiteY6" fmla="*/ 1420159 h 1843460"/>
              <a:gd name="connsiteX7" fmla="*/ 1350853 w 1931072"/>
              <a:gd name="connsiteY7" fmla="*/ 1839747 h 1843460"/>
              <a:gd name="connsiteX8" fmla="*/ 999324 w 1931072"/>
              <a:gd name="connsiteY8" fmla="*/ 1635623 h 1843460"/>
              <a:gd name="connsiteX9" fmla="*/ 443682 w 1931072"/>
              <a:gd name="connsiteY9" fmla="*/ 1817067 h 1843460"/>
              <a:gd name="connsiteX10" fmla="*/ 432343 w 1931072"/>
              <a:gd name="connsiteY10" fmla="*/ 1329437 h 1843460"/>
              <a:gd name="connsiteX11" fmla="*/ 1436 w 1931072"/>
              <a:gd name="connsiteY11" fmla="*/ 1272736 h 1843460"/>
              <a:gd name="connsiteX12" fmla="*/ 284927 w 1931072"/>
              <a:gd name="connsiteY12" fmla="*/ 875828 h 1843460"/>
              <a:gd name="connsiteX13" fmla="*/ 58135 w 1931072"/>
              <a:gd name="connsiteY13" fmla="*/ 444900 h 1843460"/>
              <a:gd name="connsiteX14" fmla="*/ 500380 w 1931072"/>
              <a:gd name="connsiteY14" fmla="*/ 433560 h 1843460"/>
              <a:gd name="connsiteX15" fmla="*/ 591097 w 1931072"/>
              <a:gd name="connsiteY15" fmla="*/ 2631 h 1843460"/>
              <a:gd name="connsiteX16" fmla="*/ 987985 w 1931072"/>
              <a:gd name="connsiteY16" fmla="*/ 229436 h 1843460"/>
              <a:gd name="connsiteX0" fmla="*/ 987985 w 1931072"/>
              <a:gd name="connsiteY0" fmla="*/ 229436 h 1843460"/>
              <a:gd name="connsiteX1" fmla="*/ 1418891 w 1931072"/>
              <a:gd name="connsiteY1" fmla="*/ 104693 h 1843460"/>
              <a:gd name="connsiteX2" fmla="*/ 1520948 w 1931072"/>
              <a:gd name="connsiteY2" fmla="*/ 433559 h 1843460"/>
              <a:gd name="connsiteX3" fmla="*/ 1895156 w 1931072"/>
              <a:gd name="connsiteY3" fmla="*/ 433560 h 1843460"/>
              <a:gd name="connsiteX4" fmla="*/ 1691042 w 1931072"/>
              <a:gd name="connsiteY4" fmla="*/ 943870 h 1843460"/>
              <a:gd name="connsiteX5" fmla="*/ 1929175 w 1931072"/>
              <a:gd name="connsiteY5" fmla="*/ 1318097 h 1843460"/>
              <a:gd name="connsiteX6" fmla="*/ 1532287 w 1931072"/>
              <a:gd name="connsiteY6" fmla="*/ 1420159 h 1843460"/>
              <a:gd name="connsiteX7" fmla="*/ 1350853 w 1931072"/>
              <a:gd name="connsiteY7" fmla="*/ 1839747 h 1843460"/>
              <a:gd name="connsiteX8" fmla="*/ 999324 w 1931072"/>
              <a:gd name="connsiteY8" fmla="*/ 1635623 h 1843460"/>
              <a:gd name="connsiteX9" fmla="*/ 443682 w 1931072"/>
              <a:gd name="connsiteY9" fmla="*/ 1817067 h 1843460"/>
              <a:gd name="connsiteX10" fmla="*/ 432343 w 1931072"/>
              <a:gd name="connsiteY10" fmla="*/ 1329437 h 1843460"/>
              <a:gd name="connsiteX11" fmla="*/ 1436 w 1931072"/>
              <a:gd name="connsiteY11" fmla="*/ 1272736 h 1843460"/>
              <a:gd name="connsiteX12" fmla="*/ 284927 w 1931072"/>
              <a:gd name="connsiteY12" fmla="*/ 875828 h 1843460"/>
              <a:gd name="connsiteX13" fmla="*/ 58135 w 1931072"/>
              <a:gd name="connsiteY13" fmla="*/ 444900 h 1843460"/>
              <a:gd name="connsiteX14" fmla="*/ 500380 w 1931072"/>
              <a:gd name="connsiteY14" fmla="*/ 433560 h 1843460"/>
              <a:gd name="connsiteX15" fmla="*/ 591097 w 1931072"/>
              <a:gd name="connsiteY15" fmla="*/ 2631 h 1843460"/>
              <a:gd name="connsiteX16" fmla="*/ 987985 w 1931072"/>
              <a:gd name="connsiteY16" fmla="*/ 229436 h 1843460"/>
              <a:gd name="connsiteX0" fmla="*/ 988423 w 1931510"/>
              <a:gd name="connsiteY0" fmla="*/ 229436 h 1843460"/>
              <a:gd name="connsiteX1" fmla="*/ 1419329 w 1931510"/>
              <a:gd name="connsiteY1" fmla="*/ 104693 h 1843460"/>
              <a:gd name="connsiteX2" fmla="*/ 1521386 w 1931510"/>
              <a:gd name="connsiteY2" fmla="*/ 433559 h 1843460"/>
              <a:gd name="connsiteX3" fmla="*/ 1895594 w 1931510"/>
              <a:gd name="connsiteY3" fmla="*/ 433560 h 1843460"/>
              <a:gd name="connsiteX4" fmla="*/ 1691480 w 1931510"/>
              <a:gd name="connsiteY4" fmla="*/ 943870 h 1843460"/>
              <a:gd name="connsiteX5" fmla="*/ 1929613 w 1931510"/>
              <a:gd name="connsiteY5" fmla="*/ 1318097 h 1843460"/>
              <a:gd name="connsiteX6" fmla="*/ 1532725 w 1931510"/>
              <a:gd name="connsiteY6" fmla="*/ 1420159 h 1843460"/>
              <a:gd name="connsiteX7" fmla="*/ 1351291 w 1931510"/>
              <a:gd name="connsiteY7" fmla="*/ 1839747 h 1843460"/>
              <a:gd name="connsiteX8" fmla="*/ 999762 w 1931510"/>
              <a:gd name="connsiteY8" fmla="*/ 1635623 h 1843460"/>
              <a:gd name="connsiteX9" fmla="*/ 444120 w 1931510"/>
              <a:gd name="connsiteY9" fmla="*/ 1817067 h 1843460"/>
              <a:gd name="connsiteX10" fmla="*/ 455460 w 1931510"/>
              <a:gd name="connsiteY10" fmla="*/ 1374797 h 1843460"/>
              <a:gd name="connsiteX11" fmla="*/ 1874 w 1931510"/>
              <a:gd name="connsiteY11" fmla="*/ 1272736 h 1843460"/>
              <a:gd name="connsiteX12" fmla="*/ 285365 w 1931510"/>
              <a:gd name="connsiteY12" fmla="*/ 875828 h 1843460"/>
              <a:gd name="connsiteX13" fmla="*/ 58573 w 1931510"/>
              <a:gd name="connsiteY13" fmla="*/ 444900 h 1843460"/>
              <a:gd name="connsiteX14" fmla="*/ 500818 w 1931510"/>
              <a:gd name="connsiteY14" fmla="*/ 433560 h 1843460"/>
              <a:gd name="connsiteX15" fmla="*/ 591535 w 1931510"/>
              <a:gd name="connsiteY15" fmla="*/ 2631 h 1843460"/>
              <a:gd name="connsiteX16" fmla="*/ 988423 w 1931510"/>
              <a:gd name="connsiteY16" fmla="*/ 229436 h 1843460"/>
              <a:gd name="connsiteX0" fmla="*/ 988423 w 1931510"/>
              <a:gd name="connsiteY0" fmla="*/ 229436 h 1843995"/>
              <a:gd name="connsiteX1" fmla="*/ 1419329 w 1931510"/>
              <a:gd name="connsiteY1" fmla="*/ 104693 h 1843995"/>
              <a:gd name="connsiteX2" fmla="*/ 1521386 w 1931510"/>
              <a:gd name="connsiteY2" fmla="*/ 433559 h 1843995"/>
              <a:gd name="connsiteX3" fmla="*/ 1895594 w 1931510"/>
              <a:gd name="connsiteY3" fmla="*/ 433560 h 1843995"/>
              <a:gd name="connsiteX4" fmla="*/ 1691480 w 1931510"/>
              <a:gd name="connsiteY4" fmla="*/ 943870 h 1843995"/>
              <a:gd name="connsiteX5" fmla="*/ 1929613 w 1931510"/>
              <a:gd name="connsiteY5" fmla="*/ 1318097 h 1843995"/>
              <a:gd name="connsiteX6" fmla="*/ 1532725 w 1931510"/>
              <a:gd name="connsiteY6" fmla="*/ 1420159 h 1843995"/>
              <a:gd name="connsiteX7" fmla="*/ 1351291 w 1931510"/>
              <a:gd name="connsiteY7" fmla="*/ 1839747 h 1843995"/>
              <a:gd name="connsiteX8" fmla="*/ 1011102 w 1931510"/>
              <a:gd name="connsiteY8" fmla="*/ 1646963 h 1843995"/>
              <a:gd name="connsiteX9" fmla="*/ 444120 w 1931510"/>
              <a:gd name="connsiteY9" fmla="*/ 1817067 h 1843995"/>
              <a:gd name="connsiteX10" fmla="*/ 455460 w 1931510"/>
              <a:gd name="connsiteY10" fmla="*/ 1374797 h 1843995"/>
              <a:gd name="connsiteX11" fmla="*/ 1874 w 1931510"/>
              <a:gd name="connsiteY11" fmla="*/ 1272736 h 1843995"/>
              <a:gd name="connsiteX12" fmla="*/ 285365 w 1931510"/>
              <a:gd name="connsiteY12" fmla="*/ 875828 h 1843995"/>
              <a:gd name="connsiteX13" fmla="*/ 58573 w 1931510"/>
              <a:gd name="connsiteY13" fmla="*/ 444900 h 1843995"/>
              <a:gd name="connsiteX14" fmla="*/ 500818 w 1931510"/>
              <a:gd name="connsiteY14" fmla="*/ 433560 h 1843995"/>
              <a:gd name="connsiteX15" fmla="*/ 591535 w 1931510"/>
              <a:gd name="connsiteY15" fmla="*/ 2631 h 1843995"/>
              <a:gd name="connsiteX16" fmla="*/ 988423 w 1931510"/>
              <a:gd name="connsiteY16" fmla="*/ 229436 h 1843995"/>
              <a:gd name="connsiteX0" fmla="*/ 988423 w 1932682"/>
              <a:gd name="connsiteY0" fmla="*/ 229436 h 1843995"/>
              <a:gd name="connsiteX1" fmla="*/ 1419329 w 1932682"/>
              <a:gd name="connsiteY1" fmla="*/ 104693 h 1843995"/>
              <a:gd name="connsiteX2" fmla="*/ 1521386 w 1932682"/>
              <a:gd name="connsiteY2" fmla="*/ 433559 h 1843995"/>
              <a:gd name="connsiteX3" fmla="*/ 1895594 w 1932682"/>
              <a:gd name="connsiteY3" fmla="*/ 433560 h 1843995"/>
              <a:gd name="connsiteX4" fmla="*/ 1725499 w 1932682"/>
              <a:gd name="connsiteY4" fmla="*/ 921190 h 1843995"/>
              <a:gd name="connsiteX5" fmla="*/ 1929613 w 1932682"/>
              <a:gd name="connsiteY5" fmla="*/ 1318097 h 1843995"/>
              <a:gd name="connsiteX6" fmla="*/ 1532725 w 1932682"/>
              <a:gd name="connsiteY6" fmla="*/ 1420159 h 1843995"/>
              <a:gd name="connsiteX7" fmla="*/ 1351291 w 1932682"/>
              <a:gd name="connsiteY7" fmla="*/ 1839747 h 1843995"/>
              <a:gd name="connsiteX8" fmla="*/ 1011102 w 1932682"/>
              <a:gd name="connsiteY8" fmla="*/ 1646963 h 1843995"/>
              <a:gd name="connsiteX9" fmla="*/ 444120 w 1932682"/>
              <a:gd name="connsiteY9" fmla="*/ 1817067 h 1843995"/>
              <a:gd name="connsiteX10" fmla="*/ 455460 w 1932682"/>
              <a:gd name="connsiteY10" fmla="*/ 1374797 h 1843995"/>
              <a:gd name="connsiteX11" fmla="*/ 1874 w 1932682"/>
              <a:gd name="connsiteY11" fmla="*/ 1272736 h 1843995"/>
              <a:gd name="connsiteX12" fmla="*/ 285365 w 1932682"/>
              <a:gd name="connsiteY12" fmla="*/ 875828 h 1843995"/>
              <a:gd name="connsiteX13" fmla="*/ 58573 w 1932682"/>
              <a:gd name="connsiteY13" fmla="*/ 444900 h 1843995"/>
              <a:gd name="connsiteX14" fmla="*/ 500818 w 1932682"/>
              <a:gd name="connsiteY14" fmla="*/ 433560 h 1843995"/>
              <a:gd name="connsiteX15" fmla="*/ 591535 w 1932682"/>
              <a:gd name="connsiteY15" fmla="*/ 2631 h 1843995"/>
              <a:gd name="connsiteX16" fmla="*/ 988423 w 1932682"/>
              <a:gd name="connsiteY16" fmla="*/ 229436 h 1843995"/>
              <a:gd name="connsiteX0" fmla="*/ 988423 w 1932682"/>
              <a:gd name="connsiteY0" fmla="*/ 229436 h 1843995"/>
              <a:gd name="connsiteX1" fmla="*/ 1419329 w 1932682"/>
              <a:gd name="connsiteY1" fmla="*/ 104693 h 1843995"/>
              <a:gd name="connsiteX2" fmla="*/ 1521386 w 1932682"/>
              <a:gd name="connsiteY2" fmla="*/ 433559 h 1843995"/>
              <a:gd name="connsiteX3" fmla="*/ 1895594 w 1932682"/>
              <a:gd name="connsiteY3" fmla="*/ 433560 h 1843995"/>
              <a:gd name="connsiteX4" fmla="*/ 1725499 w 1932682"/>
              <a:gd name="connsiteY4" fmla="*/ 921190 h 1843995"/>
              <a:gd name="connsiteX5" fmla="*/ 1929613 w 1932682"/>
              <a:gd name="connsiteY5" fmla="*/ 1318097 h 1843995"/>
              <a:gd name="connsiteX6" fmla="*/ 1532725 w 1932682"/>
              <a:gd name="connsiteY6" fmla="*/ 1420159 h 1843995"/>
              <a:gd name="connsiteX7" fmla="*/ 1351291 w 1932682"/>
              <a:gd name="connsiteY7" fmla="*/ 1839747 h 1843995"/>
              <a:gd name="connsiteX8" fmla="*/ 1011102 w 1932682"/>
              <a:gd name="connsiteY8" fmla="*/ 1646963 h 1843995"/>
              <a:gd name="connsiteX9" fmla="*/ 444120 w 1932682"/>
              <a:gd name="connsiteY9" fmla="*/ 1817067 h 1843995"/>
              <a:gd name="connsiteX10" fmla="*/ 455460 w 1932682"/>
              <a:gd name="connsiteY10" fmla="*/ 1374797 h 1843995"/>
              <a:gd name="connsiteX11" fmla="*/ 1874 w 1932682"/>
              <a:gd name="connsiteY11" fmla="*/ 1272736 h 1843995"/>
              <a:gd name="connsiteX12" fmla="*/ 285365 w 1932682"/>
              <a:gd name="connsiteY12" fmla="*/ 932529 h 1843995"/>
              <a:gd name="connsiteX13" fmla="*/ 58573 w 1932682"/>
              <a:gd name="connsiteY13" fmla="*/ 444900 h 1843995"/>
              <a:gd name="connsiteX14" fmla="*/ 500818 w 1932682"/>
              <a:gd name="connsiteY14" fmla="*/ 433560 h 1843995"/>
              <a:gd name="connsiteX15" fmla="*/ 591535 w 1932682"/>
              <a:gd name="connsiteY15" fmla="*/ 2631 h 1843995"/>
              <a:gd name="connsiteX16" fmla="*/ 988423 w 1932682"/>
              <a:gd name="connsiteY16" fmla="*/ 229436 h 1843995"/>
              <a:gd name="connsiteX0" fmla="*/ 988423 w 1932682"/>
              <a:gd name="connsiteY0" fmla="*/ 229436 h 1844188"/>
              <a:gd name="connsiteX1" fmla="*/ 1419329 w 1932682"/>
              <a:gd name="connsiteY1" fmla="*/ 104693 h 1844188"/>
              <a:gd name="connsiteX2" fmla="*/ 1521386 w 1932682"/>
              <a:gd name="connsiteY2" fmla="*/ 433559 h 1844188"/>
              <a:gd name="connsiteX3" fmla="*/ 1895594 w 1932682"/>
              <a:gd name="connsiteY3" fmla="*/ 433560 h 1844188"/>
              <a:gd name="connsiteX4" fmla="*/ 1725499 w 1932682"/>
              <a:gd name="connsiteY4" fmla="*/ 921190 h 1844188"/>
              <a:gd name="connsiteX5" fmla="*/ 1929613 w 1932682"/>
              <a:gd name="connsiteY5" fmla="*/ 1318097 h 1844188"/>
              <a:gd name="connsiteX6" fmla="*/ 1532725 w 1932682"/>
              <a:gd name="connsiteY6" fmla="*/ 1420159 h 1844188"/>
              <a:gd name="connsiteX7" fmla="*/ 1351291 w 1932682"/>
              <a:gd name="connsiteY7" fmla="*/ 1839747 h 1844188"/>
              <a:gd name="connsiteX8" fmla="*/ 1011102 w 1932682"/>
              <a:gd name="connsiteY8" fmla="*/ 1646963 h 1844188"/>
              <a:gd name="connsiteX9" fmla="*/ 534837 w 1932682"/>
              <a:gd name="connsiteY9" fmla="*/ 1749026 h 1844188"/>
              <a:gd name="connsiteX10" fmla="*/ 455460 w 1932682"/>
              <a:gd name="connsiteY10" fmla="*/ 1374797 h 1844188"/>
              <a:gd name="connsiteX11" fmla="*/ 1874 w 1932682"/>
              <a:gd name="connsiteY11" fmla="*/ 1272736 h 1844188"/>
              <a:gd name="connsiteX12" fmla="*/ 285365 w 1932682"/>
              <a:gd name="connsiteY12" fmla="*/ 932529 h 1844188"/>
              <a:gd name="connsiteX13" fmla="*/ 58573 w 1932682"/>
              <a:gd name="connsiteY13" fmla="*/ 444900 h 1844188"/>
              <a:gd name="connsiteX14" fmla="*/ 500818 w 1932682"/>
              <a:gd name="connsiteY14" fmla="*/ 433560 h 1844188"/>
              <a:gd name="connsiteX15" fmla="*/ 591535 w 1932682"/>
              <a:gd name="connsiteY15" fmla="*/ 2631 h 1844188"/>
              <a:gd name="connsiteX16" fmla="*/ 988423 w 1932682"/>
              <a:gd name="connsiteY16" fmla="*/ 229436 h 1844188"/>
              <a:gd name="connsiteX0" fmla="*/ 988423 w 1932682"/>
              <a:gd name="connsiteY0" fmla="*/ 229436 h 1766494"/>
              <a:gd name="connsiteX1" fmla="*/ 1419329 w 1932682"/>
              <a:gd name="connsiteY1" fmla="*/ 104693 h 1766494"/>
              <a:gd name="connsiteX2" fmla="*/ 1521386 w 1932682"/>
              <a:gd name="connsiteY2" fmla="*/ 433559 h 1766494"/>
              <a:gd name="connsiteX3" fmla="*/ 1895594 w 1932682"/>
              <a:gd name="connsiteY3" fmla="*/ 433560 h 1766494"/>
              <a:gd name="connsiteX4" fmla="*/ 1725499 w 1932682"/>
              <a:gd name="connsiteY4" fmla="*/ 921190 h 1766494"/>
              <a:gd name="connsiteX5" fmla="*/ 1929613 w 1932682"/>
              <a:gd name="connsiteY5" fmla="*/ 1318097 h 1766494"/>
              <a:gd name="connsiteX6" fmla="*/ 1532725 w 1932682"/>
              <a:gd name="connsiteY6" fmla="*/ 1420159 h 1766494"/>
              <a:gd name="connsiteX7" fmla="*/ 1385310 w 1932682"/>
              <a:gd name="connsiteY7" fmla="*/ 1760365 h 1766494"/>
              <a:gd name="connsiteX8" fmla="*/ 1011102 w 1932682"/>
              <a:gd name="connsiteY8" fmla="*/ 1646963 h 1766494"/>
              <a:gd name="connsiteX9" fmla="*/ 534837 w 1932682"/>
              <a:gd name="connsiteY9" fmla="*/ 1749026 h 1766494"/>
              <a:gd name="connsiteX10" fmla="*/ 455460 w 1932682"/>
              <a:gd name="connsiteY10" fmla="*/ 1374797 h 1766494"/>
              <a:gd name="connsiteX11" fmla="*/ 1874 w 1932682"/>
              <a:gd name="connsiteY11" fmla="*/ 1272736 h 1766494"/>
              <a:gd name="connsiteX12" fmla="*/ 285365 w 1932682"/>
              <a:gd name="connsiteY12" fmla="*/ 932529 h 1766494"/>
              <a:gd name="connsiteX13" fmla="*/ 58573 w 1932682"/>
              <a:gd name="connsiteY13" fmla="*/ 444900 h 1766494"/>
              <a:gd name="connsiteX14" fmla="*/ 500818 w 1932682"/>
              <a:gd name="connsiteY14" fmla="*/ 433560 h 1766494"/>
              <a:gd name="connsiteX15" fmla="*/ 591535 w 1932682"/>
              <a:gd name="connsiteY15" fmla="*/ 2631 h 1766494"/>
              <a:gd name="connsiteX16" fmla="*/ 988423 w 1932682"/>
              <a:gd name="connsiteY16" fmla="*/ 229436 h 1766494"/>
              <a:gd name="connsiteX0" fmla="*/ 988423 w 1932682"/>
              <a:gd name="connsiteY0" fmla="*/ 229436 h 1766494"/>
              <a:gd name="connsiteX1" fmla="*/ 1419329 w 1932682"/>
              <a:gd name="connsiteY1" fmla="*/ 104693 h 1766494"/>
              <a:gd name="connsiteX2" fmla="*/ 1521386 w 1932682"/>
              <a:gd name="connsiteY2" fmla="*/ 433559 h 1766494"/>
              <a:gd name="connsiteX3" fmla="*/ 1895594 w 1932682"/>
              <a:gd name="connsiteY3" fmla="*/ 433560 h 1766494"/>
              <a:gd name="connsiteX4" fmla="*/ 1725499 w 1932682"/>
              <a:gd name="connsiteY4" fmla="*/ 921190 h 1766494"/>
              <a:gd name="connsiteX5" fmla="*/ 1929613 w 1932682"/>
              <a:gd name="connsiteY5" fmla="*/ 1261396 h 1766494"/>
              <a:gd name="connsiteX6" fmla="*/ 1532725 w 1932682"/>
              <a:gd name="connsiteY6" fmla="*/ 1420159 h 1766494"/>
              <a:gd name="connsiteX7" fmla="*/ 1385310 w 1932682"/>
              <a:gd name="connsiteY7" fmla="*/ 1760365 h 1766494"/>
              <a:gd name="connsiteX8" fmla="*/ 1011102 w 1932682"/>
              <a:gd name="connsiteY8" fmla="*/ 1646963 h 1766494"/>
              <a:gd name="connsiteX9" fmla="*/ 534837 w 1932682"/>
              <a:gd name="connsiteY9" fmla="*/ 1749026 h 1766494"/>
              <a:gd name="connsiteX10" fmla="*/ 455460 w 1932682"/>
              <a:gd name="connsiteY10" fmla="*/ 1374797 h 1766494"/>
              <a:gd name="connsiteX11" fmla="*/ 1874 w 1932682"/>
              <a:gd name="connsiteY11" fmla="*/ 1272736 h 1766494"/>
              <a:gd name="connsiteX12" fmla="*/ 285365 w 1932682"/>
              <a:gd name="connsiteY12" fmla="*/ 932529 h 1766494"/>
              <a:gd name="connsiteX13" fmla="*/ 58573 w 1932682"/>
              <a:gd name="connsiteY13" fmla="*/ 444900 h 1766494"/>
              <a:gd name="connsiteX14" fmla="*/ 500818 w 1932682"/>
              <a:gd name="connsiteY14" fmla="*/ 433560 h 1766494"/>
              <a:gd name="connsiteX15" fmla="*/ 591535 w 1932682"/>
              <a:gd name="connsiteY15" fmla="*/ 2631 h 1766494"/>
              <a:gd name="connsiteX16" fmla="*/ 988423 w 1932682"/>
              <a:gd name="connsiteY16" fmla="*/ 229436 h 1766494"/>
              <a:gd name="connsiteX0" fmla="*/ 988423 w 1932798"/>
              <a:gd name="connsiteY0" fmla="*/ 229436 h 1766494"/>
              <a:gd name="connsiteX1" fmla="*/ 1419329 w 1932798"/>
              <a:gd name="connsiteY1" fmla="*/ 104693 h 1766494"/>
              <a:gd name="connsiteX2" fmla="*/ 1521386 w 1932798"/>
              <a:gd name="connsiteY2" fmla="*/ 433559 h 1766494"/>
              <a:gd name="connsiteX3" fmla="*/ 1838896 w 1932798"/>
              <a:gd name="connsiteY3" fmla="*/ 580983 h 1766494"/>
              <a:gd name="connsiteX4" fmla="*/ 1725499 w 1932798"/>
              <a:gd name="connsiteY4" fmla="*/ 921190 h 1766494"/>
              <a:gd name="connsiteX5" fmla="*/ 1929613 w 1932798"/>
              <a:gd name="connsiteY5" fmla="*/ 1261396 h 1766494"/>
              <a:gd name="connsiteX6" fmla="*/ 1532725 w 1932798"/>
              <a:gd name="connsiteY6" fmla="*/ 1420159 h 1766494"/>
              <a:gd name="connsiteX7" fmla="*/ 1385310 w 1932798"/>
              <a:gd name="connsiteY7" fmla="*/ 1760365 h 1766494"/>
              <a:gd name="connsiteX8" fmla="*/ 1011102 w 1932798"/>
              <a:gd name="connsiteY8" fmla="*/ 1646963 h 1766494"/>
              <a:gd name="connsiteX9" fmla="*/ 534837 w 1932798"/>
              <a:gd name="connsiteY9" fmla="*/ 1749026 h 1766494"/>
              <a:gd name="connsiteX10" fmla="*/ 455460 w 1932798"/>
              <a:gd name="connsiteY10" fmla="*/ 1374797 h 1766494"/>
              <a:gd name="connsiteX11" fmla="*/ 1874 w 1932798"/>
              <a:gd name="connsiteY11" fmla="*/ 1272736 h 1766494"/>
              <a:gd name="connsiteX12" fmla="*/ 285365 w 1932798"/>
              <a:gd name="connsiteY12" fmla="*/ 932529 h 1766494"/>
              <a:gd name="connsiteX13" fmla="*/ 58573 w 1932798"/>
              <a:gd name="connsiteY13" fmla="*/ 444900 h 1766494"/>
              <a:gd name="connsiteX14" fmla="*/ 500818 w 1932798"/>
              <a:gd name="connsiteY14" fmla="*/ 433560 h 1766494"/>
              <a:gd name="connsiteX15" fmla="*/ 591535 w 1932798"/>
              <a:gd name="connsiteY15" fmla="*/ 2631 h 1766494"/>
              <a:gd name="connsiteX16" fmla="*/ 988423 w 1932798"/>
              <a:gd name="connsiteY16" fmla="*/ 229436 h 1766494"/>
              <a:gd name="connsiteX0" fmla="*/ 988423 w 1844047"/>
              <a:gd name="connsiteY0" fmla="*/ 229436 h 1766494"/>
              <a:gd name="connsiteX1" fmla="*/ 1419329 w 1844047"/>
              <a:gd name="connsiteY1" fmla="*/ 104693 h 1766494"/>
              <a:gd name="connsiteX2" fmla="*/ 1521386 w 1844047"/>
              <a:gd name="connsiteY2" fmla="*/ 433559 h 1766494"/>
              <a:gd name="connsiteX3" fmla="*/ 1838896 w 1844047"/>
              <a:gd name="connsiteY3" fmla="*/ 580983 h 1766494"/>
              <a:gd name="connsiteX4" fmla="*/ 1725499 w 1844047"/>
              <a:gd name="connsiteY4" fmla="*/ 921190 h 1766494"/>
              <a:gd name="connsiteX5" fmla="*/ 1827556 w 1844047"/>
              <a:gd name="connsiteY5" fmla="*/ 1261396 h 1766494"/>
              <a:gd name="connsiteX6" fmla="*/ 1532725 w 1844047"/>
              <a:gd name="connsiteY6" fmla="*/ 1420159 h 1766494"/>
              <a:gd name="connsiteX7" fmla="*/ 1385310 w 1844047"/>
              <a:gd name="connsiteY7" fmla="*/ 1760365 h 1766494"/>
              <a:gd name="connsiteX8" fmla="*/ 1011102 w 1844047"/>
              <a:gd name="connsiteY8" fmla="*/ 1646963 h 1766494"/>
              <a:gd name="connsiteX9" fmla="*/ 534837 w 1844047"/>
              <a:gd name="connsiteY9" fmla="*/ 1749026 h 1766494"/>
              <a:gd name="connsiteX10" fmla="*/ 455460 w 1844047"/>
              <a:gd name="connsiteY10" fmla="*/ 1374797 h 1766494"/>
              <a:gd name="connsiteX11" fmla="*/ 1874 w 1844047"/>
              <a:gd name="connsiteY11" fmla="*/ 1272736 h 1766494"/>
              <a:gd name="connsiteX12" fmla="*/ 285365 w 1844047"/>
              <a:gd name="connsiteY12" fmla="*/ 932529 h 1766494"/>
              <a:gd name="connsiteX13" fmla="*/ 58573 w 1844047"/>
              <a:gd name="connsiteY13" fmla="*/ 444900 h 1766494"/>
              <a:gd name="connsiteX14" fmla="*/ 500818 w 1844047"/>
              <a:gd name="connsiteY14" fmla="*/ 433560 h 1766494"/>
              <a:gd name="connsiteX15" fmla="*/ 591535 w 1844047"/>
              <a:gd name="connsiteY15" fmla="*/ 2631 h 1766494"/>
              <a:gd name="connsiteX16" fmla="*/ 988423 w 1844047"/>
              <a:gd name="connsiteY16" fmla="*/ 229436 h 1766494"/>
              <a:gd name="connsiteX0" fmla="*/ 988423 w 1844047"/>
              <a:gd name="connsiteY0" fmla="*/ 229436 h 1758250"/>
              <a:gd name="connsiteX1" fmla="*/ 1419329 w 1844047"/>
              <a:gd name="connsiteY1" fmla="*/ 104693 h 1758250"/>
              <a:gd name="connsiteX2" fmla="*/ 1521386 w 1844047"/>
              <a:gd name="connsiteY2" fmla="*/ 433559 h 1758250"/>
              <a:gd name="connsiteX3" fmla="*/ 1838896 w 1844047"/>
              <a:gd name="connsiteY3" fmla="*/ 580983 h 1758250"/>
              <a:gd name="connsiteX4" fmla="*/ 1725499 w 1844047"/>
              <a:gd name="connsiteY4" fmla="*/ 921190 h 1758250"/>
              <a:gd name="connsiteX5" fmla="*/ 1827556 w 1844047"/>
              <a:gd name="connsiteY5" fmla="*/ 1261396 h 1758250"/>
              <a:gd name="connsiteX6" fmla="*/ 1532725 w 1844047"/>
              <a:gd name="connsiteY6" fmla="*/ 1420159 h 1758250"/>
              <a:gd name="connsiteX7" fmla="*/ 1373971 w 1844047"/>
              <a:gd name="connsiteY7" fmla="*/ 1680983 h 1758250"/>
              <a:gd name="connsiteX8" fmla="*/ 1011102 w 1844047"/>
              <a:gd name="connsiteY8" fmla="*/ 1646963 h 1758250"/>
              <a:gd name="connsiteX9" fmla="*/ 534837 w 1844047"/>
              <a:gd name="connsiteY9" fmla="*/ 1749026 h 1758250"/>
              <a:gd name="connsiteX10" fmla="*/ 455460 w 1844047"/>
              <a:gd name="connsiteY10" fmla="*/ 1374797 h 1758250"/>
              <a:gd name="connsiteX11" fmla="*/ 1874 w 1844047"/>
              <a:gd name="connsiteY11" fmla="*/ 1272736 h 1758250"/>
              <a:gd name="connsiteX12" fmla="*/ 285365 w 1844047"/>
              <a:gd name="connsiteY12" fmla="*/ 932529 h 1758250"/>
              <a:gd name="connsiteX13" fmla="*/ 58573 w 1844047"/>
              <a:gd name="connsiteY13" fmla="*/ 444900 h 1758250"/>
              <a:gd name="connsiteX14" fmla="*/ 500818 w 1844047"/>
              <a:gd name="connsiteY14" fmla="*/ 433560 h 1758250"/>
              <a:gd name="connsiteX15" fmla="*/ 591535 w 1844047"/>
              <a:gd name="connsiteY15" fmla="*/ 2631 h 1758250"/>
              <a:gd name="connsiteX16" fmla="*/ 988423 w 1844047"/>
              <a:gd name="connsiteY16" fmla="*/ 229436 h 1758250"/>
              <a:gd name="connsiteX0" fmla="*/ 988423 w 1844047"/>
              <a:gd name="connsiteY0" fmla="*/ 229436 h 1692173"/>
              <a:gd name="connsiteX1" fmla="*/ 1419329 w 1844047"/>
              <a:gd name="connsiteY1" fmla="*/ 104693 h 1692173"/>
              <a:gd name="connsiteX2" fmla="*/ 1521386 w 1844047"/>
              <a:gd name="connsiteY2" fmla="*/ 433559 h 1692173"/>
              <a:gd name="connsiteX3" fmla="*/ 1838896 w 1844047"/>
              <a:gd name="connsiteY3" fmla="*/ 580983 h 1692173"/>
              <a:gd name="connsiteX4" fmla="*/ 1725499 w 1844047"/>
              <a:gd name="connsiteY4" fmla="*/ 921190 h 1692173"/>
              <a:gd name="connsiteX5" fmla="*/ 1827556 w 1844047"/>
              <a:gd name="connsiteY5" fmla="*/ 1261396 h 1692173"/>
              <a:gd name="connsiteX6" fmla="*/ 1532725 w 1844047"/>
              <a:gd name="connsiteY6" fmla="*/ 1420159 h 1692173"/>
              <a:gd name="connsiteX7" fmla="*/ 1373971 w 1844047"/>
              <a:gd name="connsiteY7" fmla="*/ 1680983 h 1692173"/>
              <a:gd name="connsiteX8" fmla="*/ 1011102 w 1844047"/>
              <a:gd name="connsiteY8" fmla="*/ 1646963 h 1692173"/>
              <a:gd name="connsiteX9" fmla="*/ 602875 w 1844047"/>
              <a:gd name="connsiteY9" fmla="*/ 1669644 h 1692173"/>
              <a:gd name="connsiteX10" fmla="*/ 455460 w 1844047"/>
              <a:gd name="connsiteY10" fmla="*/ 1374797 h 1692173"/>
              <a:gd name="connsiteX11" fmla="*/ 1874 w 1844047"/>
              <a:gd name="connsiteY11" fmla="*/ 1272736 h 1692173"/>
              <a:gd name="connsiteX12" fmla="*/ 285365 w 1844047"/>
              <a:gd name="connsiteY12" fmla="*/ 932529 h 1692173"/>
              <a:gd name="connsiteX13" fmla="*/ 58573 w 1844047"/>
              <a:gd name="connsiteY13" fmla="*/ 444900 h 1692173"/>
              <a:gd name="connsiteX14" fmla="*/ 500818 w 1844047"/>
              <a:gd name="connsiteY14" fmla="*/ 433560 h 1692173"/>
              <a:gd name="connsiteX15" fmla="*/ 591535 w 1844047"/>
              <a:gd name="connsiteY15" fmla="*/ 2631 h 1692173"/>
              <a:gd name="connsiteX16" fmla="*/ 988423 w 1844047"/>
              <a:gd name="connsiteY16" fmla="*/ 229436 h 1692173"/>
              <a:gd name="connsiteX0" fmla="*/ 933530 w 1789154"/>
              <a:gd name="connsiteY0" fmla="*/ 229436 h 1692173"/>
              <a:gd name="connsiteX1" fmla="*/ 1364436 w 1789154"/>
              <a:gd name="connsiteY1" fmla="*/ 104693 h 1692173"/>
              <a:gd name="connsiteX2" fmla="*/ 1466493 w 1789154"/>
              <a:gd name="connsiteY2" fmla="*/ 433559 h 1692173"/>
              <a:gd name="connsiteX3" fmla="*/ 1784003 w 1789154"/>
              <a:gd name="connsiteY3" fmla="*/ 580983 h 1692173"/>
              <a:gd name="connsiteX4" fmla="*/ 1670606 w 1789154"/>
              <a:gd name="connsiteY4" fmla="*/ 921190 h 1692173"/>
              <a:gd name="connsiteX5" fmla="*/ 1772663 w 1789154"/>
              <a:gd name="connsiteY5" fmla="*/ 1261396 h 1692173"/>
              <a:gd name="connsiteX6" fmla="*/ 1477832 w 1789154"/>
              <a:gd name="connsiteY6" fmla="*/ 1420159 h 1692173"/>
              <a:gd name="connsiteX7" fmla="*/ 1319078 w 1789154"/>
              <a:gd name="connsiteY7" fmla="*/ 1680983 h 1692173"/>
              <a:gd name="connsiteX8" fmla="*/ 956209 w 1789154"/>
              <a:gd name="connsiteY8" fmla="*/ 1646963 h 1692173"/>
              <a:gd name="connsiteX9" fmla="*/ 547982 w 1789154"/>
              <a:gd name="connsiteY9" fmla="*/ 1669644 h 1692173"/>
              <a:gd name="connsiteX10" fmla="*/ 400567 w 1789154"/>
              <a:gd name="connsiteY10" fmla="*/ 1374797 h 1692173"/>
              <a:gd name="connsiteX11" fmla="*/ 151095 w 1789154"/>
              <a:gd name="connsiteY11" fmla="*/ 1216035 h 1692173"/>
              <a:gd name="connsiteX12" fmla="*/ 230472 w 1789154"/>
              <a:gd name="connsiteY12" fmla="*/ 932529 h 1692173"/>
              <a:gd name="connsiteX13" fmla="*/ 3680 w 1789154"/>
              <a:gd name="connsiteY13" fmla="*/ 444900 h 1692173"/>
              <a:gd name="connsiteX14" fmla="*/ 445925 w 1789154"/>
              <a:gd name="connsiteY14" fmla="*/ 433560 h 1692173"/>
              <a:gd name="connsiteX15" fmla="*/ 536642 w 1789154"/>
              <a:gd name="connsiteY15" fmla="*/ 2631 h 1692173"/>
              <a:gd name="connsiteX16" fmla="*/ 933530 w 1789154"/>
              <a:gd name="connsiteY16" fmla="*/ 229436 h 1692173"/>
              <a:gd name="connsiteX0" fmla="*/ 787328 w 1642952"/>
              <a:gd name="connsiteY0" fmla="*/ 229436 h 1692173"/>
              <a:gd name="connsiteX1" fmla="*/ 1218234 w 1642952"/>
              <a:gd name="connsiteY1" fmla="*/ 104693 h 1692173"/>
              <a:gd name="connsiteX2" fmla="*/ 1320291 w 1642952"/>
              <a:gd name="connsiteY2" fmla="*/ 433559 h 1692173"/>
              <a:gd name="connsiteX3" fmla="*/ 1637801 w 1642952"/>
              <a:gd name="connsiteY3" fmla="*/ 580983 h 1692173"/>
              <a:gd name="connsiteX4" fmla="*/ 1524404 w 1642952"/>
              <a:gd name="connsiteY4" fmla="*/ 921190 h 1692173"/>
              <a:gd name="connsiteX5" fmla="*/ 1626461 w 1642952"/>
              <a:gd name="connsiteY5" fmla="*/ 1261396 h 1692173"/>
              <a:gd name="connsiteX6" fmla="*/ 1331630 w 1642952"/>
              <a:gd name="connsiteY6" fmla="*/ 1420159 h 1692173"/>
              <a:gd name="connsiteX7" fmla="*/ 1172876 w 1642952"/>
              <a:gd name="connsiteY7" fmla="*/ 1680983 h 1692173"/>
              <a:gd name="connsiteX8" fmla="*/ 810007 w 1642952"/>
              <a:gd name="connsiteY8" fmla="*/ 1646963 h 1692173"/>
              <a:gd name="connsiteX9" fmla="*/ 401780 w 1642952"/>
              <a:gd name="connsiteY9" fmla="*/ 1669644 h 1692173"/>
              <a:gd name="connsiteX10" fmla="*/ 254365 w 1642952"/>
              <a:gd name="connsiteY10" fmla="*/ 1374797 h 1692173"/>
              <a:gd name="connsiteX11" fmla="*/ 4893 w 1642952"/>
              <a:gd name="connsiteY11" fmla="*/ 1216035 h 1692173"/>
              <a:gd name="connsiteX12" fmla="*/ 84270 w 1642952"/>
              <a:gd name="connsiteY12" fmla="*/ 932529 h 1692173"/>
              <a:gd name="connsiteX13" fmla="*/ 27573 w 1642952"/>
              <a:gd name="connsiteY13" fmla="*/ 603663 h 1692173"/>
              <a:gd name="connsiteX14" fmla="*/ 299723 w 1642952"/>
              <a:gd name="connsiteY14" fmla="*/ 433560 h 1692173"/>
              <a:gd name="connsiteX15" fmla="*/ 390440 w 1642952"/>
              <a:gd name="connsiteY15" fmla="*/ 2631 h 1692173"/>
              <a:gd name="connsiteX16" fmla="*/ 787328 w 1642952"/>
              <a:gd name="connsiteY16" fmla="*/ 229436 h 1692173"/>
              <a:gd name="connsiteX0" fmla="*/ 787328 w 1642952"/>
              <a:gd name="connsiteY0" fmla="*/ 129882 h 1592619"/>
              <a:gd name="connsiteX1" fmla="*/ 1218234 w 1642952"/>
              <a:gd name="connsiteY1" fmla="*/ 5139 h 1592619"/>
              <a:gd name="connsiteX2" fmla="*/ 1320291 w 1642952"/>
              <a:gd name="connsiteY2" fmla="*/ 334005 h 1592619"/>
              <a:gd name="connsiteX3" fmla="*/ 1637801 w 1642952"/>
              <a:gd name="connsiteY3" fmla="*/ 481429 h 1592619"/>
              <a:gd name="connsiteX4" fmla="*/ 1524404 w 1642952"/>
              <a:gd name="connsiteY4" fmla="*/ 821636 h 1592619"/>
              <a:gd name="connsiteX5" fmla="*/ 1626461 w 1642952"/>
              <a:gd name="connsiteY5" fmla="*/ 1161842 h 1592619"/>
              <a:gd name="connsiteX6" fmla="*/ 1331630 w 1642952"/>
              <a:gd name="connsiteY6" fmla="*/ 1320605 h 1592619"/>
              <a:gd name="connsiteX7" fmla="*/ 1172876 w 1642952"/>
              <a:gd name="connsiteY7" fmla="*/ 1581429 h 1592619"/>
              <a:gd name="connsiteX8" fmla="*/ 810007 w 1642952"/>
              <a:gd name="connsiteY8" fmla="*/ 1547409 h 1592619"/>
              <a:gd name="connsiteX9" fmla="*/ 401780 w 1642952"/>
              <a:gd name="connsiteY9" fmla="*/ 1570090 h 1592619"/>
              <a:gd name="connsiteX10" fmla="*/ 254365 w 1642952"/>
              <a:gd name="connsiteY10" fmla="*/ 1275243 h 1592619"/>
              <a:gd name="connsiteX11" fmla="*/ 4893 w 1642952"/>
              <a:gd name="connsiteY11" fmla="*/ 1116481 h 1592619"/>
              <a:gd name="connsiteX12" fmla="*/ 84270 w 1642952"/>
              <a:gd name="connsiteY12" fmla="*/ 832975 h 1592619"/>
              <a:gd name="connsiteX13" fmla="*/ 27573 w 1642952"/>
              <a:gd name="connsiteY13" fmla="*/ 504109 h 1592619"/>
              <a:gd name="connsiteX14" fmla="*/ 299723 w 1642952"/>
              <a:gd name="connsiteY14" fmla="*/ 334006 h 1592619"/>
              <a:gd name="connsiteX15" fmla="*/ 469817 w 1642952"/>
              <a:gd name="connsiteY15" fmla="*/ 84520 h 1592619"/>
              <a:gd name="connsiteX16" fmla="*/ 787328 w 1642952"/>
              <a:gd name="connsiteY16" fmla="*/ 129882 h 1592619"/>
              <a:gd name="connsiteX0" fmla="*/ 787328 w 1642952"/>
              <a:gd name="connsiteY0" fmla="*/ 52774 h 1515511"/>
              <a:gd name="connsiteX1" fmla="*/ 1150196 w 1642952"/>
              <a:gd name="connsiteY1" fmla="*/ 30093 h 1515511"/>
              <a:gd name="connsiteX2" fmla="*/ 1320291 w 1642952"/>
              <a:gd name="connsiteY2" fmla="*/ 256897 h 1515511"/>
              <a:gd name="connsiteX3" fmla="*/ 1637801 w 1642952"/>
              <a:gd name="connsiteY3" fmla="*/ 404321 h 1515511"/>
              <a:gd name="connsiteX4" fmla="*/ 1524404 w 1642952"/>
              <a:gd name="connsiteY4" fmla="*/ 744528 h 1515511"/>
              <a:gd name="connsiteX5" fmla="*/ 1626461 w 1642952"/>
              <a:gd name="connsiteY5" fmla="*/ 1084734 h 1515511"/>
              <a:gd name="connsiteX6" fmla="*/ 1331630 w 1642952"/>
              <a:gd name="connsiteY6" fmla="*/ 1243497 h 1515511"/>
              <a:gd name="connsiteX7" fmla="*/ 1172876 w 1642952"/>
              <a:gd name="connsiteY7" fmla="*/ 1504321 h 1515511"/>
              <a:gd name="connsiteX8" fmla="*/ 810007 w 1642952"/>
              <a:gd name="connsiteY8" fmla="*/ 1470301 h 1515511"/>
              <a:gd name="connsiteX9" fmla="*/ 401780 w 1642952"/>
              <a:gd name="connsiteY9" fmla="*/ 1492982 h 1515511"/>
              <a:gd name="connsiteX10" fmla="*/ 254365 w 1642952"/>
              <a:gd name="connsiteY10" fmla="*/ 1198135 h 1515511"/>
              <a:gd name="connsiteX11" fmla="*/ 4893 w 1642952"/>
              <a:gd name="connsiteY11" fmla="*/ 1039373 h 1515511"/>
              <a:gd name="connsiteX12" fmla="*/ 84270 w 1642952"/>
              <a:gd name="connsiteY12" fmla="*/ 755867 h 1515511"/>
              <a:gd name="connsiteX13" fmla="*/ 27573 w 1642952"/>
              <a:gd name="connsiteY13" fmla="*/ 427001 h 1515511"/>
              <a:gd name="connsiteX14" fmla="*/ 299723 w 1642952"/>
              <a:gd name="connsiteY14" fmla="*/ 256898 h 1515511"/>
              <a:gd name="connsiteX15" fmla="*/ 469817 w 1642952"/>
              <a:gd name="connsiteY15" fmla="*/ 7412 h 1515511"/>
              <a:gd name="connsiteX16" fmla="*/ 787328 w 1642952"/>
              <a:gd name="connsiteY16" fmla="*/ 52774 h 1515511"/>
              <a:gd name="connsiteX0" fmla="*/ 798668 w 1642952"/>
              <a:gd name="connsiteY0" fmla="*/ 84276 h 1512992"/>
              <a:gd name="connsiteX1" fmla="*/ 1150196 w 1642952"/>
              <a:gd name="connsiteY1" fmla="*/ 27574 h 1512992"/>
              <a:gd name="connsiteX2" fmla="*/ 1320291 w 1642952"/>
              <a:gd name="connsiteY2" fmla="*/ 254378 h 1512992"/>
              <a:gd name="connsiteX3" fmla="*/ 1637801 w 1642952"/>
              <a:gd name="connsiteY3" fmla="*/ 401802 h 1512992"/>
              <a:gd name="connsiteX4" fmla="*/ 1524404 w 1642952"/>
              <a:gd name="connsiteY4" fmla="*/ 742009 h 1512992"/>
              <a:gd name="connsiteX5" fmla="*/ 1626461 w 1642952"/>
              <a:gd name="connsiteY5" fmla="*/ 1082215 h 1512992"/>
              <a:gd name="connsiteX6" fmla="*/ 1331630 w 1642952"/>
              <a:gd name="connsiteY6" fmla="*/ 1240978 h 1512992"/>
              <a:gd name="connsiteX7" fmla="*/ 1172876 w 1642952"/>
              <a:gd name="connsiteY7" fmla="*/ 1501802 h 1512992"/>
              <a:gd name="connsiteX8" fmla="*/ 810007 w 1642952"/>
              <a:gd name="connsiteY8" fmla="*/ 1467782 h 1512992"/>
              <a:gd name="connsiteX9" fmla="*/ 401780 w 1642952"/>
              <a:gd name="connsiteY9" fmla="*/ 1490463 h 1512992"/>
              <a:gd name="connsiteX10" fmla="*/ 254365 w 1642952"/>
              <a:gd name="connsiteY10" fmla="*/ 1195616 h 1512992"/>
              <a:gd name="connsiteX11" fmla="*/ 4893 w 1642952"/>
              <a:gd name="connsiteY11" fmla="*/ 1036854 h 1512992"/>
              <a:gd name="connsiteX12" fmla="*/ 84270 w 1642952"/>
              <a:gd name="connsiteY12" fmla="*/ 753348 h 1512992"/>
              <a:gd name="connsiteX13" fmla="*/ 27573 w 1642952"/>
              <a:gd name="connsiteY13" fmla="*/ 424482 h 1512992"/>
              <a:gd name="connsiteX14" fmla="*/ 299723 w 1642952"/>
              <a:gd name="connsiteY14" fmla="*/ 254379 h 1512992"/>
              <a:gd name="connsiteX15" fmla="*/ 469817 w 1642952"/>
              <a:gd name="connsiteY15" fmla="*/ 4893 h 1512992"/>
              <a:gd name="connsiteX16" fmla="*/ 798668 w 1642952"/>
              <a:gd name="connsiteY16" fmla="*/ 84276 h 1512992"/>
              <a:gd name="connsiteX0" fmla="*/ 798668 w 1640924"/>
              <a:gd name="connsiteY0" fmla="*/ 84276 h 1512992"/>
              <a:gd name="connsiteX1" fmla="*/ 1150196 w 1640924"/>
              <a:gd name="connsiteY1" fmla="*/ 27574 h 1512992"/>
              <a:gd name="connsiteX2" fmla="*/ 1320291 w 1640924"/>
              <a:gd name="connsiteY2" fmla="*/ 254378 h 1512992"/>
              <a:gd name="connsiteX3" fmla="*/ 1637801 w 1640924"/>
              <a:gd name="connsiteY3" fmla="*/ 401802 h 1512992"/>
              <a:gd name="connsiteX4" fmla="*/ 1490385 w 1640924"/>
              <a:gd name="connsiteY4" fmla="*/ 742009 h 1512992"/>
              <a:gd name="connsiteX5" fmla="*/ 1626461 w 1640924"/>
              <a:gd name="connsiteY5" fmla="*/ 1082215 h 1512992"/>
              <a:gd name="connsiteX6" fmla="*/ 1331630 w 1640924"/>
              <a:gd name="connsiteY6" fmla="*/ 1240978 h 1512992"/>
              <a:gd name="connsiteX7" fmla="*/ 1172876 w 1640924"/>
              <a:gd name="connsiteY7" fmla="*/ 1501802 h 1512992"/>
              <a:gd name="connsiteX8" fmla="*/ 810007 w 1640924"/>
              <a:gd name="connsiteY8" fmla="*/ 1467782 h 1512992"/>
              <a:gd name="connsiteX9" fmla="*/ 401780 w 1640924"/>
              <a:gd name="connsiteY9" fmla="*/ 1490463 h 1512992"/>
              <a:gd name="connsiteX10" fmla="*/ 254365 w 1640924"/>
              <a:gd name="connsiteY10" fmla="*/ 1195616 h 1512992"/>
              <a:gd name="connsiteX11" fmla="*/ 4893 w 1640924"/>
              <a:gd name="connsiteY11" fmla="*/ 1036854 h 1512992"/>
              <a:gd name="connsiteX12" fmla="*/ 84270 w 1640924"/>
              <a:gd name="connsiteY12" fmla="*/ 753348 h 1512992"/>
              <a:gd name="connsiteX13" fmla="*/ 27573 w 1640924"/>
              <a:gd name="connsiteY13" fmla="*/ 424482 h 1512992"/>
              <a:gd name="connsiteX14" fmla="*/ 299723 w 1640924"/>
              <a:gd name="connsiteY14" fmla="*/ 254379 h 1512992"/>
              <a:gd name="connsiteX15" fmla="*/ 469817 w 1640924"/>
              <a:gd name="connsiteY15" fmla="*/ 4893 h 1512992"/>
              <a:gd name="connsiteX16" fmla="*/ 798668 w 1640924"/>
              <a:gd name="connsiteY16" fmla="*/ 84276 h 1512992"/>
              <a:gd name="connsiteX0" fmla="*/ 798668 w 1641297"/>
              <a:gd name="connsiteY0" fmla="*/ 84276 h 1512992"/>
              <a:gd name="connsiteX1" fmla="*/ 1150196 w 1641297"/>
              <a:gd name="connsiteY1" fmla="*/ 27574 h 1512992"/>
              <a:gd name="connsiteX2" fmla="*/ 1308951 w 1641297"/>
              <a:gd name="connsiteY2" fmla="*/ 254378 h 1512992"/>
              <a:gd name="connsiteX3" fmla="*/ 1637801 w 1641297"/>
              <a:gd name="connsiteY3" fmla="*/ 401802 h 1512992"/>
              <a:gd name="connsiteX4" fmla="*/ 1490385 w 1641297"/>
              <a:gd name="connsiteY4" fmla="*/ 742009 h 1512992"/>
              <a:gd name="connsiteX5" fmla="*/ 1626461 w 1641297"/>
              <a:gd name="connsiteY5" fmla="*/ 1082215 h 1512992"/>
              <a:gd name="connsiteX6" fmla="*/ 1331630 w 1641297"/>
              <a:gd name="connsiteY6" fmla="*/ 1240978 h 1512992"/>
              <a:gd name="connsiteX7" fmla="*/ 1172876 w 1641297"/>
              <a:gd name="connsiteY7" fmla="*/ 1501802 h 1512992"/>
              <a:gd name="connsiteX8" fmla="*/ 810007 w 1641297"/>
              <a:gd name="connsiteY8" fmla="*/ 1467782 h 1512992"/>
              <a:gd name="connsiteX9" fmla="*/ 401780 w 1641297"/>
              <a:gd name="connsiteY9" fmla="*/ 1490463 h 1512992"/>
              <a:gd name="connsiteX10" fmla="*/ 254365 w 1641297"/>
              <a:gd name="connsiteY10" fmla="*/ 1195616 h 1512992"/>
              <a:gd name="connsiteX11" fmla="*/ 4893 w 1641297"/>
              <a:gd name="connsiteY11" fmla="*/ 1036854 h 1512992"/>
              <a:gd name="connsiteX12" fmla="*/ 84270 w 1641297"/>
              <a:gd name="connsiteY12" fmla="*/ 753348 h 1512992"/>
              <a:gd name="connsiteX13" fmla="*/ 27573 w 1641297"/>
              <a:gd name="connsiteY13" fmla="*/ 424482 h 1512992"/>
              <a:gd name="connsiteX14" fmla="*/ 299723 w 1641297"/>
              <a:gd name="connsiteY14" fmla="*/ 254379 h 1512992"/>
              <a:gd name="connsiteX15" fmla="*/ 469817 w 1641297"/>
              <a:gd name="connsiteY15" fmla="*/ 4893 h 1512992"/>
              <a:gd name="connsiteX16" fmla="*/ 798668 w 1641297"/>
              <a:gd name="connsiteY16" fmla="*/ 84276 h 1512992"/>
              <a:gd name="connsiteX0" fmla="*/ 798668 w 1641297"/>
              <a:gd name="connsiteY0" fmla="*/ 84276 h 1508251"/>
              <a:gd name="connsiteX1" fmla="*/ 1150196 w 1641297"/>
              <a:gd name="connsiteY1" fmla="*/ 27574 h 1508251"/>
              <a:gd name="connsiteX2" fmla="*/ 1308951 w 1641297"/>
              <a:gd name="connsiteY2" fmla="*/ 254378 h 1508251"/>
              <a:gd name="connsiteX3" fmla="*/ 1637801 w 1641297"/>
              <a:gd name="connsiteY3" fmla="*/ 401802 h 1508251"/>
              <a:gd name="connsiteX4" fmla="*/ 1490385 w 1641297"/>
              <a:gd name="connsiteY4" fmla="*/ 742009 h 1508251"/>
              <a:gd name="connsiteX5" fmla="*/ 1626461 w 1641297"/>
              <a:gd name="connsiteY5" fmla="*/ 1082215 h 1508251"/>
              <a:gd name="connsiteX6" fmla="*/ 1331630 w 1641297"/>
              <a:gd name="connsiteY6" fmla="*/ 1240978 h 1508251"/>
              <a:gd name="connsiteX7" fmla="*/ 1172876 w 1641297"/>
              <a:gd name="connsiteY7" fmla="*/ 1501802 h 1508251"/>
              <a:gd name="connsiteX8" fmla="*/ 821347 w 1641297"/>
              <a:gd name="connsiteY8" fmla="*/ 1433761 h 1508251"/>
              <a:gd name="connsiteX9" fmla="*/ 401780 w 1641297"/>
              <a:gd name="connsiteY9" fmla="*/ 1490463 h 1508251"/>
              <a:gd name="connsiteX10" fmla="*/ 254365 w 1641297"/>
              <a:gd name="connsiteY10" fmla="*/ 1195616 h 1508251"/>
              <a:gd name="connsiteX11" fmla="*/ 4893 w 1641297"/>
              <a:gd name="connsiteY11" fmla="*/ 1036854 h 1508251"/>
              <a:gd name="connsiteX12" fmla="*/ 84270 w 1641297"/>
              <a:gd name="connsiteY12" fmla="*/ 753348 h 1508251"/>
              <a:gd name="connsiteX13" fmla="*/ 27573 w 1641297"/>
              <a:gd name="connsiteY13" fmla="*/ 424482 h 1508251"/>
              <a:gd name="connsiteX14" fmla="*/ 299723 w 1641297"/>
              <a:gd name="connsiteY14" fmla="*/ 254379 h 1508251"/>
              <a:gd name="connsiteX15" fmla="*/ 469817 w 1641297"/>
              <a:gd name="connsiteY15" fmla="*/ 4893 h 1508251"/>
              <a:gd name="connsiteX16" fmla="*/ 798668 w 1641297"/>
              <a:gd name="connsiteY16" fmla="*/ 84276 h 1508251"/>
              <a:gd name="connsiteX0" fmla="*/ 798668 w 1641618"/>
              <a:gd name="connsiteY0" fmla="*/ 84276 h 1508251"/>
              <a:gd name="connsiteX1" fmla="*/ 1150196 w 1641618"/>
              <a:gd name="connsiteY1" fmla="*/ 27574 h 1508251"/>
              <a:gd name="connsiteX2" fmla="*/ 1308951 w 1641618"/>
              <a:gd name="connsiteY2" fmla="*/ 254378 h 1508251"/>
              <a:gd name="connsiteX3" fmla="*/ 1637801 w 1641618"/>
              <a:gd name="connsiteY3" fmla="*/ 401802 h 1508251"/>
              <a:gd name="connsiteX4" fmla="*/ 1490385 w 1641618"/>
              <a:gd name="connsiteY4" fmla="*/ 742009 h 1508251"/>
              <a:gd name="connsiteX5" fmla="*/ 1524404 w 1641618"/>
              <a:gd name="connsiteY5" fmla="*/ 787369 h 1508251"/>
              <a:gd name="connsiteX6" fmla="*/ 1626461 w 1641618"/>
              <a:gd name="connsiteY6" fmla="*/ 1082215 h 1508251"/>
              <a:gd name="connsiteX7" fmla="*/ 1331630 w 1641618"/>
              <a:gd name="connsiteY7" fmla="*/ 1240978 h 1508251"/>
              <a:gd name="connsiteX8" fmla="*/ 1172876 w 1641618"/>
              <a:gd name="connsiteY8" fmla="*/ 1501802 h 1508251"/>
              <a:gd name="connsiteX9" fmla="*/ 821347 w 1641618"/>
              <a:gd name="connsiteY9" fmla="*/ 1433761 h 1508251"/>
              <a:gd name="connsiteX10" fmla="*/ 401780 w 1641618"/>
              <a:gd name="connsiteY10" fmla="*/ 1490463 h 1508251"/>
              <a:gd name="connsiteX11" fmla="*/ 254365 w 1641618"/>
              <a:gd name="connsiteY11" fmla="*/ 1195616 h 1508251"/>
              <a:gd name="connsiteX12" fmla="*/ 4893 w 1641618"/>
              <a:gd name="connsiteY12" fmla="*/ 1036854 h 1508251"/>
              <a:gd name="connsiteX13" fmla="*/ 84270 w 1641618"/>
              <a:gd name="connsiteY13" fmla="*/ 753348 h 1508251"/>
              <a:gd name="connsiteX14" fmla="*/ 27573 w 1641618"/>
              <a:gd name="connsiteY14" fmla="*/ 424482 h 1508251"/>
              <a:gd name="connsiteX15" fmla="*/ 299723 w 1641618"/>
              <a:gd name="connsiteY15" fmla="*/ 254379 h 1508251"/>
              <a:gd name="connsiteX16" fmla="*/ 469817 w 1641618"/>
              <a:gd name="connsiteY16" fmla="*/ 4893 h 1508251"/>
              <a:gd name="connsiteX17" fmla="*/ 798668 w 1641618"/>
              <a:gd name="connsiteY17" fmla="*/ 84276 h 1508251"/>
              <a:gd name="connsiteX0" fmla="*/ 797650 w 1640600"/>
              <a:gd name="connsiteY0" fmla="*/ 84276 h 1508251"/>
              <a:gd name="connsiteX1" fmla="*/ 1149178 w 1640600"/>
              <a:gd name="connsiteY1" fmla="*/ 27574 h 1508251"/>
              <a:gd name="connsiteX2" fmla="*/ 1307933 w 1640600"/>
              <a:gd name="connsiteY2" fmla="*/ 254378 h 1508251"/>
              <a:gd name="connsiteX3" fmla="*/ 1636783 w 1640600"/>
              <a:gd name="connsiteY3" fmla="*/ 401802 h 1508251"/>
              <a:gd name="connsiteX4" fmla="*/ 1489367 w 1640600"/>
              <a:gd name="connsiteY4" fmla="*/ 742009 h 1508251"/>
              <a:gd name="connsiteX5" fmla="*/ 1523386 w 1640600"/>
              <a:gd name="connsiteY5" fmla="*/ 787369 h 1508251"/>
              <a:gd name="connsiteX6" fmla="*/ 1625443 w 1640600"/>
              <a:gd name="connsiteY6" fmla="*/ 1082215 h 1508251"/>
              <a:gd name="connsiteX7" fmla="*/ 1330612 w 1640600"/>
              <a:gd name="connsiteY7" fmla="*/ 1240978 h 1508251"/>
              <a:gd name="connsiteX8" fmla="*/ 1171858 w 1640600"/>
              <a:gd name="connsiteY8" fmla="*/ 1501802 h 1508251"/>
              <a:gd name="connsiteX9" fmla="*/ 820329 w 1640600"/>
              <a:gd name="connsiteY9" fmla="*/ 1433761 h 1508251"/>
              <a:gd name="connsiteX10" fmla="*/ 400762 w 1640600"/>
              <a:gd name="connsiteY10" fmla="*/ 1490463 h 1508251"/>
              <a:gd name="connsiteX11" fmla="*/ 230668 w 1640600"/>
              <a:gd name="connsiteY11" fmla="*/ 1218296 h 1508251"/>
              <a:gd name="connsiteX12" fmla="*/ 3875 w 1640600"/>
              <a:gd name="connsiteY12" fmla="*/ 1036854 h 1508251"/>
              <a:gd name="connsiteX13" fmla="*/ 83252 w 1640600"/>
              <a:gd name="connsiteY13" fmla="*/ 753348 h 1508251"/>
              <a:gd name="connsiteX14" fmla="*/ 26555 w 1640600"/>
              <a:gd name="connsiteY14" fmla="*/ 424482 h 1508251"/>
              <a:gd name="connsiteX15" fmla="*/ 298705 w 1640600"/>
              <a:gd name="connsiteY15" fmla="*/ 254379 h 1508251"/>
              <a:gd name="connsiteX16" fmla="*/ 468799 w 1640600"/>
              <a:gd name="connsiteY16" fmla="*/ 4893 h 1508251"/>
              <a:gd name="connsiteX17" fmla="*/ 797650 w 1640600"/>
              <a:gd name="connsiteY17" fmla="*/ 84276 h 1508251"/>
              <a:gd name="connsiteX0" fmla="*/ 797650 w 1640279"/>
              <a:gd name="connsiteY0" fmla="*/ 84276 h 1508251"/>
              <a:gd name="connsiteX1" fmla="*/ 1149178 w 1640279"/>
              <a:gd name="connsiteY1" fmla="*/ 27574 h 1508251"/>
              <a:gd name="connsiteX2" fmla="*/ 1307933 w 1640279"/>
              <a:gd name="connsiteY2" fmla="*/ 254378 h 1508251"/>
              <a:gd name="connsiteX3" fmla="*/ 1636783 w 1640279"/>
              <a:gd name="connsiteY3" fmla="*/ 401802 h 1508251"/>
              <a:gd name="connsiteX4" fmla="*/ 1489367 w 1640279"/>
              <a:gd name="connsiteY4" fmla="*/ 742009 h 1508251"/>
              <a:gd name="connsiteX5" fmla="*/ 1625443 w 1640279"/>
              <a:gd name="connsiteY5" fmla="*/ 1082215 h 1508251"/>
              <a:gd name="connsiteX6" fmla="*/ 1330612 w 1640279"/>
              <a:gd name="connsiteY6" fmla="*/ 1240978 h 1508251"/>
              <a:gd name="connsiteX7" fmla="*/ 1171858 w 1640279"/>
              <a:gd name="connsiteY7" fmla="*/ 1501802 h 1508251"/>
              <a:gd name="connsiteX8" fmla="*/ 820329 w 1640279"/>
              <a:gd name="connsiteY8" fmla="*/ 1433761 h 1508251"/>
              <a:gd name="connsiteX9" fmla="*/ 400762 w 1640279"/>
              <a:gd name="connsiteY9" fmla="*/ 1490463 h 1508251"/>
              <a:gd name="connsiteX10" fmla="*/ 230668 w 1640279"/>
              <a:gd name="connsiteY10" fmla="*/ 1218296 h 1508251"/>
              <a:gd name="connsiteX11" fmla="*/ 3875 w 1640279"/>
              <a:gd name="connsiteY11" fmla="*/ 1036854 h 1508251"/>
              <a:gd name="connsiteX12" fmla="*/ 83252 w 1640279"/>
              <a:gd name="connsiteY12" fmla="*/ 753348 h 1508251"/>
              <a:gd name="connsiteX13" fmla="*/ 26555 w 1640279"/>
              <a:gd name="connsiteY13" fmla="*/ 424482 h 1508251"/>
              <a:gd name="connsiteX14" fmla="*/ 298705 w 1640279"/>
              <a:gd name="connsiteY14" fmla="*/ 254379 h 1508251"/>
              <a:gd name="connsiteX15" fmla="*/ 468799 w 1640279"/>
              <a:gd name="connsiteY15" fmla="*/ 4893 h 1508251"/>
              <a:gd name="connsiteX16" fmla="*/ 797650 w 1640279"/>
              <a:gd name="connsiteY16" fmla="*/ 84276 h 1508251"/>
              <a:gd name="connsiteX0" fmla="*/ 797650 w 1643336"/>
              <a:gd name="connsiteY0" fmla="*/ 84276 h 1508251"/>
              <a:gd name="connsiteX1" fmla="*/ 1149178 w 1643336"/>
              <a:gd name="connsiteY1" fmla="*/ 27574 h 1508251"/>
              <a:gd name="connsiteX2" fmla="*/ 1307933 w 1643336"/>
              <a:gd name="connsiteY2" fmla="*/ 254378 h 1508251"/>
              <a:gd name="connsiteX3" fmla="*/ 1636783 w 1643336"/>
              <a:gd name="connsiteY3" fmla="*/ 401802 h 1508251"/>
              <a:gd name="connsiteX4" fmla="*/ 1534726 w 1643336"/>
              <a:gd name="connsiteY4" fmla="*/ 742009 h 1508251"/>
              <a:gd name="connsiteX5" fmla="*/ 1625443 w 1643336"/>
              <a:gd name="connsiteY5" fmla="*/ 1082215 h 1508251"/>
              <a:gd name="connsiteX6" fmla="*/ 1330612 w 1643336"/>
              <a:gd name="connsiteY6" fmla="*/ 1240978 h 1508251"/>
              <a:gd name="connsiteX7" fmla="*/ 1171858 w 1643336"/>
              <a:gd name="connsiteY7" fmla="*/ 1501802 h 1508251"/>
              <a:gd name="connsiteX8" fmla="*/ 820329 w 1643336"/>
              <a:gd name="connsiteY8" fmla="*/ 1433761 h 1508251"/>
              <a:gd name="connsiteX9" fmla="*/ 400762 w 1643336"/>
              <a:gd name="connsiteY9" fmla="*/ 1490463 h 1508251"/>
              <a:gd name="connsiteX10" fmla="*/ 230668 w 1643336"/>
              <a:gd name="connsiteY10" fmla="*/ 1218296 h 1508251"/>
              <a:gd name="connsiteX11" fmla="*/ 3875 w 1643336"/>
              <a:gd name="connsiteY11" fmla="*/ 1036854 h 1508251"/>
              <a:gd name="connsiteX12" fmla="*/ 83252 w 1643336"/>
              <a:gd name="connsiteY12" fmla="*/ 753348 h 1508251"/>
              <a:gd name="connsiteX13" fmla="*/ 26555 w 1643336"/>
              <a:gd name="connsiteY13" fmla="*/ 424482 h 1508251"/>
              <a:gd name="connsiteX14" fmla="*/ 298705 w 1643336"/>
              <a:gd name="connsiteY14" fmla="*/ 254379 h 1508251"/>
              <a:gd name="connsiteX15" fmla="*/ 468799 w 1643336"/>
              <a:gd name="connsiteY15" fmla="*/ 4893 h 1508251"/>
              <a:gd name="connsiteX16" fmla="*/ 797650 w 1643336"/>
              <a:gd name="connsiteY16" fmla="*/ 84276 h 1508251"/>
              <a:gd name="connsiteX0" fmla="*/ 797650 w 1640902"/>
              <a:gd name="connsiteY0" fmla="*/ 84276 h 1508251"/>
              <a:gd name="connsiteX1" fmla="*/ 1149178 w 1640902"/>
              <a:gd name="connsiteY1" fmla="*/ 27574 h 1508251"/>
              <a:gd name="connsiteX2" fmla="*/ 1307933 w 1640902"/>
              <a:gd name="connsiteY2" fmla="*/ 254378 h 1508251"/>
              <a:gd name="connsiteX3" fmla="*/ 1636783 w 1640902"/>
              <a:gd name="connsiteY3" fmla="*/ 401802 h 1508251"/>
              <a:gd name="connsiteX4" fmla="*/ 1500707 w 1640902"/>
              <a:gd name="connsiteY4" fmla="*/ 742009 h 1508251"/>
              <a:gd name="connsiteX5" fmla="*/ 1625443 w 1640902"/>
              <a:gd name="connsiteY5" fmla="*/ 1082215 h 1508251"/>
              <a:gd name="connsiteX6" fmla="*/ 1330612 w 1640902"/>
              <a:gd name="connsiteY6" fmla="*/ 1240978 h 1508251"/>
              <a:gd name="connsiteX7" fmla="*/ 1171858 w 1640902"/>
              <a:gd name="connsiteY7" fmla="*/ 1501802 h 1508251"/>
              <a:gd name="connsiteX8" fmla="*/ 820329 w 1640902"/>
              <a:gd name="connsiteY8" fmla="*/ 1433761 h 1508251"/>
              <a:gd name="connsiteX9" fmla="*/ 400762 w 1640902"/>
              <a:gd name="connsiteY9" fmla="*/ 1490463 h 1508251"/>
              <a:gd name="connsiteX10" fmla="*/ 230668 w 1640902"/>
              <a:gd name="connsiteY10" fmla="*/ 1218296 h 1508251"/>
              <a:gd name="connsiteX11" fmla="*/ 3875 w 1640902"/>
              <a:gd name="connsiteY11" fmla="*/ 1036854 h 1508251"/>
              <a:gd name="connsiteX12" fmla="*/ 83252 w 1640902"/>
              <a:gd name="connsiteY12" fmla="*/ 753348 h 1508251"/>
              <a:gd name="connsiteX13" fmla="*/ 26555 w 1640902"/>
              <a:gd name="connsiteY13" fmla="*/ 424482 h 1508251"/>
              <a:gd name="connsiteX14" fmla="*/ 298705 w 1640902"/>
              <a:gd name="connsiteY14" fmla="*/ 254379 h 1508251"/>
              <a:gd name="connsiteX15" fmla="*/ 468799 w 1640902"/>
              <a:gd name="connsiteY15" fmla="*/ 4893 h 1508251"/>
              <a:gd name="connsiteX16" fmla="*/ 797650 w 1640902"/>
              <a:gd name="connsiteY16" fmla="*/ 84276 h 1508251"/>
              <a:gd name="connsiteX0" fmla="*/ 797650 w 1629100"/>
              <a:gd name="connsiteY0" fmla="*/ 84276 h 1508251"/>
              <a:gd name="connsiteX1" fmla="*/ 1149178 w 1629100"/>
              <a:gd name="connsiteY1" fmla="*/ 27574 h 1508251"/>
              <a:gd name="connsiteX2" fmla="*/ 1307933 w 1629100"/>
              <a:gd name="connsiteY2" fmla="*/ 254378 h 1508251"/>
              <a:gd name="connsiteX3" fmla="*/ 1580084 w 1629100"/>
              <a:gd name="connsiteY3" fmla="*/ 401802 h 1508251"/>
              <a:gd name="connsiteX4" fmla="*/ 1500707 w 1629100"/>
              <a:gd name="connsiteY4" fmla="*/ 742009 h 1508251"/>
              <a:gd name="connsiteX5" fmla="*/ 1625443 w 1629100"/>
              <a:gd name="connsiteY5" fmla="*/ 1082215 h 1508251"/>
              <a:gd name="connsiteX6" fmla="*/ 1330612 w 1629100"/>
              <a:gd name="connsiteY6" fmla="*/ 1240978 h 1508251"/>
              <a:gd name="connsiteX7" fmla="*/ 1171858 w 1629100"/>
              <a:gd name="connsiteY7" fmla="*/ 1501802 h 1508251"/>
              <a:gd name="connsiteX8" fmla="*/ 820329 w 1629100"/>
              <a:gd name="connsiteY8" fmla="*/ 1433761 h 1508251"/>
              <a:gd name="connsiteX9" fmla="*/ 400762 w 1629100"/>
              <a:gd name="connsiteY9" fmla="*/ 1490463 h 1508251"/>
              <a:gd name="connsiteX10" fmla="*/ 230668 w 1629100"/>
              <a:gd name="connsiteY10" fmla="*/ 1218296 h 1508251"/>
              <a:gd name="connsiteX11" fmla="*/ 3875 w 1629100"/>
              <a:gd name="connsiteY11" fmla="*/ 1036854 h 1508251"/>
              <a:gd name="connsiteX12" fmla="*/ 83252 w 1629100"/>
              <a:gd name="connsiteY12" fmla="*/ 753348 h 1508251"/>
              <a:gd name="connsiteX13" fmla="*/ 26555 w 1629100"/>
              <a:gd name="connsiteY13" fmla="*/ 424482 h 1508251"/>
              <a:gd name="connsiteX14" fmla="*/ 298705 w 1629100"/>
              <a:gd name="connsiteY14" fmla="*/ 254379 h 1508251"/>
              <a:gd name="connsiteX15" fmla="*/ 468799 w 1629100"/>
              <a:gd name="connsiteY15" fmla="*/ 4893 h 1508251"/>
              <a:gd name="connsiteX16" fmla="*/ 797650 w 1629100"/>
              <a:gd name="connsiteY16" fmla="*/ 84276 h 1508251"/>
              <a:gd name="connsiteX0" fmla="*/ 797650 w 1585898"/>
              <a:gd name="connsiteY0" fmla="*/ 84276 h 1508251"/>
              <a:gd name="connsiteX1" fmla="*/ 1149178 w 1585898"/>
              <a:gd name="connsiteY1" fmla="*/ 27574 h 1508251"/>
              <a:gd name="connsiteX2" fmla="*/ 1307933 w 1585898"/>
              <a:gd name="connsiteY2" fmla="*/ 254378 h 1508251"/>
              <a:gd name="connsiteX3" fmla="*/ 1580084 w 1585898"/>
              <a:gd name="connsiteY3" fmla="*/ 401802 h 1508251"/>
              <a:gd name="connsiteX4" fmla="*/ 1500707 w 1585898"/>
              <a:gd name="connsiteY4" fmla="*/ 742009 h 1508251"/>
              <a:gd name="connsiteX5" fmla="*/ 1580085 w 1585898"/>
              <a:gd name="connsiteY5" fmla="*/ 1093555 h 1508251"/>
              <a:gd name="connsiteX6" fmla="*/ 1330612 w 1585898"/>
              <a:gd name="connsiteY6" fmla="*/ 1240978 h 1508251"/>
              <a:gd name="connsiteX7" fmla="*/ 1171858 w 1585898"/>
              <a:gd name="connsiteY7" fmla="*/ 1501802 h 1508251"/>
              <a:gd name="connsiteX8" fmla="*/ 820329 w 1585898"/>
              <a:gd name="connsiteY8" fmla="*/ 1433761 h 1508251"/>
              <a:gd name="connsiteX9" fmla="*/ 400762 w 1585898"/>
              <a:gd name="connsiteY9" fmla="*/ 1490463 h 1508251"/>
              <a:gd name="connsiteX10" fmla="*/ 230668 w 1585898"/>
              <a:gd name="connsiteY10" fmla="*/ 1218296 h 1508251"/>
              <a:gd name="connsiteX11" fmla="*/ 3875 w 1585898"/>
              <a:gd name="connsiteY11" fmla="*/ 1036854 h 1508251"/>
              <a:gd name="connsiteX12" fmla="*/ 83252 w 1585898"/>
              <a:gd name="connsiteY12" fmla="*/ 753348 h 1508251"/>
              <a:gd name="connsiteX13" fmla="*/ 26555 w 1585898"/>
              <a:gd name="connsiteY13" fmla="*/ 424482 h 1508251"/>
              <a:gd name="connsiteX14" fmla="*/ 298705 w 1585898"/>
              <a:gd name="connsiteY14" fmla="*/ 254379 h 1508251"/>
              <a:gd name="connsiteX15" fmla="*/ 468799 w 1585898"/>
              <a:gd name="connsiteY15" fmla="*/ 4893 h 1508251"/>
              <a:gd name="connsiteX16" fmla="*/ 797650 w 1585898"/>
              <a:gd name="connsiteY16" fmla="*/ 84276 h 1508251"/>
              <a:gd name="connsiteX0" fmla="*/ 797650 w 1585898"/>
              <a:gd name="connsiteY0" fmla="*/ 84276 h 1508251"/>
              <a:gd name="connsiteX1" fmla="*/ 1149178 w 1585898"/>
              <a:gd name="connsiteY1" fmla="*/ 27574 h 1508251"/>
              <a:gd name="connsiteX2" fmla="*/ 1307933 w 1585898"/>
              <a:gd name="connsiteY2" fmla="*/ 254378 h 1508251"/>
              <a:gd name="connsiteX3" fmla="*/ 1580084 w 1585898"/>
              <a:gd name="connsiteY3" fmla="*/ 401802 h 1508251"/>
              <a:gd name="connsiteX4" fmla="*/ 1500707 w 1585898"/>
              <a:gd name="connsiteY4" fmla="*/ 742009 h 1508251"/>
              <a:gd name="connsiteX5" fmla="*/ 1580085 w 1585898"/>
              <a:gd name="connsiteY5" fmla="*/ 1048194 h 1508251"/>
              <a:gd name="connsiteX6" fmla="*/ 1330612 w 1585898"/>
              <a:gd name="connsiteY6" fmla="*/ 1240978 h 1508251"/>
              <a:gd name="connsiteX7" fmla="*/ 1171858 w 1585898"/>
              <a:gd name="connsiteY7" fmla="*/ 1501802 h 1508251"/>
              <a:gd name="connsiteX8" fmla="*/ 820329 w 1585898"/>
              <a:gd name="connsiteY8" fmla="*/ 1433761 h 1508251"/>
              <a:gd name="connsiteX9" fmla="*/ 400762 w 1585898"/>
              <a:gd name="connsiteY9" fmla="*/ 1490463 h 1508251"/>
              <a:gd name="connsiteX10" fmla="*/ 230668 w 1585898"/>
              <a:gd name="connsiteY10" fmla="*/ 1218296 h 1508251"/>
              <a:gd name="connsiteX11" fmla="*/ 3875 w 1585898"/>
              <a:gd name="connsiteY11" fmla="*/ 1036854 h 1508251"/>
              <a:gd name="connsiteX12" fmla="*/ 83252 w 1585898"/>
              <a:gd name="connsiteY12" fmla="*/ 753348 h 1508251"/>
              <a:gd name="connsiteX13" fmla="*/ 26555 w 1585898"/>
              <a:gd name="connsiteY13" fmla="*/ 424482 h 1508251"/>
              <a:gd name="connsiteX14" fmla="*/ 298705 w 1585898"/>
              <a:gd name="connsiteY14" fmla="*/ 254379 h 1508251"/>
              <a:gd name="connsiteX15" fmla="*/ 468799 w 1585898"/>
              <a:gd name="connsiteY15" fmla="*/ 4893 h 1508251"/>
              <a:gd name="connsiteX16" fmla="*/ 797650 w 1585898"/>
              <a:gd name="connsiteY16" fmla="*/ 84276 h 1508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5898" h="1508251">
                <a:moveTo>
                  <a:pt x="797650" y="84276"/>
                </a:moveTo>
                <a:cubicBezTo>
                  <a:pt x="911046" y="88056"/>
                  <a:pt x="1064131" y="-776"/>
                  <a:pt x="1149178" y="27574"/>
                </a:cubicBezTo>
                <a:cubicBezTo>
                  <a:pt x="1234225" y="55924"/>
                  <a:pt x="1236115" y="192007"/>
                  <a:pt x="1307933" y="254378"/>
                </a:cubicBezTo>
                <a:cubicBezTo>
                  <a:pt x="1379751" y="316749"/>
                  <a:pt x="1547955" y="320530"/>
                  <a:pt x="1580084" y="401802"/>
                </a:cubicBezTo>
                <a:cubicBezTo>
                  <a:pt x="1612213" y="483074"/>
                  <a:pt x="1500707" y="634277"/>
                  <a:pt x="1500707" y="742009"/>
                </a:cubicBezTo>
                <a:cubicBezTo>
                  <a:pt x="1500707" y="849741"/>
                  <a:pt x="1608434" y="965033"/>
                  <a:pt x="1580085" y="1048194"/>
                </a:cubicBezTo>
                <a:cubicBezTo>
                  <a:pt x="1551736" y="1131356"/>
                  <a:pt x="1398650" y="1165377"/>
                  <a:pt x="1330612" y="1240978"/>
                </a:cubicBezTo>
                <a:cubicBezTo>
                  <a:pt x="1262574" y="1316579"/>
                  <a:pt x="1256905" y="1469672"/>
                  <a:pt x="1171858" y="1501802"/>
                </a:cubicBezTo>
                <a:cubicBezTo>
                  <a:pt x="1086811" y="1533933"/>
                  <a:pt x="948845" y="1435651"/>
                  <a:pt x="820329" y="1433761"/>
                </a:cubicBezTo>
                <a:cubicBezTo>
                  <a:pt x="691813" y="1431871"/>
                  <a:pt x="499039" y="1526374"/>
                  <a:pt x="400762" y="1490463"/>
                </a:cubicBezTo>
                <a:cubicBezTo>
                  <a:pt x="302485" y="1454552"/>
                  <a:pt x="296816" y="1293898"/>
                  <a:pt x="230668" y="1218296"/>
                </a:cubicBezTo>
                <a:cubicBezTo>
                  <a:pt x="164520" y="1142695"/>
                  <a:pt x="28444" y="1114345"/>
                  <a:pt x="3875" y="1036854"/>
                </a:cubicBezTo>
                <a:cubicBezTo>
                  <a:pt x="-20694" y="959363"/>
                  <a:pt x="79472" y="855410"/>
                  <a:pt x="83252" y="753348"/>
                </a:cubicBezTo>
                <a:cubicBezTo>
                  <a:pt x="87032" y="651286"/>
                  <a:pt x="-9354" y="507644"/>
                  <a:pt x="26555" y="424482"/>
                </a:cubicBezTo>
                <a:cubicBezTo>
                  <a:pt x="62464" y="341321"/>
                  <a:pt x="209878" y="328091"/>
                  <a:pt x="298705" y="254379"/>
                </a:cubicBezTo>
                <a:cubicBezTo>
                  <a:pt x="387532" y="180668"/>
                  <a:pt x="385642" y="33243"/>
                  <a:pt x="468799" y="4893"/>
                </a:cubicBezTo>
                <a:cubicBezTo>
                  <a:pt x="551956" y="-23457"/>
                  <a:pt x="684254" y="80496"/>
                  <a:pt x="797650" y="84276"/>
                </a:cubicBezTo>
                <a:close/>
              </a:path>
            </a:pathLst>
          </a:custGeom>
          <a:noFill/>
          <a:ln w="25400">
            <a:solidFill>
              <a:srgbClr val="008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6719966" y="3806941"/>
            <a:ext cx="1398621" cy="1690676"/>
          </a:xfrm>
          <a:custGeom>
            <a:avLst/>
            <a:gdLst>
              <a:gd name="connsiteX0" fmla="*/ 454173 w 1497752"/>
              <a:gd name="connsiteY0" fmla="*/ 243263 h 1390331"/>
              <a:gd name="connsiteX1" fmla="*/ 771683 w 1497752"/>
              <a:gd name="connsiteY1" fmla="*/ 5118 h 1390331"/>
              <a:gd name="connsiteX2" fmla="*/ 1123212 w 1497752"/>
              <a:gd name="connsiteY2" fmla="*/ 118521 h 1390331"/>
              <a:gd name="connsiteX3" fmla="*/ 1236608 w 1497752"/>
              <a:gd name="connsiteY3" fmla="*/ 549449 h 1390331"/>
              <a:gd name="connsiteX4" fmla="*/ 1497420 w 1497752"/>
              <a:gd name="connsiteY4" fmla="*/ 912336 h 1390331"/>
              <a:gd name="connsiteX5" fmla="*/ 1281967 w 1497752"/>
              <a:gd name="connsiteY5" fmla="*/ 1241203 h 1390331"/>
              <a:gd name="connsiteX6" fmla="*/ 896419 w 1497752"/>
              <a:gd name="connsiteY6" fmla="*/ 1275223 h 1390331"/>
              <a:gd name="connsiteX7" fmla="*/ 352116 w 1497752"/>
              <a:gd name="connsiteY7" fmla="*/ 1377285 h 1390331"/>
              <a:gd name="connsiteX8" fmla="*/ 588 w 1497752"/>
              <a:gd name="connsiteY8" fmla="*/ 946357 h 1390331"/>
              <a:gd name="connsiteX9" fmla="*/ 272739 w 1497752"/>
              <a:gd name="connsiteY9" fmla="*/ 504088 h 1390331"/>
              <a:gd name="connsiteX10" fmla="*/ 431494 w 1497752"/>
              <a:gd name="connsiteY10" fmla="*/ 73160 h 1390331"/>
              <a:gd name="connsiteX0" fmla="*/ 544890 w 1497752"/>
              <a:gd name="connsiteY0" fmla="*/ 93438 h 1387929"/>
              <a:gd name="connsiteX1" fmla="*/ 771683 w 1497752"/>
              <a:gd name="connsiteY1" fmla="*/ 2716 h 1387929"/>
              <a:gd name="connsiteX2" fmla="*/ 1123212 w 1497752"/>
              <a:gd name="connsiteY2" fmla="*/ 116119 h 1387929"/>
              <a:gd name="connsiteX3" fmla="*/ 1236608 w 1497752"/>
              <a:gd name="connsiteY3" fmla="*/ 547047 h 1387929"/>
              <a:gd name="connsiteX4" fmla="*/ 1497420 w 1497752"/>
              <a:gd name="connsiteY4" fmla="*/ 909934 h 1387929"/>
              <a:gd name="connsiteX5" fmla="*/ 1281967 w 1497752"/>
              <a:gd name="connsiteY5" fmla="*/ 1238801 h 1387929"/>
              <a:gd name="connsiteX6" fmla="*/ 896419 w 1497752"/>
              <a:gd name="connsiteY6" fmla="*/ 1272821 h 1387929"/>
              <a:gd name="connsiteX7" fmla="*/ 352116 w 1497752"/>
              <a:gd name="connsiteY7" fmla="*/ 1374883 h 1387929"/>
              <a:gd name="connsiteX8" fmla="*/ 588 w 1497752"/>
              <a:gd name="connsiteY8" fmla="*/ 943955 h 1387929"/>
              <a:gd name="connsiteX9" fmla="*/ 272739 w 1497752"/>
              <a:gd name="connsiteY9" fmla="*/ 501686 h 1387929"/>
              <a:gd name="connsiteX10" fmla="*/ 431494 w 1497752"/>
              <a:gd name="connsiteY10" fmla="*/ 70758 h 1387929"/>
              <a:gd name="connsiteX0" fmla="*/ 544890 w 1497752"/>
              <a:gd name="connsiteY0" fmla="*/ 125167 h 1419658"/>
              <a:gd name="connsiteX1" fmla="*/ 839721 w 1497752"/>
              <a:gd name="connsiteY1" fmla="*/ 424 h 1419658"/>
              <a:gd name="connsiteX2" fmla="*/ 1123212 w 1497752"/>
              <a:gd name="connsiteY2" fmla="*/ 147848 h 1419658"/>
              <a:gd name="connsiteX3" fmla="*/ 1236608 w 1497752"/>
              <a:gd name="connsiteY3" fmla="*/ 578776 h 1419658"/>
              <a:gd name="connsiteX4" fmla="*/ 1497420 w 1497752"/>
              <a:gd name="connsiteY4" fmla="*/ 941663 h 1419658"/>
              <a:gd name="connsiteX5" fmla="*/ 1281967 w 1497752"/>
              <a:gd name="connsiteY5" fmla="*/ 1270530 h 1419658"/>
              <a:gd name="connsiteX6" fmla="*/ 896419 w 1497752"/>
              <a:gd name="connsiteY6" fmla="*/ 1304550 h 1419658"/>
              <a:gd name="connsiteX7" fmla="*/ 352116 w 1497752"/>
              <a:gd name="connsiteY7" fmla="*/ 1406612 h 1419658"/>
              <a:gd name="connsiteX8" fmla="*/ 588 w 1497752"/>
              <a:gd name="connsiteY8" fmla="*/ 975684 h 1419658"/>
              <a:gd name="connsiteX9" fmla="*/ 272739 w 1497752"/>
              <a:gd name="connsiteY9" fmla="*/ 533415 h 1419658"/>
              <a:gd name="connsiteX10" fmla="*/ 431494 w 1497752"/>
              <a:gd name="connsiteY10" fmla="*/ 102487 h 1419658"/>
              <a:gd name="connsiteX0" fmla="*/ 544890 w 1497752"/>
              <a:gd name="connsiteY0" fmla="*/ 129173 h 1423664"/>
              <a:gd name="connsiteX1" fmla="*/ 839721 w 1497752"/>
              <a:gd name="connsiteY1" fmla="*/ 4430 h 1423664"/>
              <a:gd name="connsiteX2" fmla="*/ 1168571 w 1497752"/>
              <a:gd name="connsiteY2" fmla="*/ 83813 h 1423664"/>
              <a:gd name="connsiteX3" fmla="*/ 1236608 w 1497752"/>
              <a:gd name="connsiteY3" fmla="*/ 582782 h 1423664"/>
              <a:gd name="connsiteX4" fmla="*/ 1497420 w 1497752"/>
              <a:gd name="connsiteY4" fmla="*/ 945669 h 1423664"/>
              <a:gd name="connsiteX5" fmla="*/ 1281967 w 1497752"/>
              <a:gd name="connsiteY5" fmla="*/ 1274536 h 1423664"/>
              <a:gd name="connsiteX6" fmla="*/ 896419 w 1497752"/>
              <a:gd name="connsiteY6" fmla="*/ 1308556 h 1423664"/>
              <a:gd name="connsiteX7" fmla="*/ 352116 w 1497752"/>
              <a:gd name="connsiteY7" fmla="*/ 1410618 h 1423664"/>
              <a:gd name="connsiteX8" fmla="*/ 588 w 1497752"/>
              <a:gd name="connsiteY8" fmla="*/ 979690 h 1423664"/>
              <a:gd name="connsiteX9" fmla="*/ 272739 w 1497752"/>
              <a:gd name="connsiteY9" fmla="*/ 537421 h 1423664"/>
              <a:gd name="connsiteX10" fmla="*/ 431494 w 1497752"/>
              <a:gd name="connsiteY10" fmla="*/ 106493 h 1423664"/>
              <a:gd name="connsiteX0" fmla="*/ 544890 w 1497752"/>
              <a:gd name="connsiteY0" fmla="*/ 125792 h 1420283"/>
              <a:gd name="connsiteX1" fmla="*/ 839721 w 1497752"/>
              <a:gd name="connsiteY1" fmla="*/ 1049 h 1420283"/>
              <a:gd name="connsiteX2" fmla="*/ 1168571 w 1497752"/>
              <a:gd name="connsiteY2" fmla="*/ 80432 h 1420283"/>
              <a:gd name="connsiteX3" fmla="*/ 1225268 w 1497752"/>
              <a:gd name="connsiteY3" fmla="*/ 318576 h 1420283"/>
              <a:gd name="connsiteX4" fmla="*/ 1236608 w 1497752"/>
              <a:gd name="connsiteY4" fmla="*/ 579401 h 1420283"/>
              <a:gd name="connsiteX5" fmla="*/ 1497420 w 1497752"/>
              <a:gd name="connsiteY5" fmla="*/ 942288 h 1420283"/>
              <a:gd name="connsiteX6" fmla="*/ 1281967 w 1497752"/>
              <a:gd name="connsiteY6" fmla="*/ 1271155 h 1420283"/>
              <a:gd name="connsiteX7" fmla="*/ 896419 w 1497752"/>
              <a:gd name="connsiteY7" fmla="*/ 1305175 h 1420283"/>
              <a:gd name="connsiteX8" fmla="*/ 352116 w 1497752"/>
              <a:gd name="connsiteY8" fmla="*/ 1407237 h 1420283"/>
              <a:gd name="connsiteX9" fmla="*/ 588 w 1497752"/>
              <a:gd name="connsiteY9" fmla="*/ 976309 h 1420283"/>
              <a:gd name="connsiteX10" fmla="*/ 272739 w 1497752"/>
              <a:gd name="connsiteY10" fmla="*/ 534040 h 1420283"/>
              <a:gd name="connsiteX11" fmla="*/ 431494 w 1497752"/>
              <a:gd name="connsiteY11" fmla="*/ 103112 h 1420283"/>
              <a:gd name="connsiteX0" fmla="*/ 544890 w 1500393"/>
              <a:gd name="connsiteY0" fmla="*/ 125792 h 1420283"/>
              <a:gd name="connsiteX1" fmla="*/ 839721 w 1500393"/>
              <a:gd name="connsiteY1" fmla="*/ 1049 h 1420283"/>
              <a:gd name="connsiteX2" fmla="*/ 1168571 w 1500393"/>
              <a:gd name="connsiteY2" fmla="*/ 80432 h 1420283"/>
              <a:gd name="connsiteX3" fmla="*/ 1225268 w 1500393"/>
              <a:gd name="connsiteY3" fmla="*/ 318576 h 1420283"/>
              <a:gd name="connsiteX4" fmla="*/ 1395363 w 1500393"/>
              <a:gd name="connsiteY4" fmla="*/ 454659 h 1420283"/>
              <a:gd name="connsiteX5" fmla="*/ 1497420 w 1500393"/>
              <a:gd name="connsiteY5" fmla="*/ 942288 h 1420283"/>
              <a:gd name="connsiteX6" fmla="*/ 1281967 w 1500393"/>
              <a:gd name="connsiteY6" fmla="*/ 1271155 h 1420283"/>
              <a:gd name="connsiteX7" fmla="*/ 896419 w 1500393"/>
              <a:gd name="connsiteY7" fmla="*/ 1305175 h 1420283"/>
              <a:gd name="connsiteX8" fmla="*/ 352116 w 1500393"/>
              <a:gd name="connsiteY8" fmla="*/ 1407237 h 1420283"/>
              <a:gd name="connsiteX9" fmla="*/ 588 w 1500393"/>
              <a:gd name="connsiteY9" fmla="*/ 976309 h 1420283"/>
              <a:gd name="connsiteX10" fmla="*/ 272739 w 1500393"/>
              <a:gd name="connsiteY10" fmla="*/ 534040 h 1420283"/>
              <a:gd name="connsiteX11" fmla="*/ 431494 w 1500393"/>
              <a:gd name="connsiteY11" fmla="*/ 103112 h 1420283"/>
              <a:gd name="connsiteX0" fmla="*/ 544890 w 1511454"/>
              <a:gd name="connsiteY0" fmla="*/ 125792 h 1420283"/>
              <a:gd name="connsiteX1" fmla="*/ 839721 w 1511454"/>
              <a:gd name="connsiteY1" fmla="*/ 1049 h 1420283"/>
              <a:gd name="connsiteX2" fmla="*/ 1168571 w 1511454"/>
              <a:gd name="connsiteY2" fmla="*/ 80432 h 1420283"/>
              <a:gd name="connsiteX3" fmla="*/ 1225268 w 1511454"/>
              <a:gd name="connsiteY3" fmla="*/ 318576 h 1420283"/>
              <a:gd name="connsiteX4" fmla="*/ 1395363 w 1511454"/>
              <a:gd name="connsiteY4" fmla="*/ 454659 h 1420283"/>
              <a:gd name="connsiteX5" fmla="*/ 1508760 w 1511454"/>
              <a:gd name="connsiteY5" fmla="*/ 817546 h 1420283"/>
              <a:gd name="connsiteX6" fmla="*/ 1281967 w 1511454"/>
              <a:gd name="connsiteY6" fmla="*/ 1271155 h 1420283"/>
              <a:gd name="connsiteX7" fmla="*/ 896419 w 1511454"/>
              <a:gd name="connsiteY7" fmla="*/ 1305175 h 1420283"/>
              <a:gd name="connsiteX8" fmla="*/ 352116 w 1511454"/>
              <a:gd name="connsiteY8" fmla="*/ 1407237 h 1420283"/>
              <a:gd name="connsiteX9" fmla="*/ 588 w 1511454"/>
              <a:gd name="connsiteY9" fmla="*/ 976309 h 1420283"/>
              <a:gd name="connsiteX10" fmla="*/ 272739 w 1511454"/>
              <a:gd name="connsiteY10" fmla="*/ 534040 h 1420283"/>
              <a:gd name="connsiteX11" fmla="*/ 431494 w 1511454"/>
              <a:gd name="connsiteY11" fmla="*/ 103112 h 1420283"/>
              <a:gd name="connsiteX0" fmla="*/ 544890 w 1538643"/>
              <a:gd name="connsiteY0" fmla="*/ 125792 h 1420283"/>
              <a:gd name="connsiteX1" fmla="*/ 839721 w 1538643"/>
              <a:gd name="connsiteY1" fmla="*/ 1049 h 1420283"/>
              <a:gd name="connsiteX2" fmla="*/ 1168571 w 1538643"/>
              <a:gd name="connsiteY2" fmla="*/ 80432 h 1420283"/>
              <a:gd name="connsiteX3" fmla="*/ 1225268 w 1538643"/>
              <a:gd name="connsiteY3" fmla="*/ 318576 h 1420283"/>
              <a:gd name="connsiteX4" fmla="*/ 1395363 w 1538643"/>
              <a:gd name="connsiteY4" fmla="*/ 454659 h 1420283"/>
              <a:gd name="connsiteX5" fmla="*/ 1508760 w 1538643"/>
              <a:gd name="connsiteY5" fmla="*/ 817546 h 1420283"/>
              <a:gd name="connsiteX6" fmla="*/ 1520098 w 1538643"/>
              <a:gd name="connsiteY6" fmla="*/ 1010330 h 1420283"/>
              <a:gd name="connsiteX7" fmla="*/ 1281967 w 1538643"/>
              <a:gd name="connsiteY7" fmla="*/ 1271155 h 1420283"/>
              <a:gd name="connsiteX8" fmla="*/ 896419 w 1538643"/>
              <a:gd name="connsiteY8" fmla="*/ 1305175 h 1420283"/>
              <a:gd name="connsiteX9" fmla="*/ 352116 w 1538643"/>
              <a:gd name="connsiteY9" fmla="*/ 1407237 h 1420283"/>
              <a:gd name="connsiteX10" fmla="*/ 588 w 1538643"/>
              <a:gd name="connsiteY10" fmla="*/ 976309 h 1420283"/>
              <a:gd name="connsiteX11" fmla="*/ 272739 w 1538643"/>
              <a:gd name="connsiteY11" fmla="*/ 534040 h 1420283"/>
              <a:gd name="connsiteX12" fmla="*/ 431494 w 1538643"/>
              <a:gd name="connsiteY12" fmla="*/ 103112 h 1420283"/>
              <a:gd name="connsiteX0" fmla="*/ 544890 w 1538643"/>
              <a:gd name="connsiteY0" fmla="*/ 125792 h 1421121"/>
              <a:gd name="connsiteX1" fmla="*/ 839721 w 1538643"/>
              <a:gd name="connsiteY1" fmla="*/ 1049 h 1421121"/>
              <a:gd name="connsiteX2" fmla="*/ 1168571 w 1538643"/>
              <a:gd name="connsiteY2" fmla="*/ 80432 h 1421121"/>
              <a:gd name="connsiteX3" fmla="*/ 1225268 w 1538643"/>
              <a:gd name="connsiteY3" fmla="*/ 318576 h 1421121"/>
              <a:gd name="connsiteX4" fmla="*/ 1395363 w 1538643"/>
              <a:gd name="connsiteY4" fmla="*/ 454659 h 1421121"/>
              <a:gd name="connsiteX5" fmla="*/ 1508760 w 1538643"/>
              <a:gd name="connsiteY5" fmla="*/ 817546 h 1421121"/>
              <a:gd name="connsiteX6" fmla="*/ 1520098 w 1538643"/>
              <a:gd name="connsiteY6" fmla="*/ 1010330 h 1421121"/>
              <a:gd name="connsiteX7" fmla="*/ 1270628 w 1538643"/>
              <a:gd name="connsiteY7" fmla="*/ 1203113 h 1421121"/>
              <a:gd name="connsiteX8" fmla="*/ 896419 w 1538643"/>
              <a:gd name="connsiteY8" fmla="*/ 1305175 h 1421121"/>
              <a:gd name="connsiteX9" fmla="*/ 352116 w 1538643"/>
              <a:gd name="connsiteY9" fmla="*/ 1407237 h 1421121"/>
              <a:gd name="connsiteX10" fmla="*/ 588 w 1538643"/>
              <a:gd name="connsiteY10" fmla="*/ 976309 h 1421121"/>
              <a:gd name="connsiteX11" fmla="*/ 272739 w 1538643"/>
              <a:gd name="connsiteY11" fmla="*/ 534040 h 1421121"/>
              <a:gd name="connsiteX12" fmla="*/ 431494 w 1538643"/>
              <a:gd name="connsiteY12" fmla="*/ 103112 h 1421121"/>
              <a:gd name="connsiteX0" fmla="*/ 544890 w 1563084"/>
              <a:gd name="connsiteY0" fmla="*/ 125792 h 1421121"/>
              <a:gd name="connsiteX1" fmla="*/ 839721 w 1563084"/>
              <a:gd name="connsiteY1" fmla="*/ 1049 h 1421121"/>
              <a:gd name="connsiteX2" fmla="*/ 1168571 w 1563084"/>
              <a:gd name="connsiteY2" fmla="*/ 80432 h 1421121"/>
              <a:gd name="connsiteX3" fmla="*/ 1225268 w 1563084"/>
              <a:gd name="connsiteY3" fmla="*/ 318576 h 1421121"/>
              <a:gd name="connsiteX4" fmla="*/ 1395363 w 1563084"/>
              <a:gd name="connsiteY4" fmla="*/ 454659 h 1421121"/>
              <a:gd name="connsiteX5" fmla="*/ 1554118 w 1563084"/>
              <a:gd name="connsiteY5" fmla="*/ 817546 h 1421121"/>
              <a:gd name="connsiteX6" fmla="*/ 1520098 w 1563084"/>
              <a:gd name="connsiteY6" fmla="*/ 1010330 h 1421121"/>
              <a:gd name="connsiteX7" fmla="*/ 1270628 w 1563084"/>
              <a:gd name="connsiteY7" fmla="*/ 1203113 h 1421121"/>
              <a:gd name="connsiteX8" fmla="*/ 896419 w 1563084"/>
              <a:gd name="connsiteY8" fmla="*/ 1305175 h 1421121"/>
              <a:gd name="connsiteX9" fmla="*/ 352116 w 1563084"/>
              <a:gd name="connsiteY9" fmla="*/ 1407237 h 1421121"/>
              <a:gd name="connsiteX10" fmla="*/ 588 w 1563084"/>
              <a:gd name="connsiteY10" fmla="*/ 976309 h 1421121"/>
              <a:gd name="connsiteX11" fmla="*/ 272739 w 1563084"/>
              <a:gd name="connsiteY11" fmla="*/ 534040 h 1421121"/>
              <a:gd name="connsiteX12" fmla="*/ 431494 w 1563084"/>
              <a:gd name="connsiteY12" fmla="*/ 103112 h 1421121"/>
              <a:gd name="connsiteX0" fmla="*/ 544890 w 1594435"/>
              <a:gd name="connsiteY0" fmla="*/ 125792 h 1421121"/>
              <a:gd name="connsiteX1" fmla="*/ 839721 w 1594435"/>
              <a:gd name="connsiteY1" fmla="*/ 1049 h 1421121"/>
              <a:gd name="connsiteX2" fmla="*/ 1168571 w 1594435"/>
              <a:gd name="connsiteY2" fmla="*/ 80432 h 1421121"/>
              <a:gd name="connsiteX3" fmla="*/ 1225268 w 1594435"/>
              <a:gd name="connsiteY3" fmla="*/ 318576 h 1421121"/>
              <a:gd name="connsiteX4" fmla="*/ 1395363 w 1594435"/>
              <a:gd name="connsiteY4" fmla="*/ 454659 h 1421121"/>
              <a:gd name="connsiteX5" fmla="*/ 1554118 w 1594435"/>
              <a:gd name="connsiteY5" fmla="*/ 817546 h 1421121"/>
              <a:gd name="connsiteX6" fmla="*/ 1576796 w 1594435"/>
              <a:gd name="connsiteY6" fmla="*/ 1033010 h 1421121"/>
              <a:gd name="connsiteX7" fmla="*/ 1270628 w 1594435"/>
              <a:gd name="connsiteY7" fmla="*/ 1203113 h 1421121"/>
              <a:gd name="connsiteX8" fmla="*/ 896419 w 1594435"/>
              <a:gd name="connsiteY8" fmla="*/ 1305175 h 1421121"/>
              <a:gd name="connsiteX9" fmla="*/ 352116 w 1594435"/>
              <a:gd name="connsiteY9" fmla="*/ 1407237 h 1421121"/>
              <a:gd name="connsiteX10" fmla="*/ 588 w 1594435"/>
              <a:gd name="connsiteY10" fmla="*/ 976309 h 1421121"/>
              <a:gd name="connsiteX11" fmla="*/ 272739 w 1594435"/>
              <a:gd name="connsiteY11" fmla="*/ 534040 h 1421121"/>
              <a:gd name="connsiteX12" fmla="*/ 431494 w 1594435"/>
              <a:gd name="connsiteY12" fmla="*/ 103112 h 1421121"/>
              <a:gd name="connsiteX0" fmla="*/ 544890 w 1594435"/>
              <a:gd name="connsiteY0" fmla="*/ 125792 h 1420416"/>
              <a:gd name="connsiteX1" fmla="*/ 839721 w 1594435"/>
              <a:gd name="connsiteY1" fmla="*/ 1049 h 1420416"/>
              <a:gd name="connsiteX2" fmla="*/ 1168571 w 1594435"/>
              <a:gd name="connsiteY2" fmla="*/ 80432 h 1420416"/>
              <a:gd name="connsiteX3" fmla="*/ 1225268 w 1594435"/>
              <a:gd name="connsiteY3" fmla="*/ 318576 h 1420416"/>
              <a:gd name="connsiteX4" fmla="*/ 1395363 w 1594435"/>
              <a:gd name="connsiteY4" fmla="*/ 454659 h 1420416"/>
              <a:gd name="connsiteX5" fmla="*/ 1554118 w 1594435"/>
              <a:gd name="connsiteY5" fmla="*/ 817546 h 1420416"/>
              <a:gd name="connsiteX6" fmla="*/ 1576796 w 1594435"/>
              <a:gd name="connsiteY6" fmla="*/ 1033010 h 1420416"/>
              <a:gd name="connsiteX7" fmla="*/ 1281967 w 1594435"/>
              <a:gd name="connsiteY7" fmla="*/ 1259814 h 1420416"/>
              <a:gd name="connsiteX8" fmla="*/ 896419 w 1594435"/>
              <a:gd name="connsiteY8" fmla="*/ 1305175 h 1420416"/>
              <a:gd name="connsiteX9" fmla="*/ 352116 w 1594435"/>
              <a:gd name="connsiteY9" fmla="*/ 1407237 h 1420416"/>
              <a:gd name="connsiteX10" fmla="*/ 588 w 1594435"/>
              <a:gd name="connsiteY10" fmla="*/ 976309 h 1420416"/>
              <a:gd name="connsiteX11" fmla="*/ 272739 w 1594435"/>
              <a:gd name="connsiteY11" fmla="*/ 534040 h 1420416"/>
              <a:gd name="connsiteX12" fmla="*/ 431494 w 1594435"/>
              <a:gd name="connsiteY12" fmla="*/ 103112 h 1420416"/>
              <a:gd name="connsiteX0" fmla="*/ 544890 w 1594435"/>
              <a:gd name="connsiteY0" fmla="*/ 125792 h 1423839"/>
              <a:gd name="connsiteX1" fmla="*/ 839721 w 1594435"/>
              <a:gd name="connsiteY1" fmla="*/ 1049 h 1423839"/>
              <a:gd name="connsiteX2" fmla="*/ 1168571 w 1594435"/>
              <a:gd name="connsiteY2" fmla="*/ 80432 h 1423839"/>
              <a:gd name="connsiteX3" fmla="*/ 1225268 w 1594435"/>
              <a:gd name="connsiteY3" fmla="*/ 318576 h 1423839"/>
              <a:gd name="connsiteX4" fmla="*/ 1395363 w 1594435"/>
              <a:gd name="connsiteY4" fmla="*/ 454659 h 1423839"/>
              <a:gd name="connsiteX5" fmla="*/ 1554118 w 1594435"/>
              <a:gd name="connsiteY5" fmla="*/ 817546 h 1423839"/>
              <a:gd name="connsiteX6" fmla="*/ 1576796 w 1594435"/>
              <a:gd name="connsiteY6" fmla="*/ 1033010 h 1423839"/>
              <a:gd name="connsiteX7" fmla="*/ 1281967 w 1594435"/>
              <a:gd name="connsiteY7" fmla="*/ 1259814 h 1423839"/>
              <a:gd name="connsiteX8" fmla="*/ 1100532 w 1594435"/>
              <a:gd name="connsiteY8" fmla="*/ 1327855 h 1423839"/>
              <a:gd name="connsiteX9" fmla="*/ 352116 w 1594435"/>
              <a:gd name="connsiteY9" fmla="*/ 1407237 h 1423839"/>
              <a:gd name="connsiteX10" fmla="*/ 588 w 1594435"/>
              <a:gd name="connsiteY10" fmla="*/ 976309 h 1423839"/>
              <a:gd name="connsiteX11" fmla="*/ 272739 w 1594435"/>
              <a:gd name="connsiteY11" fmla="*/ 534040 h 1423839"/>
              <a:gd name="connsiteX12" fmla="*/ 431494 w 1594435"/>
              <a:gd name="connsiteY12" fmla="*/ 103112 h 1423839"/>
              <a:gd name="connsiteX0" fmla="*/ 544890 w 1594435"/>
              <a:gd name="connsiteY0" fmla="*/ 125792 h 1435800"/>
              <a:gd name="connsiteX1" fmla="*/ 839721 w 1594435"/>
              <a:gd name="connsiteY1" fmla="*/ 1049 h 1435800"/>
              <a:gd name="connsiteX2" fmla="*/ 1168571 w 1594435"/>
              <a:gd name="connsiteY2" fmla="*/ 80432 h 1435800"/>
              <a:gd name="connsiteX3" fmla="*/ 1225268 w 1594435"/>
              <a:gd name="connsiteY3" fmla="*/ 318576 h 1435800"/>
              <a:gd name="connsiteX4" fmla="*/ 1395363 w 1594435"/>
              <a:gd name="connsiteY4" fmla="*/ 454659 h 1435800"/>
              <a:gd name="connsiteX5" fmla="*/ 1554118 w 1594435"/>
              <a:gd name="connsiteY5" fmla="*/ 817546 h 1435800"/>
              <a:gd name="connsiteX6" fmla="*/ 1576796 w 1594435"/>
              <a:gd name="connsiteY6" fmla="*/ 1033010 h 1435800"/>
              <a:gd name="connsiteX7" fmla="*/ 1281967 w 1594435"/>
              <a:gd name="connsiteY7" fmla="*/ 1259814 h 1435800"/>
              <a:gd name="connsiteX8" fmla="*/ 1100532 w 1594435"/>
              <a:gd name="connsiteY8" fmla="*/ 1327855 h 1435800"/>
              <a:gd name="connsiteX9" fmla="*/ 352116 w 1594435"/>
              <a:gd name="connsiteY9" fmla="*/ 1407237 h 1435800"/>
              <a:gd name="connsiteX10" fmla="*/ 588 w 1594435"/>
              <a:gd name="connsiteY10" fmla="*/ 976309 h 1435800"/>
              <a:gd name="connsiteX11" fmla="*/ 272739 w 1594435"/>
              <a:gd name="connsiteY11" fmla="*/ 534040 h 1435800"/>
              <a:gd name="connsiteX12" fmla="*/ 431494 w 1594435"/>
              <a:gd name="connsiteY12" fmla="*/ 103112 h 1435800"/>
              <a:gd name="connsiteX0" fmla="*/ 544890 w 1594435"/>
              <a:gd name="connsiteY0" fmla="*/ 125792 h 1429193"/>
              <a:gd name="connsiteX1" fmla="*/ 839721 w 1594435"/>
              <a:gd name="connsiteY1" fmla="*/ 1049 h 1429193"/>
              <a:gd name="connsiteX2" fmla="*/ 1168571 w 1594435"/>
              <a:gd name="connsiteY2" fmla="*/ 80432 h 1429193"/>
              <a:gd name="connsiteX3" fmla="*/ 1225268 w 1594435"/>
              <a:gd name="connsiteY3" fmla="*/ 318576 h 1429193"/>
              <a:gd name="connsiteX4" fmla="*/ 1395363 w 1594435"/>
              <a:gd name="connsiteY4" fmla="*/ 454659 h 1429193"/>
              <a:gd name="connsiteX5" fmla="*/ 1554118 w 1594435"/>
              <a:gd name="connsiteY5" fmla="*/ 817546 h 1429193"/>
              <a:gd name="connsiteX6" fmla="*/ 1576796 w 1594435"/>
              <a:gd name="connsiteY6" fmla="*/ 1033010 h 1429193"/>
              <a:gd name="connsiteX7" fmla="*/ 1281967 w 1594435"/>
              <a:gd name="connsiteY7" fmla="*/ 1259814 h 1429193"/>
              <a:gd name="connsiteX8" fmla="*/ 1168570 w 1594435"/>
              <a:gd name="connsiteY8" fmla="*/ 1305174 h 1429193"/>
              <a:gd name="connsiteX9" fmla="*/ 352116 w 1594435"/>
              <a:gd name="connsiteY9" fmla="*/ 1407237 h 1429193"/>
              <a:gd name="connsiteX10" fmla="*/ 588 w 1594435"/>
              <a:gd name="connsiteY10" fmla="*/ 976309 h 1429193"/>
              <a:gd name="connsiteX11" fmla="*/ 272739 w 1594435"/>
              <a:gd name="connsiteY11" fmla="*/ 534040 h 1429193"/>
              <a:gd name="connsiteX12" fmla="*/ 431494 w 1594435"/>
              <a:gd name="connsiteY12" fmla="*/ 103112 h 1429193"/>
              <a:gd name="connsiteX0" fmla="*/ 544890 w 1594435"/>
              <a:gd name="connsiteY0" fmla="*/ 125792 h 1439161"/>
              <a:gd name="connsiteX1" fmla="*/ 839721 w 1594435"/>
              <a:gd name="connsiteY1" fmla="*/ 1049 h 1439161"/>
              <a:gd name="connsiteX2" fmla="*/ 1168571 w 1594435"/>
              <a:gd name="connsiteY2" fmla="*/ 80432 h 1439161"/>
              <a:gd name="connsiteX3" fmla="*/ 1225268 w 1594435"/>
              <a:gd name="connsiteY3" fmla="*/ 318576 h 1439161"/>
              <a:gd name="connsiteX4" fmla="*/ 1395363 w 1594435"/>
              <a:gd name="connsiteY4" fmla="*/ 454659 h 1439161"/>
              <a:gd name="connsiteX5" fmla="*/ 1554118 w 1594435"/>
              <a:gd name="connsiteY5" fmla="*/ 817546 h 1439161"/>
              <a:gd name="connsiteX6" fmla="*/ 1576796 w 1594435"/>
              <a:gd name="connsiteY6" fmla="*/ 1033010 h 1439161"/>
              <a:gd name="connsiteX7" fmla="*/ 1281967 w 1594435"/>
              <a:gd name="connsiteY7" fmla="*/ 1259814 h 1439161"/>
              <a:gd name="connsiteX8" fmla="*/ 1168570 w 1594435"/>
              <a:gd name="connsiteY8" fmla="*/ 1305174 h 1439161"/>
              <a:gd name="connsiteX9" fmla="*/ 1066512 w 1594435"/>
              <a:gd name="connsiteY9" fmla="*/ 1395897 h 1439161"/>
              <a:gd name="connsiteX10" fmla="*/ 352116 w 1594435"/>
              <a:gd name="connsiteY10" fmla="*/ 1407237 h 1439161"/>
              <a:gd name="connsiteX11" fmla="*/ 588 w 1594435"/>
              <a:gd name="connsiteY11" fmla="*/ 976309 h 1439161"/>
              <a:gd name="connsiteX12" fmla="*/ 272739 w 1594435"/>
              <a:gd name="connsiteY12" fmla="*/ 534040 h 1439161"/>
              <a:gd name="connsiteX13" fmla="*/ 431494 w 1594435"/>
              <a:gd name="connsiteY13" fmla="*/ 103112 h 1439161"/>
              <a:gd name="connsiteX0" fmla="*/ 544890 w 1594435"/>
              <a:gd name="connsiteY0" fmla="*/ 125792 h 1425506"/>
              <a:gd name="connsiteX1" fmla="*/ 839721 w 1594435"/>
              <a:gd name="connsiteY1" fmla="*/ 1049 h 1425506"/>
              <a:gd name="connsiteX2" fmla="*/ 1168571 w 1594435"/>
              <a:gd name="connsiteY2" fmla="*/ 80432 h 1425506"/>
              <a:gd name="connsiteX3" fmla="*/ 1225268 w 1594435"/>
              <a:gd name="connsiteY3" fmla="*/ 318576 h 1425506"/>
              <a:gd name="connsiteX4" fmla="*/ 1395363 w 1594435"/>
              <a:gd name="connsiteY4" fmla="*/ 454659 h 1425506"/>
              <a:gd name="connsiteX5" fmla="*/ 1554118 w 1594435"/>
              <a:gd name="connsiteY5" fmla="*/ 817546 h 1425506"/>
              <a:gd name="connsiteX6" fmla="*/ 1576796 w 1594435"/>
              <a:gd name="connsiteY6" fmla="*/ 1033010 h 1425506"/>
              <a:gd name="connsiteX7" fmla="*/ 1281967 w 1594435"/>
              <a:gd name="connsiteY7" fmla="*/ 1259814 h 1425506"/>
              <a:gd name="connsiteX8" fmla="*/ 1168570 w 1594435"/>
              <a:gd name="connsiteY8" fmla="*/ 1305174 h 1425506"/>
              <a:gd name="connsiteX9" fmla="*/ 1066512 w 1594435"/>
              <a:gd name="connsiteY9" fmla="*/ 1395897 h 1425506"/>
              <a:gd name="connsiteX10" fmla="*/ 839719 w 1594435"/>
              <a:gd name="connsiteY10" fmla="*/ 1350536 h 1425506"/>
              <a:gd name="connsiteX11" fmla="*/ 352116 w 1594435"/>
              <a:gd name="connsiteY11" fmla="*/ 1407237 h 1425506"/>
              <a:gd name="connsiteX12" fmla="*/ 588 w 1594435"/>
              <a:gd name="connsiteY12" fmla="*/ 976309 h 1425506"/>
              <a:gd name="connsiteX13" fmla="*/ 272739 w 1594435"/>
              <a:gd name="connsiteY13" fmla="*/ 534040 h 1425506"/>
              <a:gd name="connsiteX14" fmla="*/ 431494 w 1594435"/>
              <a:gd name="connsiteY14" fmla="*/ 103112 h 1425506"/>
              <a:gd name="connsiteX0" fmla="*/ 545913 w 1595458"/>
              <a:gd name="connsiteY0" fmla="*/ 125792 h 1488106"/>
              <a:gd name="connsiteX1" fmla="*/ 840744 w 1595458"/>
              <a:gd name="connsiteY1" fmla="*/ 1049 h 1488106"/>
              <a:gd name="connsiteX2" fmla="*/ 1169594 w 1595458"/>
              <a:gd name="connsiteY2" fmla="*/ 80432 h 1488106"/>
              <a:gd name="connsiteX3" fmla="*/ 1226291 w 1595458"/>
              <a:gd name="connsiteY3" fmla="*/ 318576 h 1488106"/>
              <a:gd name="connsiteX4" fmla="*/ 1396386 w 1595458"/>
              <a:gd name="connsiteY4" fmla="*/ 454659 h 1488106"/>
              <a:gd name="connsiteX5" fmla="*/ 1555141 w 1595458"/>
              <a:gd name="connsiteY5" fmla="*/ 817546 h 1488106"/>
              <a:gd name="connsiteX6" fmla="*/ 1577819 w 1595458"/>
              <a:gd name="connsiteY6" fmla="*/ 1033010 h 1488106"/>
              <a:gd name="connsiteX7" fmla="*/ 1282990 w 1595458"/>
              <a:gd name="connsiteY7" fmla="*/ 1259814 h 1488106"/>
              <a:gd name="connsiteX8" fmla="*/ 1169593 w 1595458"/>
              <a:gd name="connsiteY8" fmla="*/ 1305174 h 1488106"/>
              <a:gd name="connsiteX9" fmla="*/ 1067535 w 1595458"/>
              <a:gd name="connsiteY9" fmla="*/ 1395897 h 1488106"/>
              <a:gd name="connsiteX10" fmla="*/ 840742 w 1595458"/>
              <a:gd name="connsiteY10" fmla="*/ 1350536 h 1488106"/>
              <a:gd name="connsiteX11" fmla="*/ 409837 w 1595458"/>
              <a:gd name="connsiteY11" fmla="*/ 1475278 h 1488106"/>
              <a:gd name="connsiteX12" fmla="*/ 1611 w 1595458"/>
              <a:gd name="connsiteY12" fmla="*/ 976309 h 1488106"/>
              <a:gd name="connsiteX13" fmla="*/ 273762 w 1595458"/>
              <a:gd name="connsiteY13" fmla="*/ 534040 h 1488106"/>
              <a:gd name="connsiteX14" fmla="*/ 432517 w 1595458"/>
              <a:gd name="connsiteY14" fmla="*/ 103112 h 1488106"/>
              <a:gd name="connsiteX0" fmla="*/ 548787 w 1598332"/>
              <a:gd name="connsiteY0" fmla="*/ 125792 h 1476435"/>
              <a:gd name="connsiteX1" fmla="*/ 843618 w 1598332"/>
              <a:gd name="connsiteY1" fmla="*/ 1049 h 1476435"/>
              <a:gd name="connsiteX2" fmla="*/ 1172468 w 1598332"/>
              <a:gd name="connsiteY2" fmla="*/ 80432 h 1476435"/>
              <a:gd name="connsiteX3" fmla="*/ 1229165 w 1598332"/>
              <a:gd name="connsiteY3" fmla="*/ 318576 h 1476435"/>
              <a:gd name="connsiteX4" fmla="*/ 1399260 w 1598332"/>
              <a:gd name="connsiteY4" fmla="*/ 454659 h 1476435"/>
              <a:gd name="connsiteX5" fmla="*/ 1558015 w 1598332"/>
              <a:gd name="connsiteY5" fmla="*/ 817546 h 1476435"/>
              <a:gd name="connsiteX6" fmla="*/ 1580693 w 1598332"/>
              <a:gd name="connsiteY6" fmla="*/ 1033010 h 1476435"/>
              <a:gd name="connsiteX7" fmla="*/ 1285864 w 1598332"/>
              <a:gd name="connsiteY7" fmla="*/ 1259814 h 1476435"/>
              <a:gd name="connsiteX8" fmla="*/ 1172467 w 1598332"/>
              <a:gd name="connsiteY8" fmla="*/ 1305174 h 1476435"/>
              <a:gd name="connsiteX9" fmla="*/ 1070409 w 1598332"/>
              <a:gd name="connsiteY9" fmla="*/ 1395897 h 1476435"/>
              <a:gd name="connsiteX10" fmla="*/ 843616 w 1598332"/>
              <a:gd name="connsiteY10" fmla="*/ 1350536 h 1476435"/>
              <a:gd name="connsiteX11" fmla="*/ 412711 w 1598332"/>
              <a:gd name="connsiteY11" fmla="*/ 1475278 h 1476435"/>
              <a:gd name="connsiteX12" fmla="*/ 129219 w 1598332"/>
              <a:gd name="connsiteY12" fmla="*/ 1259815 h 1476435"/>
              <a:gd name="connsiteX13" fmla="*/ 4485 w 1598332"/>
              <a:gd name="connsiteY13" fmla="*/ 976309 h 1476435"/>
              <a:gd name="connsiteX14" fmla="*/ 276636 w 1598332"/>
              <a:gd name="connsiteY14" fmla="*/ 534040 h 1476435"/>
              <a:gd name="connsiteX15" fmla="*/ 435391 w 1598332"/>
              <a:gd name="connsiteY15" fmla="*/ 103112 h 1476435"/>
              <a:gd name="connsiteX0" fmla="*/ 682304 w 1731849"/>
              <a:gd name="connsiteY0" fmla="*/ 125792 h 1476435"/>
              <a:gd name="connsiteX1" fmla="*/ 977135 w 1731849"/>
              <a:gd name="connsiteY1" fmla="*/ 1049 h 1476435"/>
              <a:gd name="connsiteX2" fmla="*/ 1305985 w 1731849"/>
              <a:gd name="connsiteY2" fmla="*/ 80432 h 1476435"/>
              <a:gd name="connsiteX3" fmla="*/ 1362682 w 1731849"/>
              <a:gd name="connsiteY3" fmla="*/ 318576 h 1476435"/>
              <a:gd name="connsiteX4" fmla="*/ 1532777 w 1731849"/>
              <a:gd name="connsiteY4" fmla="*/ 454659 h 1476435"/>
              <a:gd name="connsiteX5" fmla="*/ 1691532 w 1731849"/>
              <a:gd name="connsiteY5" fmla="*/ 817546 h 1476435"/>
              <a:gd name="connsiteX6" fmla="*/ 1714210 w 1731849"/>
              <a:gd name="connsiteY6" fmla="*/ 1033010 h 1476435"/>
              <a:gd name="connsiteX7" fmla="*/ 1419381 w 1731849"/>
              <a:gd name="connsiteY7" fmla="*/ 1259814 h 1476435"/>
              <a:gd name="connsiteX8" fmla="*/ 1305984 w 1731849"/>
              <a:gd name="connsiteY8" fmla="*/ 1305174 h 1476435"/>
              <a:gd name="connsiteX9" fmla="*/ 1203926 w 1731849"/>
              <a:gd name="connsiteY9" fmla="*/ 1395897 h 1476435"/>
              <a:gd name="connsiteX10" fmla="*/ 977133 w 1731849"/>
              <a:gd name="connsiteY10" fmla="*/ 1350536 h 1476435"/>
              <a:gd name="connsiteX11" fmla="*/ 546228 w 1731849"/>
              <a:gd name="connsiteY11" fmla="*/ 1475278 h 1476435"/>
              <a:gd name="connsiteX12" fmla="*/ 262736 w 1731849"/>
              <a:gd name="connsiteY12" fmla="*/ 1259815 h 1476435"/>
              <a:gd name="connsiteX13" fmla="*/ 1926 w 1731849"/>
              <a:gd name="connsiteY13" fmla="*/ 1033010 h 1476435"/>
              <a:gd name="connsiteX14" fmla="*/ 410153 w 1731849"/>
              <a:gd name="connsiteY14" fmla="*/ 534040 h 1476435"/>
              <a:gd name="connsiteX15" fmla="*/ 568908 w 1731849"/>
              <a:gd name="connsiteY15" fmla="*/ 103112 h 1476435"/>
              <a:gd name="connsiteX0" fmla="*/ 690399 w 1739944"/>
              <a:gd name="connsiteY0" fmla="*/ 125792 h 1476435"/>
              <a:gd name="connsiteX1" fmla="*/ 985230 w 1739944"/>
              <a:gd name="connsiteY1" fmla="*/ 1049 h 1476435"/>
              <a:gd name="connsiteX2" fmla="*/ 1314080 w 1739944"/>
              <a:gd name="connsiteY2" fmla="*/ 80432 h 1476435"/>
              <a:gd name="connsiteX3" fmla="*/ 1370777 w 1739944"/>
              <a:gd name="connsiteY3" fmla="*/ 318576 h 1476435"/>
              <a:gd name="connsiteX4" fmla="*/ 1540872 w 1739944"/>
              <a:gd name="connsiteY4" fmla="*/ 454659 h 1476435"/>
              <a:gd name="connsiteX5" fmla="*/ 1699627 w 1739944"/>
              <a:gd name="connsiteY5" fmla="*/ 817546 h 1476435"/>
              <a:gd name="connsiteX6" fmla="*/ 1722305 w 1739944"/>
              <a:gd name="connsiteY6" fmla="*/ 1033010 h 1476435"/>
              <a:gd name="connsiteX7" fmla="*/ 1427476 w 1739944"/>
              <a:gd name="connsiteY7" fmla="*/ 1259814 h 1476435"/>
              <a:gd name="connsiteX8" fmla="*/ 1314079 w 1739944"/>
              <a:gd name="connsiteY8" fmla="*/ 1305174 h 1476435"/>
              <a:gd name="connsiteX9" fmla="*/ 1212021 w 1739944"/>
              <a:gd name="connsiteY9" fmla="*/ 1395897 h 1476435"/>
              <a:gd name="connsiteX10" fmla="*/ 985228 w 1739944"/>
              <a:gd name="connsiteY10" fmla="*/ 1350536 h 1476435"/>
              <a:gd name="connsiteX11" fmla="*/ 554323 w 1739944"/>
              <a:gd name="connsiteY11" fmla="*/ 1475278 h 1476435"/>
              <a:gd name="connsiteX12" fmla="*/ 270831 w 1739944"/>
              <a:gd name="connsiteY12" fmla="*/ 1259815 h 1476435"/>
              <a:gd name="connsiteX13" fmla="*/ 10021 w 1739944"/>
              <a:gd name="connsiteY13" fmla="*/ 1033010 h 1476435"/>
              <a:gd name="connsiteX14" fmla="*/ 89397 w 1739944"/>
              <a:gd name="connsiteY14" fmla="*/ 749505 h 1476435"/>
              <a:gd name="connsiteX15" fmla="*/ 418248 w 1739944"/>
              <a:gd name="connsiteY15" fmla="*/ 534040 h 1476435"/>
              <a:gd name="connsiteX16" fmla="*/ 577003 w 1739944"/>
              <a:gd name="connsiteY16" fmla="*/ 103112 h 1476435"/>
              <a:gd name="connsiteX0" fmla="*/ 688184 w 1737729"/>
              <a:gd name="connsiteY0" fmla="*/ 125792 h 1476435"/>
              <a:gd name="connsiteX1" fmla="*/ 983015 w 1737729"/>
              <a:gd name="connsiteY1" fmla="*/ 1049 h 1476435"/>
              <a:gd name="connsiteX2" fmla="*/ 1311865 w 1737729"/>
              <a:gd name="connsiteY2" fmla="*/ 80432 h 1476435"/>
              <a:gd name="connsiteX3" fmla="*/ 1368562 w 1737729"/>
              <a:gd name="connsiteY3" fmla="*/ 318576 h 1476435"/>
              <a:gd name="connsiteX4" fmla="*/ 1538657 w 1737729"/>
              <a:gd name="connsiteY4" fmla="*/ 454659 h 1476435"/>
              <a:gd name="connsiteX5" fmla="*/ 1697412 w 1737729"/>
              <a:gd name="connsiteY5" fmla="*/ 817546 h 1476435"/>
              <a:gd name="connsiteX6" fmla="*/ 1720090 w 1737729"/>
              <a:gd name="connsiteY6" fmla="*/ 1033010 h 1476435"/>
              <a:gd name="connsiteX7" fmla="*/ 1425261 w 1737729"/>
              <a:gd name="connsiteY7" fmla="*/ 1259814 h 1476435"/>
              <a:gd name="connsiteX8" fmla="*/ 1311864 w 1737729"/>
              <a:gd name="connsiteY8" fmla="*/ 1305174 h 1476435"/>
              <a:gd name="connsiteX9" fmla="*/ 1209806 w 1737729"/>
              <a:gd name="connsiteY9" fmla="*/ 1395897 h 1476435"/>
              <a:gd name="connsiteX10" fmla="*/ 983013 w 1737729"/>
              <a:gd name="connsiteY10" fmla="*/ 1350536 h 1476435"/>
              <a:gd name="connsiteX11" fmla="*/ 552108 w 1737729"/>
              <a:gd name="connsiteY11" fmla="*/ 1475278 h 1476435"/>
              <a:gd name="connsiteX12" fmla="*/ 268616 w 1737729"/>
              <a:gd name="connsiteY12" fmla="*/ 1259815 h 1476435"/>
              <a:gd name="connsiteX13" fmla="*/ 7806 w 1737729"/>
              <a:gd name="connsiteY13" fmla="*/ 1033010 h 1476435"/>
              <a:gd name="connsiteX14" fmla="*/ 87182 w 1737729"/>
              <a:gd name="connsiteY14" fmla="*/ 749505 h 1476435"/>
              <a:gd name="connsiteX15" fmla="*/ 132541 w 1737729"/>
              <a:gd name="connsiteY15" fmla="*/ 454660 h 1476435"/>
              <a:gd name="connsiteX16" fmla="*/ 416033 w 1737729"/>
              <a:gd name="connsiteY16" fmla="*/ 534040 h 1476435"/>
              <a:gd name="connsiteX17" fmla="*/ 574788 w 1737729"/>
              <a:gd name="connsiteY17" fmla="*/ 103112 h 1476435"/>
              <a:gd name="connsiteX0" fmla="*/ 688184 w 1737729"/>
              <a:gd name="connsiteY0" fmla="*/ 125792 h 1476435"/>
              <a:gd name="connsiteX1" fmla="*/ 983015 w 1737729"/>
              <a:gd name="connsiteY1" fmla="*/ 1049 h 1476435"/>
              <a:gd name="connsiteX2" fmla="*/ 1311865 w 1737729"/>
              <a:gd name="connsiteY2" fmla="*/ 80432 h 1476435"/>
              <a:gd name="connsiteX3" fmla="*/ 1368562 w 1737729"/>
              <a:gd name="connsiteY3" fmla="*/ 318576 h 1476435"/>
              <a:gd name="connsiteX4" fmla="*/ 1538657 w 1737729"/>
              <a:gd name="connsiteY4" fmla="*/ 454659 h 1476435"/>
              <a:gd name="connsiteX5" fmla="*/ 1697412 w 1737729"/>
              <a:gd name="connsiteY5" fmla="*/ 817546 h 1476435"/>
              <a:gd name="connsiteX6" fmla="*/ 1720090 w 1737729"/>
              <a:gd name="connsiteY6" fmla="*/ 1033010 h 1476435"/>
              <a:gd name="connsiteX7" fmla="*/ 1425261 w 1737729"/>
              <a:gd name="connsiteY7" fmla="*/ 1259814 h 1476435"/>
              <a:gd name="connsiteX8" fmla="*/ 1311864 w 1737729"/>
              <a:gd name="connsiteY8" fmla="*/ 1305174 h 1476435"/>
              <a:gd name="connsiteX9" fmla="*/ 1209806 w 1737729"/>
              <a:gd name="connsiteY9" fmla="*/ 1395897 h 1476435"/>
              <a:gd name="connsiteX10" fmla="*/ 983013 w 1737729"/>
              <a:gd name="connsiteY10" fmla="*/ 1350536 h 1476435"/>
              <a:gd name="connsiteX11" fmla="*/ 552108 w 1737729"/>
              <a:gd name="connsiteY11" fmla="*/ 1475278 h 1476435"/>
              <a:gd name="connsiteX12" fmla="*/ 268616 w 1737729"/>
              <a:gd name="connsiteY12" fmla="*/ 1259815 h 1476435"/>
              <a:gd name="connsiteX13" fmla="*/ 7806 w 1737729"/>
              <a:gd name="connsiteY13" fmla="*/ 1033010 h 1476435"/>
              <a:gd name="connsiteX14" fmla="*/ 87182 w 1737729"/>
              <a:gd name="connsiteY14" fmla="*/ 749505 h 1476435"/>
              <a:gd name="connsiteX15" fmla="*/ 132541 w 1737729"/>
              <a:gd name="connsiteY15" fmla="*/ 454660 h 1476435"/>
              <a:gd name="connsiteX16" fmla="*/ 416033 w 1737729"/>
              <a:gd name="connsiteY16" fmla="*/ 295895 h 1476435"/>
              <a:gd name="connsiteX17" fmla="*/ 574788 w 1737729"/>
              <a:gd name="connsiteY17" fmla="*/ 103112 h 1476435"/>
              <a:gd name="connsiteX0" fmla="*/ 688184 w 1737729"/>
              <a:gd name="connsiteY0" fmla="*/ 125792 h 1476435"/>
              <a:gd name="connsiteX1" fmla="*/ 983015 w 1737729"/>
              <a:gd name="connsiteY1" fmla="*/ 1049 h 1476435"/>
              <a:gd name="connsiteX2" fmla="*/ 1311865 w 1737729"/>
              <a:gd name="connsiteY2" fmla="*/ 80432 h 1476435"/>
              <a:gd name="connsiteX3" fmla="*/ 1368562 w 1737729"/>
              <a:gd name="connsiteY3" fmla="*/ 318576 h 1476435"/>
              <a:gd name="connsiteX4" fmla="*/ 1538657 w 1737729"/>
              <a:gd name="connsiteY4" fmla="*/ 454659 h 1476435"/>
              <a:gd name="connsiteX5" fmla="*/ 1697412 w 1737729"/>
              <a:gd name="connsiteY5" fmla="*/ 817546 h 1476435"/>
              <a:gd name="connsiteX6" fmla="*/ 1720090 w 1737729"/>
              <a:gd name="connsiteY6" fmla="*/ 1033010 h 1476435"/>
              <a:gd name="connsiteX7" fmla="*/ 1425261 w 1737729"/>
              <a:gd name="connsiteY7" fmla="*/ 1259814 h 1476435"/>
              <a:gd name="connsiteX8" fmla="*/ 1311864 w 1737729"/>
              <a:gd name="connsiteY8" fmla="*/ 1305174 h 1476435"/>
              <a:gd name="connsiteX9" fmla="*/ 1209806 w 1737729"/>
              <a:gd name="connsiteY9" fmla="*/ 1395897 h 1476435"/>
              <a:gd name="connsiteX10" fmla="*/ 983013 w 1737729"/>
              <a:gd name="connsiteY10" fmla="*/ 1350536 h 1476435"/>
              <a:gd name="connsiteX11" fmla="*/ 552108 w 1737729"/>
              <a:gd name="connsiteY11" fmla="*/ 1475278 h 1476435"/>
              <a:gd name="connsiteX12" fmla="*/ 268616 w 1737729"/>
              <a:gd name="connsiteY12" fmla="*/ 1259815 h 1476435"/>
              <a:gd name="connsiteX13" fmla="*/ 7806 w 1737729"/>
              <a:gd name="connsiteY13" fmla="*/ 1033010 h 1476435"/>
              <a:gd name="connsiteX14" fmla="*/ 87182 w 1737729"/>
              <a:gd name="connsiteY14" fmla="*/ 749505 h 1476435"/>
              <a:gd name="connsiteX15" fmla="*/ 132541 w 1737729"/>
              <a:gd name="connsiteY15" fmla="*/ 454660 h 1476435"/>
              <a:gd name="connsiteX16" fmla="*/ 416033 w 1737729"/>
              <a:gd name="connsiteY16" fmla="*/ 295895 h 1476435"/>
              <a:gd name="connsiteX17" fmla="*/ 574788 w 1737729"/>
              <a:gd name="connsiteY17" fmla="*/ 12390 h 1476435"/>
              <a:gd name="connsiteX0" fmla="*/ 688184 w 1737729"/>
              <a:gd name="connsiteY0" fmla="*/ 125888 h 1476531"/>
              <a:gd name="connsiteX1" fmla="*/ 983015 w 1737729"/>
              <a:gd name="connsiteY1" fmla="*/ 1145 h 1476531"/>
              <a:gd name="connsiteX2" fmla="*/ 1311865 w 1737729"/>
              <a:gd name="connsiteY2" fmla="*/ 80528 h 1476531"/>
              <a:gd name="connsiteX3" fmla="*/ 1425260 w 1737729"/>
              <a:gd name="connsiteY3" fmla="*/ 341352 h 1476531"/>
              <a:gd name="connsiteX4" fmla="*/ 1538657 w 1737729"/>
              <a:gd name="connsiteY4" fmla="*/ 454755 h 1476531"/>
              <a:gd name="connsiteX5" fmla="*/ 1697412 w 1737729"/>
              <a:gd name="connsiteY5" fmla="*/ 817642 h 1476531"/>
              <a:gd name="connsiteX6" fmla="*/ 1720090 w 1737729"/>
              <a:gd name="connsiteY6" fmla="*/ 1033106 h 1476531"/>
              <a:gd name="connsiteX7" fmla="*/ 1425261 w 1737729"/>
              <a:gd name="connsiteY7" fmla="*/ 1259910 h 1476531"/>
              <a:gd name="connsiteX8" fmla="*/ 1311864 w 1737729"/>
              <a:gd name="connsiteY8" fmla="*/ 1305270 h 1476531"/>
              <a:gd name="connsiteX9" fmla="*/ 1209806 w 1737729"/>
              <a:gd name="connsiteY9" fmla="*/ 1395993 h 1476531"/>
              <a:gd name="connsiteX10" fmla="*/ 983013 w 1737729"/>
              <a:gd name="connsiteY10" fmla="*/ 1350632 h 1476531"/>
              <a:gd name="connsiteX11" fmla="*/ 552108 w 1737729"/>
              <a:gd name="connsiteY11" fmla="*/ 1475374 h 1476531"/>
              <a:gd name="connsiteX12" fmla="*/ 268616 w 1737729"/>
              <a:gd name="connsiteY12" fmla="*/ 1259911 h 1476531"/>
              <a:gd name="connsiteX13" fmla="*/ 7806 w 1737729"/>
              <a:gd name="connsiteY13" fmla="*/ 1033106 h 1476531"/>
              <a:gd name="connsiteX14" fmla="*/ 87182 w 1737729"/>
              <a:gd name="connsiteY14" fmla="*/ 749601 h 1476531"/>
              <a:gd name="connsiteX15" fmla="*/ 132541 w 1737729"/>
              <a:gd name="connsiteY15" fmla="*/ 454756 h 1476531"/>
              <a:gd name="connsiteX16" fmla="*/ 416033 w 1737729"/>
              <a:gd name="connsiteY16" fmla="*/ 295991 h 1476531"/>
              <a:gd name="connsiteX17" fmla="*/ 574788 w 1737729"/>
              <a:gd name="connsiteY17" fmla="*/ 12486 h 1476531"/>
              <a:gd name="connsiteX0" fmla="*/ 688184 w 1736152"/>
              <a:gd name="connsiteY0" fmla="*/ 125888 h 1476531"/>
              <a:gd name="connsiteX1" fmla="*/ 983015 w 1736152"/>
              <a:gd name="connsiteY1" fmla="*/ 1145 h 1476531"/>
              <a:gd name="connsiteX2" fmla="*/ 1311865 w 1736152"/>
              <a:gd name="connsiteY2" fmla="*/ 80528 h 1476531"/>
              <a:gd name="connsiteX3" fmla="*/ 1425260 w 1736152"/>
              <a:gd name="connsiteY3" fmla="*/ 341352 h 1476531"/>
              <a:gd name="connsiteX4" fmla="*/ 1584015 w 1736152"/>
              <a:gd name="connsiteY4" fmla="*/ 488776 h 1476531"/>
              <a:gd name="connsiteX5" fmla="*/ 1697412 w 1736152"/>
              <a:gd name="connsiteY5" fmla="*/ 817642 h 1476531"/>
              <a:gd name="connsiteX6" fmla="*/ 1720090 w 1736152"/>
              <a:gd name="connsiteY6" fmla="*/ 1033106 h 1476531"/>
              <a:gd name="connsiteX7" fmla="*/ 1425261 w 1736152"/>
              <a:gd name="connsiteY7" fmla="*/ 1259910 h 1476531"/>
              <a:gd name="connsiteX8" fmla="*/ 1311864 w 1736152"/>
              <a:gd name="connsiteY8" fmla="*/ 1305270 h 1476531"/>
              <a:gd name="connsiteX9" fmla="*/ 1209806 w 1736152"/>
              <a:gd name="connsiteY9" fmla="*/ 1395993 h 1476531"/>
              <a:gd name="connsiteX10" fmla="*/ 983013 w 1736152"/>
              <a:gd name="connsiteY10" fmla="*/ 1350632 h 1476531"/>
              <a:gd name="connsiteX11" fmla="*/ 552108 w 1736152"/>
              <a:gd name="connsiteY11" fmla="*/ 1475374 h 1476531"/>
              <a:gd name="connsiteX12" fmla="*/ 268616 w 1736152"/>
              <a:gd name="connsiteY12" fmla="*/ 1259911 h 1476531"/>
              <a:gd name="connsiteX13" fmla="*/ 7806 w 1736152"/>
              <a:gd name="connsiteY13" fmla="*/ 1033106 h 1476531"/>
              <a:gd name="connsiteX14" fmla="*/ 87182 w 1736152"/>
              <a:gd name="connsiteY14" fmla="*/ 749601 h 1476531"/>
              <a:gd name="connsiteX15" fmla="*/ 132541 w 1736152"/>
              <a:gd name="connsiteY15" fmla="*/ 454756 h 1476531"/>
              <a:gd name="connsiteX16" fmla="*/ 416033 w 1736152"/>
              <a:gd name="connsiteY16" fmla="*/ 295991 h 1476531"/>
              <a:gd name="connsiteX17" fmla="*/ 574788 w 1736152"/>
              <a:gd name="connsiteY17" fmla="*/ 12486 h 1476531"/>
              <a:gd name="connsiteX0" fmla="*/ 688184 w 1736152"/>
              <a:gd name="connsiteY0" fmla="*/ 126067 h 1476710"/>
              <a:gd name="connsiteX1" fmla="*/ 983015 w 1736152"/>
              <a:gd name="connsiteY1" fmla="*/ 1324 h 1476710"/>
              <a:gd name="connsiteX2" fmla="*/ 1311865 w 1736152"/>
              <a:gd name="connsiteY2" fmla="*/ 80707 h 1476710"/>
              <a:gd name="connsiteX3" fmla="*/ 1504637 w 1736152"/>
              <a:gd name="connsiteY3" fmla="*/ 375552 h 1476710"/>
              <a:gd name="connsiteX4" fmla="*/ 1584015 w 1736152"/>
              <a:gd name="connsiteY4" fmla="*/ 488955 h 1476710"/>
              <a:gd name="connsiteX5" fmla="*/ 1697412 w 1736152"/>
              <a:gd name="connsiteY5" fmla="*/ 817821 h 1476710"/>
              <a:gd name="connsiteX6" fmla="*/ 1720090 w 1736152"/>
              <a:gd name="connsiteY6" fmla="*/ 1033285 h 1476710"/>
              <a:gd name="connsiteX7" fmla="*/ 1425261 w 1736152"/>
              <a:gd name="connsiteY7" fmla="*/ 1260089 h 1476710"/>
              <a:gd name="connsiteX8" fmla="*/ 1311864 w 1736152"/>
              <a:gd name="connsiteY8" fmla="*/ 1305449 h 1476710"/>
              <a:gd name="connsiteX9" fmla="*/ 1209806 w 1736152"/>
              <a:gd name="connsiteY9" fmla="*/ 1396172 h 1476710"/>
              <a:gd name="connsiteX10" fmla="*/ 983013 w 1736152"/>
              <a:gd name="connsiteY10" fmla="*/ 1350811 h 1476710"/>
              <a:gd name="connsiteX11" fmla="*/ 552108 w 1736152"/>
              <a:gd name="connsiteY11" fmla="*/ 1475553 h 1476710"/>
              <a:gd name="connsiteX12" fmla="*/ 268616 w 1736152"/>
              <a:gd name="connsiteY12" fmla="*/ 1260090 h 1476710"/>
              <a:gd name="connsiteX13" fmla="*/ 7806 w 1736152"/>
              <a:gd name="connsiteY13" fmla="*/ 1033285 h 1476710"/>
              <a:gd name="connsiteX14" fmla="*/ 87182 w 1736152"/>
              <a:gd name="connsiteY14" fmla="*/ 749780 h 1476710"/>
              <a:gd name="connsiteX15" fmla="*/ 132541 w 1736152"/>
              <a:gd name="connsiteY15" fmla="*/ 454935 h 1476710"/>
              <a:gd name="connsiteX16" fmla="*/ 416033 w 1736152"/>
              <a:gd name="connsiteY16" fmla="*/ 296170 h 1476710"/>
              <a:gd name="connsiteX17" fmla="*/ 574788 w 1736152"/>
              <a:gd name="connsiteY17" fmla="*/ 12665 h 1476710"/>
              <a:gd name="connsiteX0" fmla="*/ 688184 w 1736152"/>
              <a:gd name="connsiteY0" fmla="*/ 125839 h 1476482"/>
              <a:gd name="connsiteX1" fmla="*/ 983015 w 1736152"/>
              <a:gd name="connsiteY1" fmla="*/ 1096 h 1476482"/>
              <a:gd name="connsiteX2" fmla="*/ 1311865 w 1736152"/>
              <a:gd name="connsiteY2" fmla="*/ 80479 h 1476482"/>
              <a:gd name="connsiteX3" fmla="*/ 1481958 w 1736152"/>
              <a:gd name="connsiteY3" fmla="*/ 329963 h 1476482"/>
              <a:gd name="connsiteX4" fmla="*/ 1584015 w 1736152"/>
              <a:gd name="connsiteY4" fmla="*/ 488727 h 1476482"/>
              <a:gd name="connsiteX5" fmla="*/ 1697412 w 1736152"/>
              <a:gd name="connsiteY5" fmla="*/ 817593 h 1476482"/>
              <a:gd name="connsiteX6" fmla="*/ 1720090 w 1736152"/>
              <a:gd name="connsiteY6" fmla="*/ 1033057 h 1476482"/>
              <a:gd name="connsiteX7" fmla="*/ 1425261 w 1736152"/>
              <a:gd name="connsiteY7" fmla="*/ 1259861 h 1476482"/>
              <a:gd name="connsiteX8" fmla="*/ 1311864 w 1736152"/>
              <a:gd name="connsiteY8" fmla="*/ 1305221 h 1476482"/>
              <a:gd name="connsiteX9" fmla="*/ 1209806 w 1736152"/>
              <a:gd name="connsiteY9" fmla="*/ 1395944 h 1476482"/>
              <a:gd name="connsiteX10" fmla="*/ 983013 w 1736152"/>
              <a:gd name="connsiteY10" fmla="*/ 1350583 h 1476482"/>
              <a:gd name="connsiteX11" fmla="*/ 552108 w 1736152"/>
              <a:gd name="connsiteY11" fmla="*/ 1475325 h 1476482"/>
              <a:gd name="connsiteX12" fmla="*/ 268616 w 1736152"/>
              <a:gd name="connsiteY12" fmla="*/ 1259862 h 1476482"/>
              <a:gd name="connsiteX13" fmla="*/ 7806 w 1736152"/>
              <a:gd name="connsiteY13" fmla="*/ 1033057 h 1476482"/>
              <a:gd name="connsiteX14" fmla="*/ 87182 w 1736152"/>
              <a:gd name="connsiteY14" fmla="*/ 749552 h 1476482"/>
              <a:gd name="connsiteX15" fmla="*/ 132541 w 1736152"/>
              <a:gd name="connsiteY15" fmla="*/ 454707 h 1476482"/>
              <a:gd name="connsiteX16" fmla="*/ 416033 w 1736152"/>
              <a:gd name="connsiteY16" fmla="*/ 295942 h 1476482"/>
              <a:gd name="connsiteX17" fmla="*/ 574788 w 1736152"/>
              <a:gd name="connsiteY17" fmla="*/ 12437 h 1476482"/>
              <a:gd name="connsiteX0" fmla="*/ 688184 w 1736152"/>
              <a:gd name="connsiteY0" fmla="*/ 125839 h 1476482"/>
              <a:gd name="connsiteX1" fmla="*/ 983015 w 1736152"/>
              <a:gd name="connsiteY1" fmla="*/ 1096 h 1476482"/>
              <a:gd name="connsiteX2" fmla="*/ 1311865 w 1736152"/>
              <a:gd name="connsiteY2" fmla="*/ 80479 h 1476482"/>
              <a:gd name="connsiteX3" fmla="*/ 1481958 w 1736152"/>
              <a:gd name="connsiteY3" fmla="*/ 329963 h 1476482"/>
              <a:gd name="connsiteX4" fmla="*/ 1584015 w 1736152"/>
              <a:gd name="connsiteY4" fmla="*/ 488727 h 1476482"/>
              <a:gd name="connsiteX5" fmla="*/ 1697412 w 1736152"/>
              <a:gd name="connsiteY5" fmla="*/ 817593 h 1476482"/>
              <a:gd name="connsiteX6" fmla="*/ 1720090 w 1736152"/>
              <a:gd name="connsiteY6" fmla="*/ 1033057 h 1476482"/>
              <a:gd name="connsiteX7" fmla="*/ 1425261 w 1736152"/>
              <a:gd name="connsiteY7" fmla="*/ 1259861 h 1476482"/>
              <a:gd name="connsiteX8" fmla="*/ 1311864 w 1736152"/>
              <a:gd name="connsiteY8" fmla="*/ 1305221 h 1476482"/>
              <a:gd name="connsiteX9" fmla="*/ 1209806 w 1736152"/>
              <a:gd name="connsiteY9" fmla="*/ 1395944 h 1476482"/>
              <a:gd name="connsiteX10" fmla="*/ 983013 w 1736152"/>
              <a:gd name="connsiteY10" fmla="*/ 1350583 h 1476482"/>
              <a:gd name="connsiteX11" fmla="*/ 552108 w 1736152"/>
              <a:gd name="connsiteY11" fmla="*/ 1475325 h 1476482"/>
              <a:gd name="connsiteX12" fmla="*/ 268616 w 1736152"/>
              <a:gd name="connsiteY12" fmla="*/ 1259862 h 1476482"/>
              <a:gd name="connsiteX13" fmla="*/ 7806 w 1736152"/>
              <a:gd name="connsiteY13" fmla="*/ 1033057 h 1476482"/>
              <a:gd name="connsiteX14" fmla="*/ 87182 w 1736152"/>
              <a:gd name="connsiteY14" fmla="*/ 749552 h 1476482"/>
              <a:gd name="connsiteX15" fmla="*/ 132541 w 1736152"/>
              <a:gd name="connsiteY15" fmla="*/ 454707 h 1476482"/>
              <a:gd name="connsiteX16" fmla="*/ 416033 w 1736152"/>
              <a:gd name="connsiteY16" fmla="*/ 295942 h 1476482"/>
              <a:gd name="connsiteX17" fmla="*/ 574788 w 1736152"/>
              <a:gd name="connsiteY17" fmla="*/ 12437 h 1476482"/>
              <a:gd name="connsiteX0" fmla="*/ 688184 w 1736152"/>
              <a:gd name="connsiteY0" fmla="*/ 125839 h 1476482"/>
              <a:gd name="connsiteX1" fmla="*/ 983015 w 1736152"/>
              <a:gd name="connsiteY1" fmla="*/ 1096 h 1476482"/>
              <a:gd name="connsiteX2" fmla="*/ 1311865 w 1736152"/>
              <a:gd name="connsiteY2" fmla="*/ 80479 h 1476482"/>
              <a:gd name="connsiteX3" fmla="*/ 1481958 w 1736152"/>
              <a:gd name="connsiteY3" fmla="*/ 329963 h 1476482"/>
              <a:gd name="connsiteX4" fmla="*/ 1584015 w 1736152"/>
              <a:gd name="connsiteY4" fmla="*/ 488727 h 1476482"/>
              <a:gd name="connsiteX5" fmla="*/ 1697412 w 1736152"/>
              <a:gd name="connsiteY5" fmla="*/ 817593 h 1476482"/>
              <a:gd name="connsiteX6" fmla="*/ 1720090 w 1736152"/>
              <a:gd name="connsiteY6" fmla="*/ 1033057 h 1476482"/>
              <a:gd name="connsiteX7" fmla="*/ 1425261 w 1736152"/>
              <a:gd name="connsiteY7" fmla="*/ 1259861 h 1476482"/>
              <a:gd name="connsiteX8" fmla="*/ 1209806 w 1736152"/>
              <a:gd name="connsiteY8" fmla="*/ 1395944 h 1476482"/>
              <a:gd name="connsiteX9" fmla="*/ 983013 w 1736152"/>
              <a:gd name="connsiteY9" fmla="*/ 1350583 h 1476482"/>
              <a:gd name="connsiteX10" fmla="*/ 552108 w 1736152"/>
              <a:gd name="connsiteY10" fmla="*/ 1475325 h 1476482"/>
              <a:gd name="connsiteX11" fmla="*/ 268616 w 1736152"/>
              <a:gd name="connsiteY11" fmla="*/ 1259862 h 1476482"/>
              <a:gd name="connsiteX12" fmla="*/ 7806 w 1736152"/>
              <a:gd name="connsiteY12" fmla="*/ 1033057 h 1476482"/>
              <a:gd name="connsiteX13" fmla="*/ 87182 w 1736152"/>
              <a:gd name="connsiteY13" fmla="*/ 749552 h 1476482"/>
              <a:gd name="connsiteX14" fmla="*/ 132541 w 1736152"/>
              <a:gd name="connsiteY14" fmla="*/ 454707 h 1476482"/>
              <a:gd name="connsiteX15" fmla="*/ 416033 w 1736152"/>
              <a:gd name="connsiteY15" fmla="*/ 295942 h 1476482"/>
              <a:gd name="connsiteX16" fmla="*/ 574788 w 1736152"/>
              <a:gd name="connsiteY16" fmla="*/ 12437 h 1476482"/>
              <a:gd name="connsiteX0" fmla="*/ 688184 w 1736152"/>
              <a:gd name="connsiteY0" fmla="*/ 140410 h 1491053"/>
              <a:gd name="connsiteX1" fmla="*/ 983015 w 1736152"/>
              <a:gd name="connsiteY1" fmla="*/ 15667 h 1491053"/>
              <a:gd name="connsiteX2" fmla="*/ 1323205 w 1736152"/>
              <a:gd name="connsiteY2" fmla="*/ 38349 h 1491053"/>
              <a:gd name="connsiteX3" fmla="*/ 1481958 w 1736152"/>
              <a:gd name="connsiteY3" fmla="*/ 344534 h 1491053"/>
              <a:gd name="connsiteX4" fmla="*/ 1584015 w 1736152"/>
              <a:gd name="connsiteY4" fmla="*/ 503298 h 1491053"/>
              <a:gd name="connsiteX5" fmla="*/ 1697412 w 1736152"/>
              <a:gd name="connsiteY5" fmla="*/ 832164 h 1491053"/>
              <a:gd name="connsiteX6" fmla="*/ 1720090 w 1736152"/>
              <a:gd name="connsiteY6" fmla="*/ 1047628 h 1491053"/>
              <a:gd name="connsiteX7" fmla="*/ 1425261 w 1736152"/>
              <a:gd name="connsiteY7" fmla="*/ 1274432 h 1491053"/>
              <a:gd name="connsiteX8" fmla="*/ 1209806 w 1736152"/>
              <a:gd name="connsiteY8" fmla="*/ 1410515 h 1491053"/>
              <a:gd name="connsiteX9" fmla="*/ 983013 w 1736152"/>
              <a:gd name="connsiteY9" fmla="*/ 1365154 h 1491053"/>
              <a:gd name="connsiteX10" fmla="*/ 552108 w 1736152"/>
              <a:gd name="connsiteY10" fmla="*/ 1489896 h 1491053"/>
              <a:gd name="connsiteX11" fmla="*/ 268616 w 1736152"/>
              <a:gd name="connsiteY11" fmla="*/ 1274433 h 1491053"/>
              <a:gd name="connsiteX12" fmla="*/ 7806 w 1736152"/>
              <a:gd name="connsiteY12" fmla="*/ 1047628 h 1491053"/>
              <a:gd name="connsiteX13" fmla="*/ 87182 w 1736152"/>
              <a:gd name="connsiteY13" fmla="*/ 764123 h 1491053"/>
              <a:gd name="connsiteX14" fmla="*/ 132541 w 1736152"/>
              <a:gd name="connsiteY14" fmla="*/ 469278 h 1491053"/>
              <a:gd name="connsiteX15" fmla="*/ 416033 w 1736152"/>
              <a:gd name="connsiteY15" fmla="*/ 310513 h 1491053"/>
              <a:gd name="connsiteX16" fmla="*/ 574788 w 1736152"/>
              <a:gd name="connsiteY16" fmla="*/ 27008 h 1491053"/>
              <a:gd name="connsiteX0" fmla="*/ 688184 w 1737316"/>
              <a:gd name="connsiteY0" fmla="*/ 140410 h 1491053"/>
              <a:gd name="connsiteX1" fmla="*/ 983015 w 1737316"/>
              <a:gd name="connsiteY1" fmla="*/ 15667 h 1491053"/>
              <a:gd name="connsiteX2" fmla="*/ 1323205 w 1737316"/>
              <a:gd name="connsiteY2" fmla="*/ 38349 h 1491053"/>
              <a:gd name="connsiteX3" fmla="*/ 1481958 w 1737316"/>
              <a:gd name="connsiteY3" fmla="*/ 344534 h 1491053"/>
              <a:gd name="connsiteX4" fmla="*/ 1549996 w 1737316"/>
              <a:gd name="connsiteY4" fmla="*/ 616701 h 1491053"/>
              <a:gd name="connsiteX5" fmla="*/ 1697412 w 1737316"/>
              <a:gd name="connsiteY5" fmla="*/ 832164 h 1491053"/>
              <a:gd name="connsiteX6" fmla="*/ 1720090 w 1737316"/>
              <a:gd name="connsiteY6" fmla="*/ 1047628 h 1491053"/>
              <a:gd name="connsiteX7" fmla="*/ 1425261 w 1737316"/>
              <a:gd name="connsiteY7" fmla="*/ 1274432 h 1491053"/>
              <a:gd name="connsiteX8" fmla="*/ 1209806 w 1737316"/>
              <a:gd name="connsiteY8" fmla="*/ 1410515 h 1491053"/>
              <a:gd name="connsiteX9" fmla="*/ 983013 w 1737316"/>
              <a:gd name="connsiteY9" fmla="*/ 1365154 h 1491053"/>
              <a:gd name="connsiteX10" fmla="*/ 552108 w 1737316"/>
              <a:gd name="connsiteY10" fmla="*/ 1489896 h 1491053"/>
              <a:gd name="connsiteX11" fmla="*/ 268616 w 1737316"/>
              <a:gd name="connsiteY11" fmla="*/ 1274433 h 1491053"/>
              <a:gd name="connsiteX12" fmla="*/ 7806 w 1737316"/>
              <a:gd name="connsiteY12" fmla="*/ 1047628 h 1491053"/>
              <a:gd name="connsiteX13" fmla="*/ 87182 w 1737316"/>
              <a:gd name="connsiteY13" fmla="*/ 764123 h 1491053"/>
              <a:gd name="connsiteX14" fmla="*/ 132541 w 1737316"/>
              <a:gd name="connsiteY14" fmla="*/ 469278 h 1491053"/>
              <a:gd name="connsiteX15" fmla="*/ 416033 w 1737316"/>
              <a:gd name="connsiteY15" fmla="*/ 310513 h 1491053"/>
              <a:gd name="connsiteX16" fmla="*/ 574788 w 1737316"/>
              <a:gd name="connsiteY16" fmla="*/ 27008 h 1491053"/>
              <a:gd name="connsiteX0" fmla="*/ 688184 w 1725933"/>
              <a:gd name="connsiteY0" fmla="*/ 140410 h 1491053"/>
              <a:gd name="connsiteX1" fmla="*/ 983015 w 1725933"/>
              <a:gd name="connsiteY1" fmla="*/ 15667 h 1491053"/>
              <a:gd name="connsiteX2" fmla="*/ 1323205 w 1725933"/>
              <a:gd name="connsiteY2" fmla="*/ 38349 h 1491053"/>
              <a:gd name="connsiteX3" fmla="*/ 1481958 w 1725933"/>
              <a:gd name="connsiteY3" fmla="*/ 344534 h 1491053"/>
              <a:gd name="connsiteX4" fmla="*/ 1549996 w 1725933"/>
              <a:gd name="connsiteY4" fmla="*/ 616701 h 1491053"/>
              <a:gd name="connsiteX5" fmla="*/ 1572676 w 1725933"/>
              <a:gd name="connsiteY5" fmla="*/ 911545 h 1491053"/>
              <a:gd name="connsiteX6" fmla="*/ 1720090 w 1725933"/>
              <a:gd name="connsiteY6" fmla="*/ 1047628 h 1491053"/>
              <a:gd name="connsiteX7" fmla="*/ 1425261 w 1725933"/>
              <a:gd name="connsiteY7" fmla="*/ 1274432 h 1491053"/>
              <a:gd name="connsiteX8" fmla="*/ 1209806 w 1725933"/>
              <a:gd name="connsiteY8" fmla="*/ 1410515 h 1491053"/>
              <a:gd name="connsiteX9" fmla="*/ 983013 w 1725933"/>
              <a:gd name="connsiteY9" fmla="*/ 1365154 h 1491053"/>
              <a:gd name="connsiteX10" fmla="*/ 552108 w 1725933"/>
              <a:gd name="connsiteY10" fmla="*/ 1489896 h 1491053"/>
              <a:gd name="connsiteX11" fmla="*/ 268616 w 1725933"/>
              <a:gd name="connsiteY11" fmla="*/ 1274433 h 1491053"/>
              <a:gd name="connsiteX12" fmla="*/ 7806 w 1725933"/>
              <a:gd name="connsiteY12" fmla="*/ 1047628 h 1491053"/>
              <a:gd name="connsiteX13" fmla="*/ 87182 w 1725933"/>
              <a:gd name="connsiteY13" fmla="*/ 764123 h 1491053"/>
              <a:gd name="connsiteX14" fmla="*/ 132541 w 1725933"/>
              <a:gd name="connsiteY14" fmla="*/ 469278 h 1491053"/>
              <a:gd name="connsiteX15" fmla="*/ 416033 w 1725933"/>
              <a:gd name="connsiteY15" fmla="*/ 310513 h 1491053"/>
              <a:gd name="connsiteX16" fmla="*/ 574788 w 1725933"/>
              <a:gd name="connsiteY16" fmla="*/ 27008 h 1491053"/>
              <a:gd name="connsiteX0" fmla="*/ 688184 w 1582262"/>
              <a:gd name="connsiteY0" fmla="*/ 140410 h 1491053"/>
              <a:gd name="connsiteX1" fmla="*/ 983015 w 1582262"/>
              <a:gd name="connsiteY1" fmla="*/ 15667 h 1491053"/>
              <a:gd name="connsiteX2" fmla="*/ 1323205 w 1582262"/>
              <a:gd name="connsiteY2" fmla="*/ 38349 h 1491053"/>
              <a:gd name="connsiteX3" fmla="*/ 1481958 w 1582262"/>
              <a:gd name="connsiteY3" fmla="*/ 344534 h 1491053"/>
              <a:gd name="connsiteX4" fmla="*/ 1549996 w 1582262"/>
              <a:gd name="connsiteY4" fmla="*/ 616701 h 1491053"/>
              <a:gd name="connsiteX5" fmla="*/ 1572676 w 1582262"/>
              <a:gd name="connsiteY5" fmla="*/ 911545 h 1491053"/>
              <a:gd name="connsiteX6" fmla="*/ 1561335 w 1582262"/>
              <a:gd name="connsiteY6" fmla="*/ 1195051 h 1491053"/>
              <a:gd name="connsiteX7" fmla="*/ 1425261 w 1582262"/>
              <a:gd name="connsiteY7" fmla="*/ 1274432 h 1491053"/>
              <a:gd name="connsiteX8" fmla="*/ 1209806 w 1582262"/>
              <a:gd name="connsiteY8" fmla="*/ 1410515 h 1491053"/>
              <a:gd name="connsiteX9" fmla="*/ 983013 w 1582262"/>
              <a:gd name="connsiteY9" fmla="*/ 1365154 h 1491053"/>
              <a:gd name="connsiteX10" fmla="*/ 552108 w 1582262"/>
              <a:gd name="connsiteY10" fmla="*/ 1489896 h 1491053"/>
              <a:gd name="connsiteX11" fmla="*/ 268616 w 1582262"/>
              <a:gd name="connsiteY11" fmla="*/ 1274433 h 1491053"/>
              <a:gd name="connsiteX12" fmla="*/ 7806 w 1582262"/>
              <a:gd name="connsiteY12" fmla="*/ 1047628 h 1491053"/>
              <a:gd name="connsiteX13" fmla="*/ 87182 w 1582262"/>
              <a:gd name="connsiteY13" fmla="*/ 764123 h 1491053"/>
              <a:gd name="connsiteX14" fmla="*/ 132541 w 1582262"/>
              <a:gd name="connsiteY14" fmla="*/ 469278 h 1491053"/>
              <a:gd name="connsiteX15" fmla="*/ 416033 w 1582262"/>
              <a:gd name="connsiteY15" fmla="*/ 310513 h 1491053"/>
              <a:gd name="connsiteX16" fmla="*/ 574788 w 1582262"/>
              <a:gd name="connsiteY16" fmla="*/ 27008 h 1491053"/>
              <a:gd name="connsiteX0" fmla="*/ 688184 w 1585459"/>
              <a:gd name="connsiteY0" fmla="*/ 140410 h 1491053"/>
              <a:gd name="connsiteX1" fmla="*/ 983015 w 1585459"/>
              <a:gd name="connsiteY1" fmla="*/ 15667 h 1491053"/>
              <a:gd name="connsiteX2" fmla="*/ 1323205 w 1585459"/>
              <a:gd name="connsiteY2" fmla="*/ 38349 h 1491053"/>
              <a:gd name="connsiteX3" fmla="*/ 1481958 w 1585459"/>
              <a:gd name="connsiteY3" fmla="*/ 344534 h 1491053"/>
              <a:gd name="connsiteX4" fmla="*/ 1493298 w 1585459"/>
              <a:gd name="connsiteY4" fmla="*/ 673402 h 1491053"/>
              <a:gd name="connsiteX5" fmla="*/ 1572676 w 1585459"/>
              <a:gd name="connsiteY5" fmla="*/ 911545 h 1491053"/>
              <a:gd name="connsiteX6" fmla="*/ 1561335 w 1585459"/>
              <a:gd name="connsiteY6" fmla="*/ 1195051 h 1491053"/>
              <a:gd name="connsiteX7" fmla="*/ 1425261 w 1585459"/>
              <a:gd name="connsiteY7" fmla="*/ 1274432 h 1491053"/>
              <a:gd name="connsiteX8" fmla="*/ 1209806 w 1585459"/>
              <a:gd name="connsiteY8" fmla="*/ 1410515 h 1491053"/>
              <a:gd name="connsiteX9" fmla="*/ 983013 w 1585459"/>
              <a:gd name="connsiteY9" fmla="*/ 1365154 h 1491053"/>
              <a:gd name="connsiteX10" fmla="*/ 552108 w 1585459"/>
              <a:gd name="connsiteY10" fmla="*/ 1489896 h 1491053"/>
              <a:gd name="connsiteX11" fmla="*/ 268616 w 1585459"/>
              <a:gd name="connsiteY11" fmla="*/ 1274433 h 1491053"/>
              <a:gd name="connsiteX12" fmla="*/ 7806 w 1585459"/>
              <a:gd name="connsiteY12" fmla="*/ 1047628 h 1491053"/>
              <a:gd name="connsiteX13" fmla="*/ 87182 w 1585459"/>
              <a:gd name="connsiteY13" fmla="*/ 764123 h 1491053"/>
              <a:gd name="connsiteX14" fmla="*/ 132541 w 1585459"/>
              <a:gd name="connsiteY14" fmla="*/ 469278 h 1491053"/>
              <a:gd name="connsiteX15" fmla="*/ 416033 w 1585459"/>
              <a:gd name="connsiteY15" fmla="*/ 310513 h 1491053"/>
              <a:gd name="connsiteX16" fmla="*/ 574788 w 1585459"/>
              <a:gd name="connsiteY16" fmla="*/ 27008 h 1491053"/>
              <a:gd name="connsiteX0" fmla="*/ 688184 w 1572226"/>
              <a:gd name="connsiteY0" fmla="*/ 140410 h 1491053"/>
              <a:gd name="connsiteX1" fmla="*/ 983015 w 1572226"/>
              <a:gd name="connsiteY1" fmla="*/ 15667 h 1491053"/>
              <a:gd name="connsiteX2" fmla="*/ 1323205 w 1572226"/>
              <a:gd name="connsiteY2" fmla="*/ 38349 h 1491053"/>
              <a:gd name="connsiteX3" fmla="*/ 1481958 w 1572226"/>
              <a:gd name="connsiteY3" fmla="*/ 344534 h 1491053"/>
              <a:gd name="connsiteX4" fmla="*/ 1493298 w 1572226"/>
              <a:gd name="connsiteY4" fmla="*/ 673402 h 1491053"/>
              <a:gd name="connsiteX5" fmla="*/ 1515977 w 1572226"/>
              <a:gd name="connsiteY5" fmla="*/ 922885 h 1491053"/>
              <a:gd name="connsiteX6" fmla="*/ 1561335 w 1572226"/>
              <a:gd name="connsiteY6" fmla="*/ 1195051 h 1491053"/>
              <a:gd name="connsiteX7" fmla="*/ 1425261 w 1572226"/>
              <a:gd name="connsiteY7" fmla="*/ 1274432 h 1491053"/>
              <a:gd name="connsiteX8" fmla="*/ 1209806 w 1572226"/>
              <a:gd name="connsiteY8" fmla="*/ 1410515 h 1491053"/>
              <a:gd name="connsiteX9" fmla="*/ 983013 w 1572226"/>
              <a:gd name="connsiteY9" fmla="*/ 1365154 h 1491053"/>
              <a:gd name="connsiteX10" fmla="*/ 552108 w 1572226"/>
              <a:gd name="connsiteY10" fmla="*/ 1489896 h 1491053"/>
              <a:gd name="connsiteX11" fmla="*/ 268616 w 1572226"/>
              <a:gd name="connsiteY11" fmla="*/ 1274433 h 1491053"/>
              <a:gd name="connsiteX12" fmla="*/ 7806 w 1572226"/>
              <a:gd name="connsiteY12" fmla="*/ 1047628 h 1491053"/>
              <a:gd name="connsiteX13" fmla="*/ 87182 w 1572226"/>
              <a:gd name="connsiteY13" fmla="*/ 764123 h 1491053"/>
              <a:gd name="connsiteX14" fmla="*/ 132541 w 1572226"/>
              <a:gd name="connsiteY14" fmla="*/ 469278 h 1491053"/>
              <a:gd name="connsiteX15" fmla="*/ 416033 w 1572226"/>
              <a:gd name="connsiteY15" fmla="*/ 310513 h 1491053"/>
              <a:gd name="connsiteX16" fmla="*/ 574788 w 1572226"/>
              <a:gd name="connsiteY16" fmla="*/ 27008 h 1491053"/>
              <a:gd name="connsiteX0" fmla="*/ 688184 w 1572226"/>
              <a:gd name="connsiteY0" fmla="*/ 140410 h 1491053"/>
              <a:gd name="connsiteX1" fmla="*/ 983015 w 1572226"/>
              <a:gd name="connsiteY1" fmla="*/ 15667 h 1491053"/>
              <a:gd name="connsiteX2" fmla="*/ 1323205 w 1572226"/>
              <a:gd name="connsiteY2" fmla="*/ 38349 h 1491053"/>
              <a:gd name="connsiteX3" fmla="*/ 1481958 w 1572226"/>
              <a:gd name="connsiteY3" fmla="*/ 344534 h 1491053"/>
              <a:gd name="connsiteX4" fmla="*/ 1493298 w 1572226"/>
              <a:gd name="connsiteY4" fmla="*/ 673402 h 1491053"/>
              <a:gd name="connsiteX5" fmla="*/ 1515977 w 1572226"/>
              <a:gd name="connsiteY5" fmla="*/ 922885 h 1491053"/>
              <a:gd name="connsiteX6" fmla="*/ 1561335 w 1572226"/>
              <a:gd name="connsiteY6" fmla="*/ 1195051 h 1491053"/>
              <a:gd name="connsiteX7" fmla="*/ 1402581 w 1572226"/>
              <a:gd name="connsiteY7" fmla="*/ 1444535 h 1491053"/>
              <a:gd name="connsiteX8" fmla="*/ 1209806 w 1572226"/>
              <a:gd name="connsiteY8" fmla="*/ 1410515 h 1491053"/>
              <a:gd name="connsiteX9" fmla="*/ 983013 w 1572226"/>
              <a:gd name="connsiteY9" fmla="*/ 1365154 h 1491053"/>
              <a:gd name="connsiteX10" fmla="*/ 552108 w 1572226"/>
              <a:gd name="connsiteY10" fmla="*/ 1489896 h 1491053"/>
              <a:gd name="connsiteX11" fmla="*/ 268616 w 1572226"/>
              <a:gd name="connsiteY11" fmla="*/ 1274433 h 1491053"/>
              <a:gd name="connsiteX12" fmla="*/ 7806 w 1572226"/>
              <a:gd name="connsiteY12" fmla="*/ 1047628 h 1491053"/>
              <a:gd name="connsiteX13" fmla="*/ 87182 w 1572226"/>
              <a:gd name="connsiteY13" fmla="*/ 764123 h 1491053"/>
              <a:gd name="connsiteX14" fmla="*/ 132541 w 1572226"/>
              <a:gd name="connsiteY14" fmla="*/ 469278 h 1491053"/>
              <a:gd name="connsiteX15" fmla="*/ 416033 w 1572226"/>
              <a:gd name="connsiteY15" fmla="*/ 310513 h 1491053"/>
              <a:gd name="connsiteX16" fmla="*/ 574788 w 1572226"/>
              <a:gd name="connsiteY16" fmla="*/ 27008 h 1491053"/>
              <a:gd name="connsiteX0" fmla="*/ 688184 w 1572226"/>
              <a:gd name="connsiteY0" fmla="*/ 140410 h 1603945"/>
              <a:gd name="connsiteX1" fmla="*/ 983015 w 1572226"/>
              <a:gd name="connsiteY1" fmla="*/ 15667 h 1603945"/>
              <a:gd name="connsiteX2" fmla="*/ 1323205 w 1572226"/>
              <a:gd name="connsiteY2" fmla="*/ 38349 h 1603945"/>
              <a:gd name="connsiteX3" fmla="*/ 1481958 w 1572226"/>
              <a:gd name="connsiteY3" fmla="*/ 344534 h 1603945"/>
              <a:gd name="connsiteX4" fmla="*/ 1493298 w 1572226"/>
              <a:gd name="connsiteY4" fmla="*/ 673402 h 1603945"/>
              <a:gd name="connsiteX5" fmla="*/ 1515977 w 1572226"/>
              <a:gd name="connsiteY5" fmla="*/ 922885 h 1603945"/>
              <a:gd name="connsiteX6" fmla="*/ 1561335 w 1572226"/>
              <a:gd name="connsiteY6" fmla="*/ 1195051 h 1603945"/>
              <a:gd name="connsiteX7" fmla="*/ 1402581 w 1572226"/>
              <a:gd name="connsiteY7" fmla="*/ 1444535 h 1603945"/>
              <a:gd name="connsiteX8" fmla="*/ 1209806 w 1572226"/>
              <a:gd name="connsiteY8" fmla="*/ 1603299 h 1603945"/>
              <a:gd name="connsiteX9" fmla="*/ 983013 w 1572226"/>
              <a:gd name="connsiteY9" fmla="*/ 1365154 h 1603945"/>
              <a:gd name="connsiteX10" fmla="*/ 552108 w 1572226"/>
              <a:gd name="connsiteY10" fmla="*/ 1489896 h 1603945"/>
              <a:gd name="connsiteX11" fmla="*/ 268616 w 1572226"/>
              <a:gd name="connsiteY11" fmla="*/ 1274433 h 1603945"/>
              <a:gd name="connsiteX12" fmla="*/ 7806 w 1572226"/>
              <a:gd name="connsiteY12" fmla="*/ 1047628 h 1603945"/>
              <a:gd name="connsiteX13" fmla="*/ 87182 w 1572226"/>
              <a:gd name="connsiteY13" fmla="*/ 764123 h 1603945"/>
              <a:gd name="connsiteX14" fmla="*/ 132541 w 1572226"/>
              <a:gd name="connsiteY14" fmla="*/ 469278 h 1603945"/>
              <a:gd name="connsiteX15" fmla="*/ 416033 w 1572226"/>
              <a:gd name="connsiteY15" fmla="*/ 310513 h 1603945"/>
              <a:gd name="connsiteX16" fmla="*/ 574788 w 1572226"/>
              <a:gd name="connsiteY16" fmla="*/ 27008 h 1603945"/>
              <a:gd name="connsiteX0" fmla="*/ 688184 w 1572226"/>
              <a:gd name="connsiteY0" fmla="*/ 140410 h 1604626"/>
              <a:gd name="connsiteX1" fmla="*/ 983015 w 1572226"/>
              <a:gd name="connsiteY1" fmla="*/ 15667 h 1604626"/>
              <a:gd name="connsiteX2" fmla="*/ 1323205 w 1572226"/>
              <a:gd name="connsiteY2" fmla="*/ 38349 h 1604626"/>
              <a:gd name="connsiteX3" fmla="*/ 1481958 w 1572226"/>
              <a:gd name="connsiteY3" fmla="*/ 344534 h 1604626"/>
              <a:gd name="connsiteX4" fmla="*/ 1493298 w 1572226"/>
              <a:gd name="connsiteY4" fmla="*/ 673402 h 1604626"/>
              <a:gd name="connsiteX5" fmla="*/ 1515977 w 1572226"/>
              <a:gd name="connsiteY5" fmla="*/ 922885 h 1604626"/>
              <a:gd name="connsiteX6" fmla="*/ 1561335 w 1572226"/>
              <a:gd name="connsiteY6" fmla="*/ 1195051 h 1604626"/>
              <a:gd name="connsiteX7" fmla="*/ 1402581 w 1572226"/>
              <a:gd name="connsiteY7" fmla="*/ 1444535 h 1604626"/>
              <a:gd name="connsiteX8" fmla="*/ 1209806 w 1572226"/>
              <a:gd name="connsiteY8" fmla="*/ 1603299 h 1604626"/>
              <a:gd name="connsiteX9" fmla="*/ 926315 w 1572226"/>
              <a:gd name="connsiteY9" fmla="*/ 1501236 h 1604626"/>
              <a:gd name="connsiteX10" fmla="*/ 552108 w 1572226"/>
              <a:gd name="connsiteY10" fmla="*/ 1489896 h 1604626"/>
              <a:gd name="connsiteX11" fmla="*/ 268616 w 1572226"/>
              <a:gd name="connsiteY11" fmla="*/ 1274433 h 1604626"/>
              <a:gd name="connsiteX12" fmla="*/ 7806 w 1572226"/>
              <a:gd name="connsiteY12" fmla="*/ 1047628 h 1604626"/>
              <a:gd name="connsiteX13" fmla="*/ 87182 w 1572226"/>
              <a:gd name="connsiteY13" fmla="*/ 764123 h 1604626"/>
              <a:gd name="connsiteX14" fmla="*/ 132541 w 1572226"/>
              <a:gd name="connsiteY14" fmla="*/ 469278 h 1604626"/>
              <a:gd name="connsiteX15" fmla="*/ 416033 w 1572226"/>
              <a:gd name="connsiteY15" fmla="*/ 310513 h 1604626"/>
              <a:gd name="connsiteX16" fmla="*/ 574788 w 1572226"/>
              <a:gd name="connsiteY16" fmla="*/ 27008 h 1604626"/>
              <a:gd name="connsiteX0" fmla="*/ 688184 w 1572226"/>
              <a:gd name="connsiteY0" fmla="*/ 140410 h 1604626"/>
              <a:gd name="connsiteX1" fmla="*/ 983015 w 1572226"/>
              <a:gd name="connsiteY1" fmla="*/ 15667 h 1604626"/>
              <a:gd name="connsiteX2" fmla="*/ 1323205 w 1572226"/>
              <a:gd name="connsiteY2" fmla="*/ 38349 h 1604626"/>
              <a:gd name="connsiteX3" fmla="*/ 1481958 w 1572226"/>
              <a:gd name="connsiteY3" fmla="*/ 344534 h 1604626"/>
              <a:gd name="connsiteX4" fmla="*/ 1493298 w 1572226"/>
              <a:gd name="connsiteY4" fmla="*/ 673402 h 1604626"/>
              <a:gd name="connsiteX5" fmla="*/ 1515977 w 1572226"/>
              <a:gd name="connsiteY5" fmla="*/ 922885 h 1604626"/>
              <a:gd name="connsiteX6" fmla="*/ 1561335 w 1572226"/>
              <a:gd name="connsiteY6" fmla="*/ 1195051 h 1604626"/>
              <a:gd name="connsiteX7" fmla="*/ 1402581 w 1572226"/>
              <a:gd name="connsiteY7" fmla="*/ 1444535 h 1604626"/>
              <a:gd name="connsiteX8" fmla="*/ 1209806 w 1572226"/>
              <a:gd name="connsiteY8" fmla="*/ 1603299 h 1604626"/>
              <a:gd name="connsiteX9" fmla="*/ 926315 w 1572226"/>
              <a:gd name="connsiteY9" fmla="*/ 1501236 h 1604626"/>
              <a:gd name="connsiteX10" fmla="*/ 722202 w 1572226"/>
              <a:gd name="connsiteY10" fmla="*/ 1376494 h 1604626"/>
              <a:gd name="connsiteX11" fmla="*/ 268616 w 1572226"/>
              <a:gd name="connsiteY11" fmla="*/ 1274433 h 1604626"/>
              <a:gd name="connsiteX12" fmla="*/ 7806 w 1572226"/>
              <a:gd name="connsiteY12" fmla="*/ 1047628 h 1604626"/>
              <a:gd name="connsiteX13" fmla="*/ 87182 w 1572226"/>
              <a:gd name="connsiteY13" fmla="*/ 764123 h 1604626"/>
              <a:gd name="connsiteX14" fmla="*/ 132541 w 1572226"/>
              <a:gd name="connsiteY14" fmla="*/ 469278 h 1604626"/>
              <a:gd name="connsiteX15" fmla="*/ 416033 w 1572226"/>
              <a:gd name="connsiteY15" fmla="*/ 310513 h 1604626"/>
              <a:gd name="connsiteX16" fmla="*/ 574788 w 1572226"/>
              <a:gd name="connsiteY16" fmla="*/ 27008 h 1604626"/>
              <a:gd name="connsiteX0" fmla="*/ 688184 w 1572226"/>
              <a:gd name="connsiteY0" fmla="*/ 140410 h 1604626"/>
              <a:gd name="connsiteX1" fmla="*/ 983015 w 1572226"/>
              <a:gd name="connsiteY1" fmla="*/ 15667 h 1604626"/>
              <a:gd name="connsiteX2" fmla="*/ 1323205 w 1572226"/>
              <a:gd name="connsiteY2" fmla="*/ 38349 h 1604626"/>
              <a:gd name="connsiteX3" fmla="*/ 1481958 w 1572226"/>
              <a:gd name="connsiteY3" fmla="*/ 344534 h 1604626"/>
              <a:gd name="connsiteX4" fmla="*/ 1493298 w 1572226"/>
              <a:gd name="connsiteY4" fmla="*/ 673402 h 1604626"/>
              <a:gd name="connsiteX5" fmla="*/ 1515977 w 1572226"/>
              <a:gd name="connsiteY5" fmla="*/ 922885 h 1604626"/>
              <a:gd name="connsiteX6" fmla="*/ 1561335 w 1572226"/>
              <a:gd name="connsiteY6" fmla="*/ 1195051 h 1604626"/>
              <a:gd name="connsiteX7" fmla="*/ 1402581 w 1572226"/>
              <a:gd name="connsiteY7" fmla="*/ 1444535 h 1604626"/>
              <a:gd name="connsiteX8" fmla="*/ 1209806 w 1572226"/>
              <a:gd name="connsiteY8" fmla="*/ 1603299 h 1604626"/>
              <a:gd name="connsiteX9" fmla="*/ 926315 w 1572226"/>
              <a:gd name="connsiteY9" fmla="*/ 1501236 h 1604626"/>
              <a:gd name="connsiteX10" fmla="*/ 722202 w 1572226"/>
              <a:gd name="connsiteY10" fmla="*/ 1376494 h 1604626"/>
              <a:gd name="connsiteX11" fmla="*/ 268616 w 1572226"/>
              <a:gd name="connsiteY11" fmla="*/ 1274433 h 1604626"/>
              <a:gd name="connsiteX12" fmla="*/ 7806 w 1572226"/>
              <a:gd name="connsiteY12" fmla="*/ 1047628 h 1604626"/>
              <a:gd name="connsiteX13" fmla="*/ 87182 w 1572226"/>
              <a:gd name="connsiteY13" fmla="*/ 764123 h 1604626"/>
              <a:gd name="connsiteX14" fmla="*/ 132541 w 1572226"/>
              <a:gd name="connsiteY14" fmla="*/ 469278 h 1604626"/>
              <a:gd name="connsiteX15" fmla="*/ 416033 w 1572226"/>
              <a:gd name="connsiteY15" fmla="*/ 310513 h 1604626"/>
              <a:gd name="connsiteX16" fmla="*/ 574788 w 1572226"/>
              <a:gd name="connsiteY16" fmla="*/ 27008 h 1604626"/>
              <a:gd name="connsiteX0" fmla="*/ 688184 w 1572226"/>
              <a:gd name="connsiteY0" fmla="*/ 140410 h 1604221"/>
              <a:gd name="connsiteX1" fmla="*/ 983015 w 1572226"/>
              <a:gd name="connsiteY1" fmla="*/ 15667 h 1604221"/>
              <a:gd name="connsiteX2" fmla="*/ 1323205 w 1572226"/>
              <a:gd name="connsiteY2" fmla="*/ 38349 h 1604221"/>
              <a:gd name="connsiteX3" fmla="*/ 1481958 w 1572226"/>
              <a:gd name="connsiteY3" fmla="*/ 344534 h 1604221"/>
              <a:gd name="connsiteX4" fmla="*/ 1493298 w 1572226"/>
              <a:gd name="connsiteY4" fmla="*/ 673402 h 1604221"/>
              <a:gd name="connsiteX5" fmla="*/ 1515977 w 1572226"/>
              <a:gd name="connsiteY5" fmla="*/ 922885 h 1604221"/>
              <a:gd name="connsiteX6" fmla="*/ 1561335 w 1572226"/>
              <a:gd name="connsiteY6" fmla="*/ 1195051 h 1604221"/>
              <a:gd name="connsiteX7" fmla="*/ 1402581 w 1572226"/>
              <a:gd name="connsiteY7" fmla="*/ 1444535 h 1604221"/>
              <a:gd name="connsiteX8" fmla="*/ 1209806 w 1572226"/>
              <a:gd name="connsiteY8" fmla="*/ 1603299 h 1604221"/>
              <a:gd name="connsiteX9" fmla="*/ 948995 w 1572226"/>
              <a:gd name="connsiteY9" fmla="*/ 1444535 h 1604221"/>
              <a:gd name="connsiteX10" fmla="*/ 722202 w 1572226"/>
              <a:gd name="connsiteY10" fmla="*/ 1376494 h 1604221"/>
              <a:gd name="connsiteX11" fmla="*/ 268616 w 1572226"/>
              <a:gd name="connsiteY11" fmla="*/ 1274433 h 1604221"/>
              <a:gd name="connsiteX12" fmla="*/ 7806 w 1572226"/>
              <a:gd name="connsiteY12" fmla="*/ 1047628 h 1604221"/>
              <a:gd name="connsiteX13" fmla="*/ 87182 w 1572226"/>
              <a:gd name="connsiteY13" fmla="*/ 764123 h 1604221"/>
              <a:gd name="connsiteX14" fmla="*/ 132541 w 1572226"/>
              <a:gd name="connsiteY14" fmla="*/ 469278 h 1604221"/>
              <a:gd name="connsiteX15" fmla="*/ 416033 w 1572226"/>
              <a:gd name="connsiteY15" fmla="*/ 310513 h 1604221"/>
              <a:gd name="connsiteX16" fmla="*/ 574788 w 1572226"/>
              <a:gd name="connsiteY16" fmla="*/ 27008 h 1604221"/>
              <a:gd name="connsiteX0" fmla="*/ 688184 w 1572226"/>
              <a:gd name="connsiteY0" fmla="*/ 140410 h 1604281"/>
              <a:gd name="connsiteX1" fmla="*/ 983015 w 1572226"/>
              <a:gd name="connsiteY1" fmla="*/ 15667 h 1604281"/>
              <a:gd name="connsiteX2" fmla="*/ 1323205 w 1572226"/>
              <a:gd name="connsiteY2" fmla="*/ 38349 h 1604281"/>
              <a:gd name="connsiteX3" fmla="*/ 1481958 w 1572226"/>
              <a:gd name="connsiteY3" fmla="*/ 344534 h 1604281"/>
              <a:gd name="connsiteX4" fmla="*/ 1493298 w 1572226"/>
              <a:gd name="connsiteY4" fmla="*/ 673402 h 1604281"/>
              <a:gd name="connsiteX5" fmla="*/ 1515977 w 1572226"/>
              <a:gd name="connsiteY5" fmla="*/ 922885 h 1604281"/>
              <a:gd name="connsiteX6" fmla="*/ 1561335 w 1572226"/>
              <a:gd name="connsiteY6" fmla="*/ 1195051 h 1604281"/>
              <a:gd name="connsiteX7" fmla="*/ 1402581 w 1572226"/>
              <a:gd name="connsiteY7" fmla="*/ 1444535 h 1604281"/>
              <a:gd name="connsiteX8" fmla="*/ 1209806 w 1572226"/>
              <a:gd name="connsiteY8" fmla="*/ 1603299 h 1604281"/>
              <a:gd name="connsiteX9" fmla="*/ 903637 w 1572226"/>
              <a:gd name="connsiteY9" fmla="*/ 1455875 h 1604281"/>
              <a:gd name="connsiteX10" fmla="*/ 722202 w 1572226"/>
              <a:gd name="connsiteY10" fmla="*/ 1376494 h 1604281"/>
              <a:gd name="connsiteX11" fmla="*/ 268616 w 1572226"/>
              <a:gd name="connsiteY11" fmla="*/ 1274433 h 1604281"/>
              <a:gd name="connsiteX12" fmla="*/ 7806 w 1572226"/>
              <a:gd name="connsiteY12" fmla="*/ 1047628 h 1604281"/>
              <a:gd name="connsiteX13" fmla="*/ 87182 w 1572226"/>
              <a:gd name="connsiteY13" fmla="*/ 764123 h 1604281"/>
              <a:gd name="connsiteX14" fmla="*/ 132541 w 1572226"/>
              <a:gd name="connsiteY14" fmla="*/ 469278 h 1604281"/>
              <a:gd name="connsiteX15" fmla="*/ 416033 w 1572226"/>
              <a:gd name="connsiteY15" fmla="*/ 310513 h 1604281"/>
              <a:gd name="connsiteX16" fmla="*/ 574788 w 1572226"/>
              <a:gd name="connsiteY16" fmla="*/ 27008 h 1604281"/>
              <a:gd name="connsiteX0" fmla="*/ 688184 w 1572226"/>
              <a:gd name="connsiteY0" fmla="*/ 140410 h 1604281"/>
              <a:gd name="connsiteX1" fmla="*/ 983015 w 1572226"/>
              <a:gd name="connsiteY1" fmla="*/ 15667 h 1604281"/>
              <a:gd name="connsiteX2" fmla="*/ 1323205 w 1572226"/>
              <a:gd name="connsiteY2" fmla="*/ 38349 h 1604281"/>
              <a:gd name="connsiteX3" fmla="*/ 1481958 w 1572226"/>
              <a:gd name="connsiteY3" fmla="*/ 344534 h 1604281"/>
              <a:gd name="connsiteX4" fmla="*/ 1493298 w 1572226"/>
              <a:gd name="connsiteY4" fmla="*/ 673402 h 1604281"/>
              <a:gd name="connsiteX5" fmla="*/ 1515977 w 1572226"/>
              <a:gd name="connsiteY5" fmla="*/ 922885 h 1604281"/>
              <a:gd name="connsiteX6" fmla="*/ 1561335 w 1572226"/>
              <a:gd name="connsiteY6" fmla="*/ 1195051 h 1604281"/>
              <a:gd name="connsiteX7" fmla="*/ 1402581 w 1572226"/>
              <a:gd name="connsiteY7" fmla="*/ 1444535 h 1604281"/>
              <a:gd name="connsiteX8" fmla="*/ 1209806 w 1572226"/>
              <a:gd name="connsiteY8" fmla="*/ 1603299 h 1604281"/>
              <a:gd name="connsiteX9" fmla="*/ 903637 w 1572226"/>
              <a:gd name="connsiteY9" fmla="*/ 1455875 h 1604281"/>
              <a:gd name="connsiteX10" fmla="*/ 586126 w 1572226"/>
              <a:gd name="connsiteY10" fmla="*/ 1376494 h 1604281"/>
              <a:gd name="connsiteX11" fmla="*/ 268616 w 1572226"/>
              <a:gd name="connsiteY11" fmla="*/ 1274433 h 1604281"/>
              <a:gd name="connsiteX12" fmla="*/ 7806 w 1572226"/>
              <a:gd name="connsiteY12" fmla="*/ 1047628 h 1604281"/>
              <a:gd name="connsiteX13" fmla="*/ 87182 w 1572226"/>
              <a:gd name="connsiteY13" fmla="*/ 764123 h 1604281"/>
              <a:gd name="connsiteX14" fmla="*/ 132541 w 1572226"/>
              <a:gd name="connsiteY14" fmla="*/ 469278 h 1604281"/>
              <a:gd name="connsiteX15" fmla="*/ 416033 w 1572226"/>
              <a:gd name="connsiteY15" fmla="*/ 310513 h 1604281"/>
              <a:gd name="connsiteX16" fmla="*/ 574788 w 1572226"/>
              <a:gd name="connsiteY16" fmla="*/ 27008 h 1604281"/>
              <a:gd name="connsiteX0" fmla="*/ 695416 w 1579458"/>
              <a:gd name="connsiteY0" fmla="*/ 140410 h 1604281"/>
              <a:gd name="connsiteX1" fmla="*/ 990247 w 1579458"/>
              <a:gd name="connsiteY1" fmla="*/ 15667 h 1604281"/>
              <a:gd name="connsiteX2" fmla="*/ 1330437 w 1579458"/>
              <a:gd name="connsiteY2" fmla="*/ 38349 h 1604281"/>
              <a:gd name="connsiteX3" fmla="*/ 1489190 w 1579458"/>
              <a:gd name="connsiteY3" fmla="*/ 344534 h 1604281"/>
              <a:gd name="connsiteX4" fmla="*/ 1500530 w 1579458"/>
              <a:gd name="connsiteY4" fmla="*/ 673402 h 1604281"/>
              <a:gd name="connsiteX5" fmla="*/ 1523209 w 1579458"/>
              <a:gd name="connsiteY5" fmla="*/ 922885 h 1604281"/>
              <a:gd name="connsiteX6" fmla="*/ 1568567 w 1579458"/>
              <a:gd name="connsiteY6" fmla="*/ 1195051 h 1604281"/>
              <a:gd name="connsiteX7" fmla="*/ 1409813 w 1579458"/>
              <a:gd name="connsiteY7" fmla="*/ 1444535 h 1604281"/>
              <a:gd name="connsiteX8" fmla="*/ 1217038 w 1579458"/>
              <a:gd name="connsiteY8" fmla="*/ 1603299 h 1604281"/>
              <a:gd name="connsiteX9" fmla="*/ 910869 w 1579458"/>
              <a:gd name="connsiteY9" fmla="*/ 1455875 h 1604281"/>
              <a:gd name="connsiteX10" fmla="*/ 593358 w 1579458"/>
              <a:gd name="connsiteY10" fmla="*/ 1376494 h 1604281"/>
              <a:gd name="connsiteX11" fmla="*/ 389244 w 1579458"/>
              <a:gd name="connsiteY11" fmla="*/ 1195051 h 1604281"/>
              <a:gd name="connsiteX12" fmla="*/ 15038 w 1579458"/>
              <a:gd name="connsiteY12" fmla="*/ 1047628 h 1604281"/>
              <a:gd name="connsiteX13" fmla="*/ 94414 w 1579458"/>
              <a:gd name="connsiteY13" fmla="*/ 764123 h 1604281"/>
              <a:gd name="connsiteX14" fmla="*/ 139773 w 1579458"/>
              <a:gd name="connsiteY14" fmla="*/ 469278 h 1604281"/>
              <a:gd name="connsiteX15" fmla="*/ 423265 w 1579458"/>
              <a:gd name="connsiteY15" fmla="*/ 310513 h 1604281"/>
              <a:gd name="connsiteX16" fmla="*/ 582020 w 1579458"/>
              <a:gd name="connsiteY16" fmla="*/ 27008 h 1604281"/>
              <a:gd name="connsiteX0" fmla="*/ 613707 w 1497749"/>
              <a:gd name="connsiteY0" fmla="*/ 140410 h 1604281"/>
              <a:gd name="connsiteX1" fmla="*/ 908538 w 1497749"/>
              <a:gd name="connsiteY1" fmla="*/ 15667 h 1604281"/>
              <a:gd name="connsiteX2" fmla="*/ 1248728 w 1497749"/>
              <a:gd name="connsiteY2" fmla="*/ 38349 h 1604281"/>
              <a:gd name="connsiteX3" fmla="*/ 1407481 w 1497749"/>
              <a:gd name="connsiteY3" fmla="*/ 344534 h 1604281"/>
              <a:gd name="connsiteX4" fmla="*/ 1418821 w 1497749"/>
              <a:gd name="connsiteY4" fmla="*/ 673402 h 1604281"/>
              <a:gd name="connsiteX5" fmla="*/ 1441500 w 1497749"/>
              <a:gd name="connsiteY5" fmla="*/ 922885 h 1604281"/>
              <a:gd name="connsiteX6" fmla="*/ 1486858 w 1497749"/>
              <a:gd name="connsiteY6" fmla="*/ 1195051 h 1604281"/>
              <a:gd name="connsiteX7" fmla="*/ 1328104 w 1497749"/>
              <a:gd name="connsiteY7" fmla="*/ 1444535 h 1604281"/>
              <a:gd name="connsiteX8" fmla="*/ 1135329 w 1497749"/>
              <a:gd name="connsiteY8" fmla="*/ 1603299 h 1604281"/>
              <a:gd name="connsiteX9" fmla="*/ 829160 w 1497749"/>
              <a:gd name="connsiteY9" fmla="*/ 1455875 h 1604281"/>
              <a:gd name="connsiteX10" fmla="*/ 511649 w 1497749"/>
              <a:gd name="connsiteY10" fmla="*/ 1376494 h 1604281"/>
              <a:gd name="connsiteX11" fmla="*/ 307535 w 1497749"/>
              <a:gd name="connsiteY11" fmla="*/ 1195051 h 1604281"/>
              <a:gd name="connsiteX12" fmla="*/ 103423 w 1497749"/>
              <a:gd name="connsiteY12" fmla="*/ 1013607 h 1604281"/>
              <a:gd name="connsiteX13" fmla="*/ 12705 w 1497749"/>
              <a:gd name="connsiteY13" fmla="*/ 764123 h 1604281"/>
              <a:gd name="connsiteX14" fmla="*/ 58064 w 1497749"/>
              <a:gd name="connsiteY14" fmla="*/ 469278 h 1604281"/>
              <a:gd name="connsiteX15" fmla="*/ 341556 w 1497749"/>
              <a:gd name="connsiteY15" fmla="*/ 310513 h 1604281"/>
              <a:gd name="connsiteX16" fmla="*/ 500311 w 1497749"/>
              <a:gd name="connsiteY16" fmla="*/ 27008 h 1604281"/>
              <a:gd name="connsiteX0" fmla="*/ 564707 w 1448749"/>
              <a:gd name="connsiteY0" fmla="*/ 140410 h 1604281"/>
              <a:gd name="connsiteX1" fmla="*/ 859538 w 1448749"/>
              <a:gd name="connsiteY1" fmla="*/ 15667 h 1604281"/>
              <a:gd name="connsiteX2" fmla="*/ 1199728 w 1448749"/>
              <a:gd name="connsiteY2" fmla="*/ 38349 h 1604281"/>
              <a:gd name="connsiteX3" fmla="*/ 1358481 w 1448749"/>
              <a:gd name="connsiteY3" fmla="*/ 344534 h 1604281"/>
              <a:gd name="connsiteX4" fmla="*/ 1369821 w 1448749"/>
              <a:gd name="connsiteY4" fmla="*/ 673402 h 1604281"/>
              <a:gd name="connsiteX5" fmla="*/ 1392500 w 1448749"/>
              <a:gd name="connsiteY5" fmla="*/ 922885 h 1604281"/>
              <a:gd name="connsiteX6" fmla="*/ 1437858 w 1448749"/>
              <a:gd name="connsiteY6" fmla="*/ 1195051 h 1604281"/>
              <a:gd name="connsiteX7" fmla="*/ 1279104 w 1448749"/>
              <a:gd name="connsiteY7" fmla="*/ 1444535 h 1604281"/>
              <a:gd name="connsiteX8" fmla="*/ 1086329 w 1448749"/>
              <a:gd name="connsiteY8" fmla="*/ 1603299 h 1604281"/>
              <a:gd name="connsiteX9" fmla="*/ 780160 w 1448749"/>
              <a:gd name="connsiteY9" fmla="*/ 1455875 h 1604281"/>
              <a:gd name="connsiteX10" fmla="*/ 462649 w 1448749"/>
              <a:gd name="connsiteY10" fmla="*/ 1376494 h 1604281"/>
              <a:gd name="connsiteX11" fmla="*/ 258535 w 1448749"/>
              <a:gd name="connsiteY11" fmla="*/ 1195051 h 1604281"/>
              <a:gd name="connsiteX12" fmla="*/ 54423 w 1448749"/>
              <a:gd name="connsiteY12" fmla="*/ 1013607 h 1604281"/>
              <a:gd name="connsiteX13" fmla="*/ 122460 w 1448749"/>
              <a:gd name="connsiteY13" fmla="*/ 662061 h 1604281"/>
              <a:gd name="connsiteX14" fmla="*/ 9064 w 1448749"/>
              <a:gd name="connsiteY14" fmla="*/ 469278 h 1604281"/>
              <a:gd name="connsiteX15" fmla="*/ 292556 w 1448749"/>
              <a:gd name="connsiteY15" fmla="*/ 310513 h 1604281"/>
              <a:gd name="connsiteX16" fmla="*/ 451311 w 1448749"/>
              <a:gd name="connsiteY16" fmla="*/ 27008 h 1604281"/>
              <a:gd name="connsiteX0" fmla="*/ 516317 w 1400359"/>
              <a:gd name="connsiteY0" fmla="*/ 140410 h 1604281"/>
              <a:gd name="connsiteX1" fmla="*/ 811148 w 1400359"/>
              <a:gd name="connsiteY1" fmla="*/ 15667 h 1604281"/>
              <a:gd name="connsiteX2" fmla="*/ 1151338 w 1400359"/>
              <a:gd name="connsiteY2" fmla="*/ 38349 h 1604281"/>
              <a:gd name="connsiteX3" fmla="*/ 1310091 w 1400359"/>
              <a:gd name="connsiteY3" fmla="*/ 344534 h 1604281"/>
              <a:gd name="connsiteX4" fmla="*/ 1321431 w 1400359"/>
              <a:gd name="connsiteY4" fmla="*/ 673402 h 1604281"/>
              <a:gd name="connsiteX5" fmla="*/ 1344110 w 1400359"/>
              <a:gd name="connsiteY5" fmla="*/ 922885 h 1604281"/>
              <a:gd name="connsiteX6" fmla="*/ 1389468 w 1400359"/>
              <a:gd name="connsiteY6" fmla="*/ 1195051 h 1604281"/>
              <a:gd name="connsiteX7" fmla="*/ 1230714 w 1400359"/>
              <a:gd name="connsiteY7" fmla="*/ 1444535 h 1604281"/>
              <a:gd name="connsiteX8" fmla="*/ 1037939 w 1400359"/>
              <a:gd name="connsiteY8" fmla="*/ 1603299 h 1604281"/>
              <a:gd name="connsiteX9" fmla="*/ 731770 w 1400359"/>
              <a:gd name="connsiteY9" fmla="*/ 1455875 h 1604281"/>
              <a:gd name="connsiteX10" fmla="*/ 414259 w 1400359"/>
              <a:gd name="connsiteY10" fmla="*/ 1376494 h 1604281"/>
              <a:gd name="connsiteX11" fmla="*/ 210145 w 1400359"/>
              <a:gd name="connsiteY11" fmla="*/ 1195051 h 1604281"/>
              <a:gd name="connsiteX12" fmla="*/ 6033 w 1400359"/>
              <a:gd name="connsiteY12" fmla="*/ 1013607 h 1604281"/>
              <a:gd name="connsiteX13" fmla="*/ 74070 w 1400359"/>
              <a:gd name="connsiteY13" fmla="*/ 662061 h 1604281"/>
              <a:gd name="connsiteX14" fmla="*/ 96750 w 1400359"/>
              <a:gd name="connsiteY14" fmla="*/ 412577 h 1604281"/>
              <a:gd name="connsiteX15" fmla="*/ 244166 w 1400359"/>
              <a:gd name="connsiteY15" fmla="*/ 310513 h 1604281"/>
              <a:gd name="connsiteX16" fmla="*/ 402921 w 1400359"/>
              <a:gd name="connsiteY16" fmla="*/ 27008 h 1604281"/>
              <a:gd name="connsiteX0" fmla="*/ 516317 w 1400359"/>
              <a:gd name="connsiteY0" fmla="*/ 140410 h 1604281"/>
              <a:gd name="connsiteX1" fmla="*/ 811148 w 1400359"/>
              <a:gd name="connsiteY1" fmla="*/ 15667 h 1604281"/>
              <a:gd name="connsiteX2" fmla="*/ 1151338 w 1400359"/>
              <a:gd name="connsiteY2" fmla="*/ 38349 h 1604281"/>
              <a:gd name="connsiteX3" fmla="*/ 1310091 w 1400359"/>
              <a:gd name="connsiteY3" fmla="*/ 344534 h 1604281"/>
              <a:gd name="connsiteX4" fmla="*/ 1321431 w 1400359"/>
              <a:gd name="connsiteY4" fmla="*/ 673402 h 1604281"/>
              <a:gd name="connsiteX5" fmla="*/ 1344110 w 1400359"/>
              <a:gd name="connsiteY5" fmla="*/ 922885 h 1604281"/>
              <a:gd name="connsiteX6" fmla="*/ 1389468 w 1400359"/>
              <a:gd name="connsiteY6" fmla="*/ 1195051 h 1604281"/>
              <a:gd name="connsiteX7" fmla="*/ 1230714 w 1400359"/>
              <a:gd name="connsiteY7" fmla="*/ 1444535 h 1604281"/>
              <a:gd name="connsiteX8" fmla="*/ 1037939 w 1400359"/>
              <a:gd name="connsiteY8" fmla="*/ 1603299 h 1604281"/>
              <a:gd name="connsiteX9" fmla="*/ 731770 w 1400359"/>
              <a:gd name="connsiteY9" fmla="*/ 1455875 h 1604281"/>
              <a:gd name="connsiteX10" fmla="*/ 414259 w 1400359"/>
              <a:gd name="connsiteY10" fmla="*/ 1376494 h 1604281"/>
              <a:gd name="connsiteX11" fmla="*/ 210145 w 1400359"/>
              <a:gd name="connsiteY11" fmla="*/ 1195051 h 1604281"/>
              <a:gd name="connsiteX12" fmla="*/ 6033 w 1400359"/>
              <a:gd name="connsiteY12" fmla="*/ 1013607 h 1604281"/>
              <a:gd name="connsiteX13" fmla="*/ 74070 w 1400359"/>
              <a:gd name="connsiteY13" fmla="*/ 662061 h 1604281"/>
              <a:gd name="connsiteX14" fmla="*/ 96750 w 1400359"/>
              <a:gd name="connsiteY14" fmla="*/ 412577 h 1604281"/>
              <a:gd name="connsiteX15" fmla="*/ 210147 w 1400359"/>
              <a:gd name="connsiteY15" fmla="*/ 151750 h 1604281"/>
              <a:gd name="connsiteX16" fmla="*/ 402921 w 1400359"/>
              <a:gd name="connsiteY16" fmla="*/ 27008 h 1604281"/>
              <a:gd name="connsiteX0" fmla="*/ 516317 w 1400359"/>
              <a:gd name="connsiteY0" fmla="*/ 170103 h 1633974"/>
              <a:gd name="connsiteX1" fmla="*/ 811148 w 1400359"/>
              <a:gd name="connsiteY1" fmla="*/ 45360 h 1633974"/>
              <a:gd name="connsiteX2" fmla="*/ 1151338 w 1400359"/>
              <a:gd name="connsiteY2" fmla="*/ 68042 h 1633974"/>
              <a:gd name="connsiteX3" fmla="*/ 1310091 w 1400359"/>
              <a:gd name="connsiteY3" fmla="*/ 374227 h 1633974"/>
              <a:gd name="connsiteX4" fmla="*/ 1321431 w 1400359"/>
              <a:gd name="connsiteY4" fmla="*/ 703095 h 1633974"/>
              <a:gd name="connsiteX5" fmla="*/ 1344110 w 1400359"/>
              <a:gd name="connsiteY5" fmla="*/ 952578 h 1633974"/>
              <a:gd name="connsiteX6" fmla="*/ 1389468 w 1400359"/>
              <a:gd name="connsiteY6" fmla="*/ 1224744 h 1633974"/>
              <a:gd name="connsiteX7" fmla="*/ 1230714 w 1400359"/>
              <a:gd name="connsiteY7" fmla="*/ 1474228 h 1633974"/>
              <a:gd name="connsiteX8" fmla="*/ 1037939 w 1400359"/>
              <a:gd name="connsiteY8" fmla="*/ 1632992 h 1633974"/>
              <a:gd name="connsiteX9" fmla="*/ 731770 w 1400359"/>
              <a:gd name="connsiteY9" fmla="*/ 1485568 h 1633974"/>
              <a:gd name="connsiteX10" fmla="*/ 414259 w 1400359"/>
              <a:gd name="connsiteY10" fmla="*/ 1406187 h 1633974"/>
              <a:gd name="connsiteX11" fmla="*/ 210145 w 1400359"/>
              <a:gd name="connsiteY11" fmla="*/ 1224744 h 1633974"/>
              <a:gd name="connsiteX12" fmla="*/ 6033 w 1400359"/>
              <a:gd name="connsiteY12" fmla="*/ 1043300 h 1633974"/>
              <a:gd name="connsiteX13" fmla="*/ 74070 w 1400359"/>
              <a:gd name="connsiteY13" fmla="*/ 691754 h 1633974"/>
              <a:gd name="connsiteX14" fmla="*/ 96750 w 1400359"/>
              <a:gd name="connsiteY14" fmla="*/ 442270 h 1633974"/>
              <a:gd name="connsiteX15" fmla="*/ 210147 w 1400359"/>
              <a:gd name="connsiteY15" fmla="*/ 181443 h 1633974"/>
              <a:gd name="connsiteX16" fmla="*/ 380242 w 1400359"/>
              <a:gd name="connsiteY16" fmla="*/ 0 h 1633974"/>
              <a:gd name="connsiteX0" fmla="*/ 515492 w 1399534"/>
              <a:gd name="connsiteY0" fmla="*/ 170103 h 1633974"/>
              <a:gd name="connsiteX1" fmla="*/ 810323 w 1399534"/>
              <a:gd name="connsiteY1" fmla="*/ 45360 h 1633974"/>
              <a:gd name="connsiteX2" fmla="*/ 1150513 w 1399534"/>
              <a:gd name="connsiteY2" fmla="*/ 68042 h 1633974"/>
              <a:gd name="connsiteX3" fmla="*/ 1309266 w 1399534"/>
              <a:gd name="connsiteY3" fmla="*/ 374227 h 1633974"/>
              <a:gd name="connsiteX4" fmla="*/ 1320606 w 1399534"/>
              <a:gd name="connsiteY4" fmla="*/ 703095 h 1633974"/>
              <a:gd name="connsiteX5" fmla="*/ 1343285 w 1399534"/>
              <a:gd name="connsiteY5" fmla="*/ 952578 h 1633974"/>
              <a:gd name="connsiteX6" fmla="*/ 1388643 w 1399534"/>
              <a:gd name="connsiteY6" fmla="*/ 1224744 h 1633974"/>
              <a:gd name="connsiteX7" fmla="*/ 1229889 w 1399534"/>
              <a:gd name="connsiteY7" fmla="*/ 1474228 h 1633974"/>
              <a:gd name="connsiteX8" fmla="*/ 1037114 w 1399534"/>
              <a:gd name="connsiteY8" fmla="*/ 1632992 h 1633974"/>
              <a:gd name="connsiteX9" fmla="*/ 730945 w 1399534"/>
              <a:gd name="connsiteY9" fmla="*/ 1485568 h 1633974"/>
              <a:gd name="connsiteX10" fmla="*/ 413434 w 1399534"/>
              <a:gd name="connsiteY10" fmla="*/ 1406187 h 1633974"/>
              <a:gd name="connsiteX11" fmla="*/ 209320 w 1399534"/>
              <a:gd name="connsiteY11" fmla="*/ 1224744 h 1633974"/>
              <a:gd name="connsiteX12" fmla="*/ 5208 w 1399534"/>
              <a:gd name="connsiteY12" fmla="*/ 1043300 h 1633974"/>
              <a:gd name="connsiteX13" fmla="*/ 73245 w 1399534"/>
              <a:gd name="connsiteY13" fmla="*/ 691754 h 1633974"/>
              <a:gd name="connsiteX14" fmla="*/ 209322 w 1399534"/>
              <a:gd name="connsiteY14" fmla="*/ 181443 h 1633974"/>
              <a:gd name="connsiteX15" fmla="*/ 379417 w 1399534"/>
              <a:gd name="connsiteY15" fmla="*/ 0 h 1633974"/>
              <a:gd name="connsiteX0" fmla="*/ 514579 w 1398621"/>
              <a:gd name="connsiteY0" fmla="*/ 170103 h 1633974"/>
              <a:gd name="connsiteX1" fmla="*/ 809410 w 1398621"/>
              <a:gd name="connsiteY1" fmla="*/ 45360 h 1633974"/>
              <a:gd name="connsiteX2" fmla="*/ 1149600 w 1398621"/>
              <a:gd name="connsiteY2" fmla="*/ 68042 h 1633974"/>
              <a:gd name="connsiteX3" fmla="*/ 1308353 w 1398621"/>
              <a:gd name="connsiteY3" fmla="*/ 374227 h 1633974"/>
              <a:gd name="connsiteX4" fmla="*/ 1319693 w 1398621"/>
              <a:gd name="connsiteY4" fmla="*/ 703095 h 1633974"/>
              <a:gd name="connsiteX5" fmla="*/ 1342372 w 1398621"/>
              <a:gd name="connsiteY5" fmla="*/ 952578 h 1633974"/>
              <a:gd name="connsiteX6" fmla="*/ 1387730 w 1398621"/>
              <a:gd name="connsiteY6" fmla="*/ 1224744 h 1633974"/>
              <a:gd name="connsiteX7" fmla="*/ 1228976 w 1398621"/>
              <a:gd name="connsiteY7" fmla="*/ 1474228 h 1633974"/>
              <a:gd name="connsiteX8" fmla="*/ 1036201 w 1398621"/>
              <a:gd name="connsiteY8" fmla="*/ 1632992 h 1633974"/>
              <a:gd name="connsiteX9" fmla="*/ 730032 w 1398621"/>
              <a:gd name="connsiteY9" fmla="*/ 1485568 h 1633974"/>
              <a:gd name="connsiteX10" fmla="*/ 412521 w 1398621"/>
              <a:gd name="connsiteY10" fmla="*/ 1406187 h 1633974"/>
              <a:gd name="connsiteX11" fmla="*/ 208407 w 1398621"/>
              <a:gd name="connsiteY11" fmla="*/ 1224744 h 1633974"/>
              <a:gd name="connsiteX12" fmla="*/ 4295 w 1398621"/>
              <a:gd name="connsiteY12" fmla="*/ 1043300 h 1633974"/>
              <a:gd name="connsiteX13" fmla="*/ 72332 w 1398621"/>
              <a:gd name="connsiteY13" fmla="*/ 691754 h 1633974"/>
              <a:gd name="connsiteX14" fmla="*/ 49653 w 1398621"/>
              <a:gd name="connsiteY14" fmla="*/ 453611 h 1633974"/>
              <a:gd name="connsiteX15" fmla="*/ 208409 w 1398621"/>
              <a:gd name="connsiteY15" fmla="*/ 181443 h 1633974"/>
              <a:gd name="connsiteX16" fmla="*/ 378504 w 1398621"/>
              <a:gd name="connsiteY16" fmla="*/ 0 h 1633974"/>
              <a:gd name="connsiteX0" fmla="*/ 514579 w 1398621"/>
              <a:gd name="connsiteY0" fmla="*/ 215464 h 1679335"/>
              <a:gd name="connsiteX1" fmla="*/ 809410 w 1398621"/>
              <a:gd name="connsiteY1" fmla="*/ 90721 h 1679335"/>
              <a:gd name="connsiteX2" fmla="*/ 1149600 w 1398621"/>
              <a:gd name="connsiteY2" fmla="*/ 113403 h 1679335"/>
              <a:gd name="connsiteX3" fmla="*/ 1308353 w 1398621"/>
              <a:gd name="connsiteY3" fmla="*/ 419588 h 1679335"/>
              <a:gd name="connsiteX4" fmla="*/ 1319693 w 1398621"/>
              <a:gd name="connsiteY4" fmla="*/ 748456 h 1679335"/>
              <a:gd name="connsiteX5" fmla="*/ 1342372 w 1398621"/>
              <a:gd name="connsiteY5" fmla="*/ 997939 h 1679335"/>
              <a:gd name="connsiteX6" fmla="*/ 1387730 w 1398621"/>
              <a:gd name="connsiteY6" fmla="*/ 1270105 h 1679335"/>
              <a:gd name="connsiteX7" fmla="*/ 1228976 w 1398621"/>
              <a:gd name="connsiteY7" fmla="*/ 1519589 h 1679335"/>
              <a:gd name="connsiteX8" fmla="*/ 1036201 w 1398621"/>
              <a:gd name="connsiteY8" fmla="*/ 1678353 h 1679335"/>
              <a:gd name="connsiteX9" fmla="*/ 730032 w 1398621"/>
              <a:gd name="connsiteY9" fmla="*/ 1530929 h 1679335"/>
              <a:gd name="connsiteX10" fmla="*/ 412521 w 1398621"/>
              <a:gd name="connsiteY10" fmla="*/ 1451548 h 1679335"/>
              <a:gd name="connsiteX11" fmla="*/ 208407 w 1398621"/>
              <a:gd name="connsiteY11" fmla="*/ 1270105 h 1679335"/>
              <a:gd name="connsiteX12" fmla="*/ 4295 w 1398621"/>
              <a:gd name="connsiteY12" fmla="*/ 1088661 h 1679335"/>
              <a:gd name="connsiteX13" fmla="*/ 72332 w 1398621"/>
              <a:gd name="connsiteY13" fmla="*/ 737115 h 1679335"/>
              <a:gd name="connsiteX14" fmla="*/ 49653 w 1398621"/>
              <a:gd name="connsiteY14" fmla="*/ 498972 h 1679335"/>
              <a:gd name="connsiteX15" fmla="*/ 208409 w 1398621"/>
              <a:gd name="connsiteY15" fmla="*/ 226804 h 1679335"/>
              <a:gd name="connsiteX16" fmla="*/ 287786 w 1398621"/>
              <a:gd name="connsiteY16" fmla="*/ 0 h 1679335"/>
              <a:gd name="connsiteX0" fmla="*/ 548598 w 1398621"/>
              <a:gd name="connsiteY0" fmla="*/ 124742 h 1679335"/>
              <a:gd name="connsiteX1" fmla="*/ 809410 w 1398621"/>
              <a:gd name="connsiteY1" fmla="*/ 90721 h 1679335"/>
              <a:gd name="connsiteX2" fmla="*/ 1149600 w 1398621"/>
              <a:gd name="connsiteY2" fmla="*/ 113403 h 1679335"/>
              <a:gd name="connsiteX3" fmla="*/ 1308353 w 1398621"/>
              <a:gd name="connsiteY3" fmla="*/ 419588 h 1679335"/>
              <a:gd name="connsiteX4" fmla="*/ 1319693 w 1398621"/>
              <a:gd name="connsiteY4" fmla="*/ 748456 h 1679335"/>
              <a:gd name="connsiteX5" fmla="*/ 1342372 w 1398621"/>
              <a:gd name="connsiteY5" fmla="*/ 997939 h 1679335"/>
              <a:gd name="connsiteX6" fmla="*/ 1387730 w 1398621"/>
              <a:gd name="connsiteY6" fmla="*/ 1270105 h 1679335"/>
              <a:gd name="connsiteX7" fmla="*/ 1228976 w 1398621"/>
              <a:gd name="connsiteY7" fmla="*/ 1519589 h 1679335"/>
              <a:gd name="connsiteX8" fmla="*/ 1036201 w 1398621"/>
              <a:gd name="connsiteY8" fmla="*/ 1678353 h 1679335"/>
              <a:gd name="connsiteX9" fmla="*/ 730032 w 1398621"/>
              <a:gd name="connsiteY9" fmla="*/ 1530929 h 1679335"/>
              <a:gd name="connsiteX10" fmla="*/ 412521 w 1398621"/>
              <a:gd name="connsiteY10" fmla="*/ 1451548 h 1679335"/>
              <a:gd name="connsiteX11" fmla="*/ 208407 w 1398621"/>
              <a:gd name="connsiteY11" fmla="*/ 1270105 h 1679335"/>
              <a:gd name="connsiteX12" fmla="*/ 4295 w 1398621"/>
              <a:gd name="connsiteY12" fmla="*/ 1088661 h 1679335"/>
              <a:gd name="connsiteX13" fmla="*/ 72332 w 1398621"/>
              <a:gd name="connsiteY13" fmla="*/ 737115 h 1679335"/>
              <a:gd name="connsiteX14" fmla="*/ 49653 w 1398621"/>
              <a:gd name="connsiteY14" fmla="*/ 498972 h 1679335"/>
              <a:gd name="connsiteX15" fmla="*/ 208409 w 1398621"/>
              <a:gd name="connsiteY15" fmla="*/ 226804 h 1679335"/>
              <a:gd name="connsiteX16" fmla="*/ 287786 w 1398621"/>
              <a:gd name="connsiteY16" fmla="*/ 0 h 1679335"/>
              <a:gd name="connsiteX0" fmla="*/ 548598 w 1398621"/>
              <a:gd name="connsiteY0" fmla="*/ 124742 h 1679335"/>
              <a:gd name="connsiteX1" fmla="*/ 809410 w 1398621"/>
              <a:gd name="connsiteY1" fmla="*/ 90721 h 1679335"/>
              <a:gd name="connsiteX2" fmla="*/ 1149600 w 1398621"/>
              <a:gd name="connsiteY2" fmla="*/ 113403 h 1679335"/>
              <a:gd name="connsiteX3" fmla="*/ 1308353 w 1398621"/>
              <a:gd name="connsiteY3" fmla="*/ 419588 h 1679335"/>
              <a:gd name="connsiteX4" fmla="*/ 1319693 w 1398621"/>
              <a:gd name="connsiteY4" fmla="*/ 748456 h 1679335"/>
              <a:gd name="connsiteX5" fmla="*/ 1342372 w 1398621"/>
              <a:gd name="connsiteY5" fmla="*/ 997939 h 1679335"/>
              <a:gd name="connsiteX6" fmla="*/ 1387730 w 1398621"/>
              <a:gd name="connsiteY6" fmla="*/ 1270105 h 1679335"/>
              <a:gd name="connsiteX7" fmla="*/ 1228976 w 1398621"/>
              <a:gd name="connsiteY7" fmla="*/ 1519589 h 1679335"/>
              <a:gd name="connsiteX8" fmla="*/ 1036201 w 1398621"/>
              <a:gd name="connsiteY8" fmla="*/ 1678353 h 1679335"/>
              <a:gd name="connsiteX9" fmla="*/ 730032 w 1398621"/>
              <a:gd name="connsiteY9" fmla="*/ 1530929 h 1679335"/>
              <a:gd name="connsiteX10" fmla="*/ 412521 w 1398621"/>
              <a:gd name="connsiteY10" fmla="*/ 1451548 h 1679335"/>
              <a:gd name="connsiteX11" fmla="*/ 208407 w 1398621"/>
              <a:gd name="connsiteY11" fmla="*/ 1270105 h 1679335"/>
              <a:gd name="connsiteX12" fmla="*/ 4295 w 1398621"/>
              <a:gd name="connsiteY12" fmla="*/ 1088661 h 1679335"/>
              <a:gd name="connsiteX13" fmla="*/ 72332 w 1398621"/>
              <a:gd name="connsiteY13" fmla="*/ 737115 h 1679335"/>
              <a:gd name="connsiteX14" fmla="*/ 49653 w 1398621"/>
              <a:gd name="connsiteY14" fmla="*/ 498972 h 1679335"/>
              <a:gd name="connsiteX15" fmla="*/ 208409 w 1398621"/>
              <a:gd name="connsiteY15" fmla="*/ 226804 h 1679335"/>
              <a:gd name="connsiteX16" fmla="*/ 287786 w 1398621"/>
              <a:gd name="connsiteY16" fmla="*/ 0 h 1679335"/>
              <a:gd name="connsiteX0" fmla="*/ 548598 w 1398621"/>
              <a:gd name="connsiteY0" fmla="*/ 136083 h 1690676"/>
              <a:gd name="connsiteX1" fmla="*/ 809410 w 1398621"/>
              <a:gd name="connsiteY1" fmla="*/ 102062 h 1690676"/>
              <a:gd name="connsiteX2" fmla="*/ 1149600 w 1398621"/>
              <a:gd name="connsiteY2" fmla="*/ 124744 h 1690676"/>
              <a:gd name="connsiteX3" fmla="*/ 1308353 w 1398621"/>
              <a:gd name="connsiteY3" fmla="*/ 430929 h 1690676"/>
              <a:gd name="connsiteX4" fmla="*/ 1319693 w 1398621"/>
              <a:gd name="connsiteY4" fmla="*/ 759797 h 1690676"/>
              <a:gd name="connsiteX5" fmla="*/ 1342372 w 1398621"/>
              <a:gd name="connsiteY5" fmla="*/ 1009280 h 1690676"/>
              <a:gd name="connsiteX6" fmla="*/ 1387730 w 1398621"/>
              <a:gd name="connsiteY6" fmla="*/ 1281446 h 1690676"/>
              <a:gd name="connsiteX7" fmla="*/ 1228976 w 1398621"/>
              <a:gd name="connsiteY7" fmla="*/ 1530930 h 1690676"/>
              <a:gd name="connsiteX8" fmla="*/ 1036201 w 1398621"/>
              <a:gd name="connsiteY8" fmla="*/ 1689694 h 1690676"/>
              <a:gd name="connsiteX9" fmla="*/ 730032 w 1398621"/>
              <a:gd name="connsiteY9" fmla="*/ 1542270 h 1690676"/>
              <a:gd name="connsiteX10" fmla="*/ 412521 w 1398621"/>
              <a:gd name="connsiteY10" fmla="*/ 1462889 h 1690676"/>
              <a:gd name="connsiteX11" fmla="*/ 208407 w 1398621"/>
              <a:gd name="connsiteY11" fmla="*/ 1281446 h 1690676"/>
              <a:gd name="connsiteX12" fmla="*/ 4295 w 1398621"/>
              <a:gd name="connsiteY12" fmla="*/ 1100002 h 1690676"/>
              <a:gd name="connsiteX13" fmla="*/ 72332 w 1398621"/>
              <a:gd name="connsiteY13" fmla="*/ 748456 h 1690676"/>
              <a:gd name="connsiteX14" fmla="*/ 49653 w 1398621"/>
              <a:gd name="connsiteY14" fmla="*/ 510313 h 1690676"/>
              <a:gd name="connsiteX15" fmla="*/ 208409 w 1398621"/>
              <a:gd name="connsiteY15" fmla="*/ 238145 h 1690676"/>
              <a:gd name="connsiteX16" fmla="*/ 605296 w 1398621"/>
              <a:gd name="connsiteY16" fmla="*/ 0 h 1690676"/>
              <a:gd name="connsiteX0" fmla="*/ 548598 w 1398621"/>
              <a:gd name="connsiteY0" fmla="*/ 136083 h 1690676"/>
              <a:gd name="connsiteX1" fmla="*/ 809410 w 1398621"/>
              <a:gd name="connsiteY1" fmla="*/ 102062 h 1690676"/>
              <a:gd name="connsiteX2" fmla="*/ 1149600 w 1398621"/>
              <a:gd name="connsiteY2" fmla="*/ 124744 h 1690676"/>
              <a:gd name="connsiteX3" fmla="*/ 1308353 w 1398621"/>
              <a:gd name="connsiteY3" fmla="*/ 430929 h 1690676"/>
              <a:gd name="connsiteX4" fmla="*/ 1319693 w 1398621"/>
              <a:gd name="connsiteY4" fmla="*/ 759797 h 1690676"/>
              <a:gd name="connsiteX5" fmla="*/ 1342372 w 1398621"/>
              <a:gd name="connsiteY5" fmla="*/ 1009280 h 1690676"/>
              <a:gd name="connsiteX6" fmla="*/ 1387730 w 1398621"/>
              <a:gd name="connsiteY6" fmla="*/ 1281446 h 1690676"/>
              <a:gd name="connsiteX7" fmla="*/ 1228976 w 1398621"/>
              <a:gd name="connsiteY7" fmla="*/ 1530930 h 1690676"/>
              <a:gd name="connsiteX8" fmla="*/ 1036201 w 1398621"/>
              <a:gd name="connsiteY8" fmla="*/ 1689694 h 1690676"/>
              <a:gd name="connsiteX9" fmla="*/ 730032 w 1398621"/>
              <a:gd name="connsiteY9" fmla="*/ 1542270 h 1690676"/>
              <a:gd name="connsiteX10" fmla="*/ 412521 w 1398621"/>
              <a:gd name="connsiteY10" fmla="*/ 1462889 h 1690676"/>
              <a:gd name="connsiteX11" fmla="*/ 208407 w 1398621"/>
              <a:gd name="connsiteY11" fmla="*/ 1281446 h 1690676"/>
              <a:gd name="connsiteX12" fmla="*/ 4295 w 1398621"/>
              <a:gd name="connsiteY12" fmla="*/ 1100002 h 1690676"/>
              <a:gd name="connsiteX13" fmla="*/ 72332 w 1398621"/>
              <a:gd name="connsiteY13" fmla="*/ 748456 h 1690676"/>
              <a:gd name="connsiteX14" fmla="*/ 49653 w 1398621"/>
              <a:gd name="connsiteY14" fmla="*/ 510313 h 1690676"/>
              <a:gd name="connsiteX15" fmla="*/ 208409 w 1398621"/>
              <a:gd name="connsiteY15" fmla="*/ 238145 h 1690676"/>
              <a:gd name="connsiteX16" fmla="*/ 333144 w 1398621"/>
              <a:gd name="connsiteY16" fmla="*/ 22684 h 1690676"/>
              <a:gd name="connsiteX17" fmla="*/ 605296 w 1398621"/>
              <a:gd name="connsiteY17" fmla="*/ 0 h 1690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98621" h="1690676">
                <a:moveTo>
                  <a:pt x="548598" y="136083"/>
                </a:moveTo>
                <a:cubicBezTo>
                  <a:pt x="719637" y="106786"/>
                  <a:pt x="709243" y="103952"/>
                  <a:pt x="809410" y="102062"/>
                </a:cubicBezTo>
                <a:cubicBezTo>
                  <a:pt x="909577" y="100172"/>
                  <a:pt x="1066443" y="69933"/>
                  <a:pt x="1149600" y="124744"/>
                </a:cubicBezTo>
                <a:cubicBezTo>
                  <a:pt x="1232757" y="179555"/>
                  <a:pt x="1297013" y="347767"/>
                  <a:pt x="1308353" y="430929"/>
                </a:cubicBezTo>
                <a:cubicBezTo>
                  <a:pt x="1376391" y="502751"/>
                  <a:pt x="1314023" y="663405"/>
                  <a:pt x="1319693" y="759797"/>
                </a:cubicBezTo>
                <a:cubicBezTo>
                  <a:pt x="1325363" y="856189"/>
                  <a:pt x="1331033" y="922339"/>
                  <a:pt x="1342372" y="1009280"/>
                </a:cubicBezTo>
                <a:cubicBezTo>
                  <a:pt x="1353711" y="1096221"/>
                  <a:pt x="1425529" y="1205845"/>
                  <a:pt x="1387730" y="1281446"/>
                </a:cubicBezTo>
                <a:cubicBezTo>
                  <a:pt x="1349931" y="1357047"/>
                  <a:pt x="1287564" y="1462889"/>
                  <a:pt x="1228976" y="1530930"/>
                </a:cubicBezTo>
                <a:cubicBezTo>
                  <a:pt x="1170388" y="1598971"/>
                  <a:pt x="1109909" y="1674574"/>
                  <a:pt x="1036201" y="1689694"/>
                </a:cubicBezTo>
                <a:cubicBezTo>
                  <a:pt x="962493" y="1704814"/>
                  <a:pt x="849098" y="1540380"/>
                  <a:pt x="730032" y="1542270"/>
                </a:cubicBezTo>
                <a:cubicBezTo>
                  <a:pt x="610966" y="1544160"/>
                  <a:pt x="499458" y="1506360"/>
                  <a:pt x="412521" y="1462889"/>
                </a:cubicBezTo>
                <a:cubicBezTo>
                  <a:pt x="325584" y="1419418"/>
                  <a:pt x="276445" y="1364608"/>
                  <a:pt x="208407" y="1281446"/>
                </a:cubicBezTo>
                <a:cubicBezTo>
                  <a:pt x="140369" y="1198285"/>
                  <a:pt x="26974" y="1188834"/>
                  <a:pt x="4295" y="1100002"/>
                </a:cubicBezTo>
                <a:cubicBezTo>
                  <a:pt x="-18384" y="1011170"/>
                  <a:pt x="55323" y="844848"/>
                  <a:pt x="72332" y="748456"/>
                </a:cubicBezTo>
                <a:cubicBezTo>
                  <a:pt x="89341" y="652065"/>
                  <a:pt x="26974" y="595365"/>
                  <a:pt x="49653" y="510313"/>
                </a:cubicBezTo>
                <a:cubicBezTo>
                  <a:pt x="72333" y="425261"/>
                  <a:pt x="161161" y="319416"/>
                  <a:pt x="208409" y="238145"/>
                </a:cubicBezTo>
                <a:cubicBezTo>
                  <a:pt x="255657" y="156874"/>
                  <a:pt x="266996" y="62375"/>
                  <a:pt x="333144" y="22684"/>
                </a:cubicBezTo>
                <a:cubicBezTo>
                  <a:pt x="399292" y="-17007"/>
                  <a:pt x="561828" y="20791"/>
                  <a:pt x="605296" y="0"/>
                </a:cubicBezTo>
              </a:path>
            </a:pathLst>
          </a:cu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7098326" y="4843639"/>
            <a:ext cx="638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design </a:t>
            </a:r>
          </a:p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orbit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593603" y="3560747"/>
            <a:ext cx="1425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trajectory of off-momentum particle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7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Momentum compaction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closed orbit for an individual particle depends on </a:t>
            </a:r>
            <a:r>
              <a:rPr lang="en-US" dirty="0" smtClean="0"/>
              <a:t>its momentum offset with respect to the reference particle</a:t>
            </a:r>
          </a:p>
          <a:p>
            <a:pPr>
              <a:lnSpc>
                <a:spcPct val="70000"/>
              </a:lnSpc>
            </a:pPr>
            <a:endParaRPr lang="en-US" dirty="0"/>
          </a:p>
          <a:p>
            <a:pPr>
              <a:lnSpc>
                <a:spcPct val="70000"/>
              </a:lnSpc>
            </a:pPr>
            <a:endParaRPr lang="en-US" dirty="0" smtClean="0"/>
          </a:p>
          <a:p>
            <a:r>
              <a:rPr lang="en-US" dirty="0" smtClean="0"/>
              <a:t>To the lowest order in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, the change of the circumference is given by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The </a:t>
            </a:r>
            <a:r>
              <a:rPr lang="en-US" b="1" dirty="0" smtClean="0">
                <a:solidFill>
                  <a:srgbClr val="0055A0"/>
                </a:solidFill>
              </a:rPr>
              <a:t>momentum compaction factor </a:t>
            </a:r>
            <a:r>
              <a:rPr lang="en-US" b="1" dirty="0" smtClean="0">
                <a:solidFill>
                  <a:srgbClr val="0055A0"/>
                </a:solidFill>
                <a:latin typeface="Symbol" charset="2"/>
                <a:cs typeface="Symbol" charset="2"/>
              </a:rPr>
              <a:t>a</a:t>
            </a:r>
            <a:r>
              <a:rPr lang="en-US" b="1" baseline="-25000" dirty="0" smtClean="0">
                <a:solidFill>
                  <a:srgbClr val="0055A0"/>
                </a:solidFill>
                <a:latin typeface="Symbol" charset="2"/>
                <a:cs typeface="Symbol" charset="2"/>
              </a:rPr>
              <a:t>0</a:t>
            </a:r>
            <a:r>
              <a:rPr lang="en-US" b="1" dirty="0" smtClean="0">
                <a:solidFill>
                  <a:srgbClr val="0055A0"/>
                </a:solidFill>
              </a:rPr>
              <a:t> </a:t>
            </a:r>
            <a:r>
              <a:rPr lang="en-US" dirty="0" smtClean="0"/>
              <a:t>relates the relative change of the circumference to the relative momentum change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momentum compaction factor plays a central role for the longitudinal beam dynamics </a:t>
            </a:r>
            <a:r>
              <a:rPr lang="en-US" dirty="0" smtClean="0">
                <a:solidFill>
                  <a:srgbClr val="008000"/>
                </a:solidFill>
              </a:rPr>
              <a:t>(see Kevin’s lecture)</a:t>
            </a:r>
            <a:endParaRPr lang="en-US" dirty="0">
              <a:solidFill>
                <a:srgbClr val="008000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January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USPAS lectures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806" y="2698324"/>
            <a:ext cx="3295345" cy="794930"/>
          </a:xfrm>
          <a:prstGeom prst="rect">
            <a:avLst/>
          </a:prstGeom>
        </p:spPr>
      </p:pic>
      <p:pic>
        <p:nvPicPr>
          <p:cNvPr id="10" name="Picture 9" descr="Introduction_transvers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6" t="40993" r="67230" b="55899"/>
          <a:stretch/>
        </p:blipFill>
        <p:spPr>
          <a:xfrm>
            <a:off x="3894403" y="1721615"/>
            <a:ext cx="1065388" cy="461538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grpSp>
        <p:nvGrpSpPr>
          <p:cNvPr id="16" name="Group 15"/>
          <p:cNvGrpSpPr/>
          <p:nvPr/>
        </p:nvGrpSpPr>
        <p:grpSpPr>
          <a:xfrm>
            <a:off x="2915817" y="3995067"/>
            <a:ext cx="5534486" cy="950444"/>
            <a:chOff x="2915817" y="3995067"/>
            <a:chExt cx="5534486" cy="95044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5817" y="4257928"/>
              <a:ext cx="2736304" cy="68758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758951" y="3995067"/>
              <a:ext cx="165986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>
                  <a:solidFill>
                    <a:srgbClr val="FF0000"/>
                  </a:solidFill>
                </a:rPr>
                <a:t>in a FODO lattice</a:t>
              </a:r>
              <a:endParaRPr lang="en-US" sz="1500" dirty="0">
                <a:solidFill>
                  <a:srgbClr val="FF0000"/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26989" y="4196867"/>
              <a:ext cx="1094394" cy="68222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706474" y="3995067"/>
              <a:ext cx="1743829" cy="884020"/>
            </a:xfrm>
            <a:prstGeom prst="rect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1100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Off-momentum particles – </a:t>
            </a:r>
            <a:r>
              <a:rPr lang="en-US" dirty="0" smtClean="0"/>
              <a:t>chromaticity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Chromaticity is the dependence of the </a:t>
            </a:r>
            <a:r>
              <a:rPr lang="en-US" dirty="0" err="1" smtClean="0"/>
              <a:t>betatron</a:t>
            </a:r>
            <a:r>
              <a:rPr lang="en-US" dirty="0" smtClean="0"/>
              <a:t> tune on the relative momentum offset of a particle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>
              <a:lnSpc>
                <a:spcPct val="50000"/>
              </a:lnSpc>
            </a:pPr>
            <a:endParaRPr lang="en-US" dirty="0"/>
          </a:p>
          <a:p>
            <a:r>
              <a:rPr lang="en-US" dirty="0" smtClean="0"/>
              <a:t>Chromaticity plays a fundamental role for transverse instabilities</a:t>
            </a:r>
          </a:p>
          <a:p>
            <a:pPr lvl="1"/>
            <a:r>
              <a:rPr lang="en-US" dirty="0" smtClean="0"/>
              <a:t>In many cases chromaticity needs to be adjusted </a:t>
            </a:r>
            <a:r>
              <a:rPr lang="en-US" dirty="0" smtClean="0">
                <a:sym typeface="Wingdings"/>
              </a:rPr>
              <a:t> this can be done </a:t>
            </a:r>
            <a:r>
              <a:rPr lang="en-US" dirty="0" smtClean="0"/>
              <a:t>by </a:t>
            </a:r>
            <a:r>
              <a:rPr lang="en-US" dirty="0" err="1"/>
              <a:t>sextupole</a:t>
            </a:r>
            <a:r>
              <a:rPr lang="en-US" dirty="0"/>
              <a:t> </a:t>
            </a:r>
            <a:r>
              <a:rPr lang="en-US" dirty="0" smtClean="0"/>
              <a:t>magnets </a:t>
            </a:r>
            <a:r>
              <a:rPr lang="en-US" dirty="0" smtClean="0"/>
              <a:t>installed in locations with non-zero dispersion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January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USPAS lectures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1425431" y="1612482"/>
            <a:ext cx="2038054" cy="1040918"/>
            <a:chOff x="5911034" y="3477231"/>
            <a:chExt cx="2038054" cy="1040918"/>
          </a:xfrm>
        </p:grpSpPr>
        <p:sp>
          <p:nvSpPr>
            <p:cNvPr id="8" name="TextBox 7"/>
            <p:cNvSpPr txBox="1"/>
            <p:nvPr/>
          </p:nvSpPr>
          <p:spPr>
            <a:xfrm>
              <a:off x="7187999" y="4081819"/>
              <a:ext cx="244246" cy="273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accent6">
                      <a:lumMod val="50000"/>
                    </a:schemeClr>
                  </a:solidFill>
                </a:rPr>
                <a:t>s</a:t>
              </a:r>
              <a:endParaRPr lang="en-US" sz="14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6420622" y="3640134"/>
              <a:ext cx="262739" cy="878015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6135683" y="4081819"/>
              <a:ext cx="1813405" cy="0"/>
            </a:xfrm>
            <a:prstGeom prst="straightConnector1">
              <a:avLst/>
            </a:prstGeom>
            <a:ln w="25400">
              <a:solidFill>
                <a:srgbClr val="262626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6139578" y="3697339"/>
              <a:ext cx="0" cy="384480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911034" y="3477231"/>
              <a:ext cx="244246" cy="273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x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6231245" y="3741249"/>
              <a:ext cx="1069782" cy="340569"/>
            </a:xfrm>
            <a:custGeom>
              <a:avLst/>
              <a:gdLst>
                <a:gd name="connsiteX0" fmla="*/ 0 w 1202002"/>
                <a:gd name="connsiteY0" fmla="*/ 0 h 374227"/>
                <a:gd name="connsiteX1" fmla="*/ 374208 w 1202002"/>
                <a:gd name="connsiteY1" fmla="*/ 0 h 374227"/>
                <a:gd name="connsiteX2" fmla="*/ 1202002 w 1202002"/>
                <a:gd name="connsiteY2" fmla="*/ 374227 h 374227"/>
                <a:gd name="connsiteX3" fmla="*/ 1202002 w 1202002"/>
                <a:gd name="connsiteY3" fmla="*/ 374227 h 37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2002" h="374227">
                  <a:moveTo>
                    <a:pt x="0" y="0"/>
                  </a:moveTo>
                  <a:lnTo>
                    <a:pt x="374208" y="0"/>
                  </a:lnTo>
                  <a:lnTo>
                    <a:pt x="1202002" y="374227"/>
                  </a:lnTo>
                  <a:lnTo>
                    <a:pt x="1202002" y="374227"/>
                  </a:lnTo>
                </a:path>
              </a:pathLst>
            </a:custGeom>
            <a:ln w="19050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6212189" y="4074312"/>
              <a:ext cx="1088839" cy="344998"/>
            </a:xfrm>
            <a:custGeom>
              <a:avLst/>
              <a:gdLst>
                <a:gd name="connsiteX0" fmla="*/ 0 w 1202002"/>
                <a:gd name="connsiteY0" fmla="*/ 0 h 374227"/>
                <a:gd name="connsiteX1" fmla="*/ 374208 w 1202002"/>
                <a:gd name="connsiteY1" fmla="*/ 0 h 374227"/>
                <a:gd name="connsiteX2" fmla="*/ 1202002 w 1202002"/>
                <a:gd name="connsiteY2" fmla="*/ 374227 h 374227"/>
                <a:gd name="connsiteX3" fmla="*/ 1202002 w 1202002"/>
                <a:gd name="connsiteY3" fmla="*/ 374227 h 37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2002" h="374227">
                  <a:moveTo>
                    <a:pt x="0" y="0"/>
                  </a:moveTo>
                  <a:lnTo>
                    <a:pt x="374208" y="0"/>
                  </a:lnTo>
                  <a:lnTo>
                    <a:pt x="1202002" y="374227"/>
                  </a:lnTo>
                  <a:lnTo>
                    <a:pt x="1202002" y="374227"/>
                  </a:lnTo>
                </a:path>
              </a:pathLst>
            </a:custGeom>
            <a:ln w="19050">
              <a:solidFill>
                <a:srgbClr val="FF0000"/>
              </a:solidFill>
              <a:prstDash val="sysDash"/>
            </a:ln>
            <a:effectLst/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6230682" y="3737388"/>
              <a:ext cx="1364027" cy="345669"/>
            </a:xfrm>
            <a:custGeom>
              <a:avLst/>
              <a:gdLst>
                <a:gd name="connsiteX0" fmla="*/ 0 w 1202002"/>
                <a:gd name="connsiteY0" fmla="*/ 0 h 374227"/>
                <a:gd name="connsiteX1" fmla="*/ 374208 w 1202002"/>
                <a:gd name="connsiteY1" fmla="*/ 0 h 374227"/>
                <a:gd name="connsiteX2" fmla="*/ 1202002 w 1202002"/>
                <a:gd name="connsiteY2" fmla="*/ 374227 h 374227"/>
                <a:gd name="connsiteX3" fmla="*/ 1202002 w 1202002"/>
                <a:gd name="connsiteY3" fmla="*/ 374227 h 374227"/>
                <a:gd name="connsiteX0" fmla="*/ 0 w 1202002"/>
                <a:gd name="connsiteY0" fmla="*/ 5604 h 379831"/>
                <a:gd name="connsiteX1" fmla="*/ 284315 w 1202002"/>
                <a:gd name="connsiteY1" fmla="*/ 0 h 379831"/>
                <a:gd name="connsiteX2" fmla="*/ 1202002 w 1202002"/>
                <a:gd name="connsiteY2" fmla="*/ 379831 h 379831"/>
                <a:gd name="connsiteX3" fmla="*/ 1202002 w 1202002"/>
                <a:gd name="connsiteY3" fmla="*/ 379831 h 37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2002" h="379831">
                  <a:moveTo>
                    <a:pt x="0" y="5604"/>
                  </a:moveTo>
                  <a:lnTo>
                    <a:pt x="284315" y="0"/>
                  </a:lnTo>
                  <a:lnTo>
                    <a:pt x="1202002" y="379831"/>
                  </a:lnTo>
                  <a:lnTo>
                    <a:pt x="1202002" y="379831"/>
                  </a:lnTo>
                </a:path>
              </a:pathLst>
            </a:custGeom>
            <a:ln w="19050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6210278" y="4073641"/>
              <a:ext cx="1364027" cy="345669"/>
            </a:xfrm>
            <a:custGeom>
              <a:avLst/>
              <a:gdLst>
                <a:gd name="connsiteX0" fmla="*/ 0 w 1202002"/>
                <a:gd name="connsiteY0" fmla="*/ 0 h 374227"/>
                <a:gd name="connsiteX1" fmla="*/ 374208 w 1202002"/>
                <a:gd name="connsiteY1" fmla="*/ 0 h 374227"/>
                <a:gd name="connsiteX2" fmla="*/ 1202002 w 1202002"/>
                <a:gd name="connsiteY2" fmla="*/ 374227 h 374227"/>
                <a:gd name="connsiteX3" fmla="*/ 1202002 w 1202002"/>
                <a:gd name="connsiteY3" fmla="*/ 374227 h 374227"/>
                <a:gd name="connsiteX0" fmla="*/ 0 w 1202002"/>
                <a:gd name="connsiteY0" fmla="*/ 5604 h 379831"/>
                <a:gd name="connsiteX1" fmla="*/ 284315 w 1202002"/>
                <a:gd name="connsiteY1" fmla="*/ 0 h 379831"/>
                <a:gd name="connsiteX2" fmla="*/ 1202002 w 1202002"/>
                <a:gd name="connsiteY2" fmla="*/ 379831 h 379831"/>
                <a:gd name="connsiteX3" fmla="*/ 1202002 w 1202002"/>
                <a:gd name="connsiteY3" fmla="*/ 379831 h 37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2002" h="379831">
                  <a:moveTo>
                    <a:pt x="0" y="5604"/>
                  </a:moveTo>
                  <a:lnTo>
                    <a:pt x="284315" y="0"/>
                  </a:lnTo>
                  <a:lnTo>
                    <a:pt x="1202002" y="379831"/>
                  </a:lnTo>
                  <a:lnTo>
                    <a:pt x="1202002" y="379831"/>
                  </a:lnTo>
                </a:path>
              </a:pathLst>
            </a:custGeom>
            <a:ln w="19050">
              <a:solidFill>
                <a:srgbClr val="008000"/>
              </a:solidFill>
              <a:prstDash val="sysDash"/>
            </a:ln>
            <a:effectLst/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 descr="Introduction_transvers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7" t="36652" r="66679" b="59162"/>
          <a:stretch/>
        </p:blipFill>
        <p:spPr>
          <a:xfrm>
            <a:off x="6434082" y="1832590"/>
            <a:ext cx="1052942" cy="61449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23" name="Picture 22" descr="Introduction_transvers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6" t="40993" r="67230" b="55899"/>
          <a:stretch/>
        </p:blipFill>
        <p:spPr>
          <a:xfrm>
            <a:off x="4100517" y="1886403"/>
            <a:ext cx="1065388" cy="461538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25" name="Rectangle 24"/>
          <p:cNvSpPr/>
          <p:nvPr/>
        </p:nvSpPr>
        <p:spPr>
          <a:xfrm>
            <a:off x="6203230" y="1434836"/>
            <a:ext cx="1620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80B17"/>
                </a:solidFill>
              </a:rPr>
              <a:t>chromaticity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114017" y="2713163"/>
            <a:ext cx="2748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change of focusing strength for 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particles with different 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momenta</a:t>
            </a: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7" name="Picture 26" descr="Introduction_transvers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6" t="43829" r="65396" b="51419"/>
          <a:stretch/>
        </p:blipFill>
        <p:spPr>
          <a:xfrm>
            <a:off x="1027841" y="3329910"/>
            <a:ext cx="1406115" cy="697579"/>
          </a:xfrm>
          <a:prstGeom prst="rect">
            <a:avLst/>
          </a:prstGeom>
          <a:ln w="25400">
            <a:noFill/>
          </a:ln>
        </p:spPr>
      </p:pic>
      <p:cxnSp>
        <p:nvCxnSpPr>
          <p:cNvPr id="28" name="Straight Arrow Connector 27"/>
          <p:cNvCxnSpPr/>
          <p:nvPr/>
        </p:nvCxnSpPr>
        <p:spPr>
          <a:xfrm>
            <a:off x="2452916" y="3707617"/>
            <a:ext cx="406710" cy="0"/>
          </a:xfrm>
          <a:prstGeom prst="straightConnector1">
            <a:avLst/>
          </a:prstGeom>
          <a:ln w="25400">
            <a:solidFill>
              <a:srgbClr val="26262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Introduction_transvers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6" t="48303" r="65396" b="47448"/>
          <a:stretch/>
        </p:blipFill>
        <p:spPr>
          <a:xfrm>
            <a:off x="2773474" y="3415117"/>
            <a:ext cx="1406115" cy="623712"/>
          </a:xfrm>
          <a:prstGeom prst="rect">
            <a:avLst/>
          </a:prstGeom>
          <a:ln w="25400">
            <a:noFill/>
          </a:ln>
        </p:spPr>
      </p:pic>
      <p:pic>
        <p:nvPicPr>
          <p:cNvPr id="31" name="Picture 30" descr="Introduction_transvers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6" t="52661" r="65396" b="44171"/>
          <a:stretch/>
        </p:blipFill>
        <p:spPr>
          <a:xfrm>
            <a:off x="1363927" y="4137853"/>
            <a:ext cx="1406115" cy="464948"/>
          </a:xfrm>
          <a:prstGeom prst="rect">
            <a:avLst/>
          </a:prstGeom>
          <a:ln w="25400">
            <a:noFill/>
          </a:ln>
        </p:spPr>
      </p:pic>
      <p:cxnSp>
        <p:nvCxnSpPr>
          <p:cNvPr id="32" name="Straight Arrow Connector 31"/>
          <p:cNvCxnSpPr/>
          <p:nvPr/>
        </p:nvCxnSpPr>
        <p:spPr>
          <a:xfrm>
            <a:off x="1125357" y="4347647"/>
            <a:ext cx="406710" cy="0"/>
          </a:xfrm>
          <a:prstGeom prst="straightConnector1">
            <a:avLst/>
          </a:prstGeom>
          <a:ln w="25400">
            <a:solidFill>
              <a:srgbClr val="26262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572917" y="3982129"/>
            <a:ext cx="18142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262626"/>
                </a:solidFill>
              </a:rPr>
              <a:t>focusing error is prop. to relative momentum offset</a:t>
            </a:r>
            <a:endParaRPr lang="en-US" sz="1400" dirty="0">
              <a:solidFill>
                <a:srgbClr val="262626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417785" y="2635357"/>
            <a:ext cx="2988330" cy="1157256"/>
            <a:chOff x="4291717" y="2816797"/>
            <a:chExt cx="2988330" cy="1157256"/>
          </a:xfrm>
        </p:grpSpPr>
        <p:pic>
          <p:nvPicPr>
            <p:cNvPr id="34" name="Picture 33" descr="Introduction_transverse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4" t="57567" r="67841" b="38107"/>
            <a:stretch/>
          </p:blipFill>
          <p:spPr>
            <a:xfrm>
              <a:off x="4291717" y="2816797"/>
              <a:ext cx="2721252" cy="635052"/>
            </a:xfrm>
            <a:prstGeom prst="rect">
              <a:avLst/>
            </a:prstGeom>
            <a:ln w="25400">
              <a:noFill/>
            </a:ln>
          </p:spPr>
        </p:pic>
        <p:pic>
          <p:nvPicPr>
            <p:cNvPr id="35" name="Picture 34" descr="Introduction_transverse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4" t="57567" r="48003" b="38107"/>
            <a:stretch/>
          </p:blipFill>
          <p:spPr>
            <a:xfrm>
              <a:off x="4877734" y="3339001"/>
              <a:ext cx="2402313" cy="635052"/>
            </a:xfrm>
            <a:prstGeom prst="rect">
              <a:avLst/>
            </a:prstGeom>
            <a:ln w="25400">
              <a:noFill/>
            </a:ln>
          </p:spPr>
        </p:pic>
      </p:grpSp>
      <p:pic>
        <p:nvPicPr>
          <p:cNvPr id="37" name="Picture 36" descr="Introduction_transvers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8" t="61670" r="61466" b="33695"/>
          <a:stretch/>
        </p:blipFill>
        <p:spPr>
          <a:xfrm>
            <a:off x="5909987" y="3803953"/>
            <a:ext cx="2328733" cy="680413"/>
          </a:xfrm>
          <a:prstGeom prst="rect">
            <a:avLst/>
          </a:prstGeom>
          <a:ln w="25400">
            <a:noFill/>
          </a:ln>
        </p:spPr>
      </p:pic>
      <p:sp>
        <p:nvSpPr>
          <p:cNvPr id="38" name="TextBox 37"/>
          <p:cNvSpPr txBox="1"/>
          <p:nvPr/>
        </p:nvSpPr>
        <p:spPr>
          <a:xfrm>
            <a:off x="5497607" y="4414613"/>
            <a:ext cx="3116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262626"/>
                </a:solidFill>
              </a:rPr>
              <a:t>natural chromaticity is always &lt; 0</a:t>
            </a:r>
            <a:endParaRPr lang="en-US" sz="1400" dirty="0">
              <a:solidFill>
                <a:srgbClr val="262626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5468796" y="4166207"/>
            <a:ext cx="406710" cy="0"/>
          </a:xfrm>
          <a:prstGeom prst="straightConnector1">
            <a:avLst/>
          </a:prstGeom>
          <a:ln w="25400">
            <a:solidFill>
              <a:srgbClr val="26262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499644" y="1558754"/>
            <a:ext cx="23407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262626"/>
                </a:solidFill>
              </a:rPr>
              <a:t>relative momentum offset</a:t>
            </a:r>
            <a:endParaRPr lang="en-US" sz="1500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016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Betatron</a:t>
            </a:r>
            <a:r>
              <a:rPr lang="en-US" dirty="0" smtClean="0"/>
              <a:t> detuning with amplitude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Up to now we considered only linear magnetic fields (dipoles, </a:t>
            </a:r>
            <a:r>
              <a:rPr lang="en-US" dirty="0" err="1" smtClean="0"/>
              <a:t>quadrupoles</a:t>
            </a:r>
            <a:r>
              <a:rPr lang="en-US" dirty="0" smtClean="0"/>
              <a:t>) in the equations of motion</a:t>
            </a:r>
          </a:p>
          <a:p>
            <a:r>
              <a:rPr lang="en-US" dirty="0" smtClean="0"/>
              <a:t>In a real accelerator there are </a:t>
            </a:r>
            <a:r>
              <a:rPr lang="en-US" dirty="0" smtClean="0">
                <a:solidFill>
                  <a:srgbClr val="0055A0"/>
                </a:solidFill>
              </a:rPr>
              <a:t>also </a:t>
            </a:r>
            <a:r>
              <a:rPr lang="en-US" b="1" dirty="0" smtClean="0">
                <a:solidFill>
                  <a:srgbClr val="0055A0"/>
                </a:solidFill>
              </a:rPr>
              <a:t>non-linear fields </a:t>
            </a:r>
            <a:r>
              <a:rPr lang="en-US" dirty="0" smtClean="0">
                <a:solidFill>
                  <a:srgbClr val="0055A0"/>
                </a:solidFill>
              </a:rPr>
              <a:t>(from </a:t>
            </a:r>
            <a:r>
              <a:rPr lang="en-US" dirty="0" err="1" smtClean="0"/>
              <a:t>sextupoles</a:t>
            </a:r>
            <a:r>
              <a:rPr lang="en-US" dirty="0" smtClean="0"/>
              <a:t> for chromaticity correction, from magnetic field imperfections, …)</a:t>
            </a:r>
          </a:p>
          <a:p>
            <a:pPr lvl="1"/>
            <a:r>
              <a:rPr lang="en-US" dirty="0" smtClean="0"/>
              <a:t>In the presence of non-linear magnetic fields, the </a:t>
            </a:r>
            <a:r>
              <a:rPr lang="en-US" dirty="0" err="1" smtClean="0"/>
              <a:t>betatron</a:t>
            </a:r>
            <a:r>
              <a:rPr lang="en-US" dirty="0" smtClean="0"/>
              <a:t> tune </a:t>
            </a:r>
            <a:r>
              <a:rPr lang="en-US" i="1" dirty="0" err="1" smtClean="0"/>
              <a:t>Q</a:t>
            </a:r>
            <a:r>
              <a:rPr lang="en-US" i="1" baseline="-25000" dirty="0" err="1" smtClean="0"/>
              <a:t>u</a:t>
            </a:r>
            <a:r>
              <a:rPr lang="en-US" dirty="0" smtClean="0"/>
              <a:t> depends on the </a:t>
            </a:r>
            <a:r>
              <a:rPr lang="en-US" dirty="0" err="1" smtClean="0"/>
              <a:t>betatron</a:t>
            </a:r>
            <a:r>
              <a:rPr lang="en-US" dirty="0" smtClean="0"/>
              <a:t> amplitude (action) </a:t>
            </a:r>
            <a:r>
              <a:rPr lang="en-US" i="1" dirty="0" err="1" smtClean="0"/>
              <a:t>J</a:t>
            </a:r>
            <a:r>
              <a:rPr lang="en-US" i="1" baseline="-25000" dirty="0" err="1" smtClean="0"/>
              <a:t>u</a:t>
            </a:r>
            <a:endParaRPr lang="en-US" i="1" baseline="-25000" dirty="0" smtClean="0"/>
          </a:p>
          <a:p>
            <a:pPr lvl="1"/>
            <a:r>
              <a:rPr lang="en-US" dirty="0" smtClean="0"/>
              <a:t>To the first order in </a:t>
            </a:r>
            <a:r>
              <a:rPr lang="en-US" i="1" dirty="0" err="1" smtClean="0"/>
              <a:t>J</a:t>
            </a:r>
            <a:r>
              <a:rPr lang="en-US" i="1" baseline="-25000" dirty="0" err="1" smtClean="0"/>
              <a:t>u</a:t>
            </a:r>
            <a:r>
              <a:rPr lang="en-US" dirty="0" smtClean="0"/>
              <a:t> the detuning with amplitude can be written as 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b="1" dirty="0" err="1" smtClean="0">
                <a:solidFill>
                  <a:srgbClr val="0055A0"/>
                </a:solidFill>
              </a:rPr>
              <a:t>Octupole</a:t>
            </a:r>
            <a:r>
              <a:rPr lang="en-US" b="1" dirty="0" smtClean="0">
                <a:solidFill>
                  <a:srgbClr val="0055A0"/>
                </a:solidFill>
              </a:rPr>
              <a:t> magnets</a:t>
            </a:r>
            <a:r>
              <a:rPr lang="en-US" dirty="0" smtClean="0">
                <a:solidFill>
                  <a:srgbClr val="0055A0"/>
                </a:solidFill>
              </a:rPr>
              <a:t> induce </a:t>
            </a:r>
            <a:r>
              <a:rPr lang="en-US" dirty="0" smtClean="0"/>
              <a:t>first order detuning with amplitude in leading order and can thus be used to adjust the </a:t>
            </a:r>
            <a:r>
              <a:rPr lang="en-US" dirty="0" err="1" smtClean="0"/>
              <a:t>anharmonicities</a:t>
            </a:r>
            <a:endParaRPr lang="en-US" dirty="0" smtClean="0"/>
          </a:p>
          <a:p>
            <a:r>
              <a:rPr lang="en-US" dirty="0" smtClean="0"/>
              <a:t>In some cases detuning with amplitude is generated on purpose in order to fight instabilities (e.g. in the LHC) 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January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USPAS lectures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8" name="Picture 7" descr="Introduction_transvers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6" t="69119" r="58916" b="24101"/>
          <a:stretch/>
        </p:blipFill>
        <p:spPr>
          <a:xfrm>
            <a:off x="2630794" y="2993816"/>
            <a:ext cx="3252536" cy="1111342"/>
          </a:xfrm>
          <a:prstGeom prst="rect">
            <a:avLst/>
          </a:prstGeom>
        </p:spPr>
      </p:pic>
      <p:sp>
        <p:nvSpPr>
          <p:cNvPr id="9" name="Right Brace 8"/>
          <p:cNvSpPr/>
          <p:nvPr/>
        </p:nvSpPr>
        <p:spPr>
          <a:xfrm rot="5400000">
            <a:off x="4441720" y="3557438"/>
            <a:ext cx="143008" cy="952431"/>
          </a:xfrm>
          <a:prstGeom prst="rightBrace">
            <a:avLst>
              <a:gd name="adj1" fmla="val 23890"/>
              <a:gd name="adj2" fmla="val 50000"/>
            </a:avLst>
          </a:prstGeom>
          <a:ln>
            <a:solidFill>
              <a:srgbClr val="2626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583315" y="4121371"/>
            <a:ext cx="185222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chemeClr val="accent6">
                    <a:lumMod val="50000"/>
                  </a:schemeClr>
                </a:solidFill>
              </a:rPr>
              <a:t>“</a:t>
            </a:r>
            <a:r>
              <a:rPr lang="en-US" sz="1500" b="1" dirty="0" err="1" smtClean="0">
                <a:solidFill>
                  <a:schemeClr val="accent6">
                    <a:lumMod val="50000"/>
                  </a:schemeClr>
                </a:solidFill>
              </a:rPr>
              <a:t>anharmonicities</a:t>
            </a:r>
            <a:r>
              <a:rPr lang="en-US" sz="1500" b="1" dirty="0" smtClean="0">
                <a:solidFill>
                  <a:schemeClr val="accent6">
                    <a:lumMod val="50000"/>
                  </a:schemeClr>
                </a:solidFill>
              </a:rPr>
              <a:t>”</a:t>
            </a:r>
            <a:endParaRPr lang="en-US" sz="15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799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Resonances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In </a:t>
            </a:r>
            <a:r>
              <a:rPr lang="en-US" sz="1800" dirty="0"/>
              <a:t>the presence of optical machine imperfections the values of the </a:t>
            </a:r>
            <a:r>
              <a:rPr lang="en-US" sz="1800" dirty="0" err="1"/>
              <a:t>betatron</a:t>
            </a:r>
            <a:r>
              <a:rPr lang="en-US" sz="1800" dirty="0"/>
              <a:t> tunes should not be on or close to a rational </a:t>
            </a:r>
            <a:r>
              <a:rPr lang="en-US" sz="1800" dirty="0" smtClean="0"/>
              <a:t>fraction</a:t>
            </a:r>
            <a:endParaRPr lang="en-US" dirty="0" smtClean="0"/>
          </a:p>
          <a:p>
            <a:pPr lvl="1"/>
            <a:r>
              <a:rPr lang="en-US" dirty="0"/>
              <a:t>Dipole </a:t>
            </a:r>
            <a:r>
              <a:rPr lang="en-US" dirty="0" smtClean="0"/>
              <a:t>errors deflect </a:t>
            </a:r>
            <a:r>
              <a:rPr lang="en-US" dirty="0"/>
              <a:t>a particle each turn in phase if tune is an integer N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January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USPAS lectures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7" name="Picture 6" descr="Rumolo-CAS-Divonne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8" t="46434" r="64932" b="22092"/>
          <a:stretch/>
        </p:blipFill>
        <p:spPr>
          <a:xfrm>
            <a:off x="714397" y="2722489"/>
            <a:ext cx="2254938" cy="2528035"/>
          </a:xfrm>
          <a:prstGeom prst="rect">
            <a:avLst/>
          </a:prstGeom>
        </p:spPr>
      </p:pic>
      <p:pic>
        <p:nvPicPr>
          <p:cNvPr id="12" name="Picture 11" descr="Lee-Accelerator_Physics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9" t="38528" r="13079" b="39314"/>
          <a:stretch/>
        </p:blipFill>
        <p:spPr>
          <a:xfrm>
            <a:off x="3793447" y="2918457"/>
            <a:ext cx="4722621" cy="21166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67817" y="2611069"/>
            <a:ext cx="335692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262626"/>
                </a:solidFill>
              </a:rPr>
              <a:t>Effect of dipole error in phase space</a:t>
            </a:r>
            <a:endParaRPr lang="en-US" sz="1500" dirty="0">
              <a:solidFill>
                <a:srgbClr val="26262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12173" y="5003133"/>
            <a:ext cx="18207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 smtClean="0">
                <a:solidFill>
                  <a:srgbClr val="262626"/>
                </a:solidFill>
              </a:rPr>
              <a:t>Q = N</a:t>
            </a:r>
          </a:p>
          <a:p>
            <a:pPr algn="ctr"/>
            <a:r>
              <a:rPr lang="en-US" sz="1500" dirty="0">
                <a:solidFill>
                  <a:srgbClr val="262626"/>
                </a:solidFill>
              </a:rPr>
              <a:t>d</a:t>
            </a:r>
            <a:r>
              <a:rPr lang="en-US" sz="1500" dirty="0" smtClean="0">
                <a:solidFill>
                  <a:srgbClr val="262626"/>
                </a:solidFill>
              </a:rPr>
              <a:t>ipole kicks add up</a:t>
            </a:r>
            <a:endParaRPr lang="en-US" sz="1500" dirty="0">
              <a:solidFill>
                <a:srgbClr val="26262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61538" y="5003133"/>
            <a:ext cx="16102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rgbClr val="262626"/>
                </a:solidFill>
              </a:rPr>
              <a:t>Q = N/2</a:t>
            </a:r>
          </a:p>
          <a:p>
            <a:pPr algn="ctr"/>
            <a:r>
              <a:rPr lang="en-US" sz="1500" dirty="0" smtClean="0">
                <a:solidFill>
                  <a:srgbClr val="262626"/>
                </a:solidFill>
              </a:rPr>
              <a:t>cancellation after two turns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8695" y="5155533"/>
            <a:ext cx="205697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 smtClean="0">
                <a:solidFill>
                  <a:srgbClr val="262626"/>
                </a:solidFill>
              </a:rPr>
              <a:t>closed orbit instability</a:t>
            </a:r>
            <a:endParaRPr lang="en-US" sz="1500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36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Resonances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In </a:t>
            </a:r>
            <a:r>
              <a:rPr lang="en-US" sz="1800" dirty="0"/>
              <a:t>the presence of optical machine imperfections the values of the </a:t>
            </a:r>
            <a:r>
              <a:rPr lang="en-US" sz="1800" dirty="0" err="1"/>
              <a:t>betatron</a:t>
            </a:r>
            <a:r>
              <a:rPr lang="en-US" sz="1800" dirty="0"/>
              <a:t> tunes should not be on or close to a rational </a:t>
            </a:r>
            <a:r>
              <a:rPr lang="en-US" sz="1800" dirty="0" smtClean="0"/>
              <a:t>fraction</a:t>
            </a:r>
            <a:endParaRPr lang="en-US" dirty="0" smtClean="0"/>
          </a:p>
          <a:p>
            <a:pPr lvl="1"/>
            <a:r>
              <a:rPr lang="en-US" dirty="0"/>
              <a:t>Dipole </a:t>
            </a:r>
            <a:r>
              <a:rPr lang="en-US" dirty="0" smtClean="0"/>
              <a:t>errors deflect </a:t>
            </a:r>
            <a:r>
              <a:rPr lang="en-US" dirty="0"/>
              <a:t>a particle each turn in phase if tune is an integer N</a:t>
            </a:r>
          </a:p>
          <a:p>
            <a:pPr lvl="1"/>
            <a:r>
              <a:rPr lang="en-US" dirty="0" err="1"/>
              <a:t>Quadrupole</a:t>
            </a:r>
            <a:r>
              <a:rPr lang="en-US" dirty="0"/>
              <a:t> errors are in phase if tune is </a:t>
            </a:r>
            <a:r>
              <a:rPr lang="en-US" dirty="0" smtClean="0"/>
              <a:t>an integer N or a </a:t>
            </a:r>
            <a:r>
              <a:rPr lang="en-US" dirty="0"/>
              <a:t>half integer N+1/2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January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USPAS lectures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7" name="Picture 6" descr="Rumolo-CAS-Divonne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9" t="46556" r="44193" b="22534"/>
          <a:stretch/>
        </p:blipFill>
        <p:spPr>
          <a:xfrm>
            <a:off x="1011808" y="2916204"/>
            <a:ext cx="2412763" cy="2515764"/>
          </a:xfrm>
          <a:prstGeom prst="rect">
            <a:avLst/>
          </a:prstGeom>
        </p:spPr>
      </p:pic>
      <p:pic>
        <p:nvPicPr>
          <p:cNvPr id="8" name="Picture 7" descr="Lee-Accelerator_Physics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9" t="38528" r="50916" b="39314"/>
          <a:stretch/>
        </p:blipFill>
        <p:spPr>
          <a:xfrm>
            <a:off x="3793447" y="2918457"/>
            <a:ext cx="2329957" cy="2116601"/>
          </a:xfrm>
          <a:prstGeom prst="rect">
            <a:avLst/>
          </a:prstGeom>
        </p:spPr>
      </p:pic>
      <p:pic>
        <p:nvPicPr>
          <p:cNvPr id="10" name="Picture 9" descr="Lee-Accelerator_Physics.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8268" r="50003" b="69574"/>
          <a:stretch/>
        </p:blipFill>
        <p:spPr>
          <a:xfrm>
            <a:off x="6042544" y="2818136"/>
            <a:ext cx="2598264" cy="21942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25571" y="5003133"/>
            <a:ext cx="158754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rgbClr val="262626"/>
                </a:solidFill>
              </a:rPr>
              <a:t>Q = N</a:t>
            </a:r>
          </a:p>
          <a:p>
            <a:pPr algn="ctr"/>
            <a:r>
              <a:rPr lang="en-US" sz="1500" dirty="0" err="1" smtClean="0">
                <a:solidFill>
                  <a:srgbClr val="262626"/>
                </a:solidFill>
              </a:rPr>
              <a:t>quadrupole</a:t>
            </a:r>
            <a:r>
              <a:rPr lang="en-US" sz="1500" dirty="0" smtClean="0">
                <a:solidFill>
                  <a:srgbClr val="262626"/>
                </a:solidFill>
              </a:rPr>
              <a:t> kicks add up</a:t>
            </a:r>
            <a:endParaRPr lang="en-US" sz="1500" dirty="0">
              <a:solidFill>
                <a:srgbClr val="26262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31632" y="5003133"/>
            <a:ext cx="146281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rgbClr val="262626"/>
                </a:solidFill>
              </a:rPr>
              <a:t>Q = N/2</a:t>
            </a:r>
          </a:p>
          <a:p>
            <a:pPr algn="ctr"/>
            <a:r>
              <a:rPr lang="en-US" sz="1500" dirty="0" err="1">
                <a:solidFill>
                  <a:srgbClr val="262626"/>
                </a:solidFill>
              </a:rPr>
              <a:t>quadrupole</a:t>
            </a:r>
            <a:r>
              <a:rPr lang="en-US" sz="1500" dirty="0">
                <a:solidFill>
                  <a:srgbClr val="262626"/>
                </a:solidFill>
              </a:rPr>
              <a:t> kicks add up</a:t>
            </a:r>
            <a:endParaRPr lang="en-US" sz="1500" dirty="0">
              <a:solidFill>
                <a:srgbClr val="26262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20397" y="2611069"/>
            <a:ext cx="37099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262626"/>
                </a:solidFill>
              </a:rPr>
              <a:t>Effect of </a:t>
            </a:r>
            <a:r>
              <a:rPr lang="en-US" sz="1500" dirty="0" err="1" smtClean="0">
                <a:solidFill>
                  <a:srgbClr val="262626"/>
                </a:solidFill>
              </a:rPr>
              <a:t>quadrupole</a:t>
            </a:r>
            <a:r>
              <a:rPr lang="en-US" sz="1500" dirty="0" smtClean="0">
                <a:solidFill>
                  <a:srgbClr val="262626"/>
                </a:solidFill>
              </a:rPr>
              <a:t> error in phase space</a:t>
            </a:r>
            <a:endParaRPr lang="en-US" sz="1500" dirty="0">
              <a:solidFill>
                <a:srgbClr val="26262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1577" y="5397948"/>
            <a:ext cx="250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 smtClean="0">
                <a:solidFill>
                  <a:srgbClr val="262626"/>
                </a:solidFill>
              </a:rPr>
              <a:t>beam size grows each turn </a:t>
            </a:r>
            <a:endParaRPr lang="en-US" sz="1500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051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Resonances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In </a:t>
            </a:r>
            <a:r>
              <a:rPr lang="en-US" sz="1800" dirty="0"/>
              <a:t>the presence of optical machine imperfections the values of the </a:t>
            </a:r>
            <a:r>
              <a:rPr lang="en-US" sz="1800" dirty="0" err="1"/>
              <a:t>betatron</a:t>
            </a:r>
            <a:r>
              <a:rPr lang="en-US" sz="1800" dirty="0"/>
              <a:t> tunes should not be on or close to a rational </a:t>
            </a:r>
            <a:r>
              <a:rPr lang="en-US" sz="1800" dirty="0" smtClean="0"/>
              <a:t>fraction</a:t>
            </a:r>
            <a:endParaRPr lang="en-US" dirty="0" smtClean="0"/>
          </a:p>
          <a:p>
            <a:pPr lvl="1"/>
            <a:r>
              <a:rPr lang="en-US" dirty="0"/>
              <a:t>Dipole </a:t>
            </a:r>
            <a:r>
              <a:rPr lang="en-US" dirty="0" smtClean="0"/>
              <a:t>errors deflect </a:t>
            </a:r>
            <a:r>
              <a:rPr lang="en-US" dirty="0"/>
              <a:t>a particle each turn in phase if tune is an integer N</a:t>
            </a:r>
          </a:p>
          <a:p>
            <a:pPr lvl="1"/>
            <a:r>
              <a:rPr lang="en-US" dirty="0" err="1"/>
              <a:t>Quadrupole</a:t>
            </a:r>
            <a:r>
              <a:rPr lang="en-US" dirty="0"/>
              <a:t> errors are in phase if tune is </a:t>
            </a:r>
            <a:r>
              <a:rPr lang="en-US" dirty="0" smtClean="0"/>
              <a:t>an integer N or a </a:t>
            </a:r>
            <a:r>
              <a:rPr lang="en-US" dirty="0"/>
              <a:t>half integer N+1/</a:t>
            </a:r>
            <a:r>
              <a:rPr lang="en-US" dirty="0" smtClean="0"/>
              <a:t>2</a:t>
            </a:r>
          </a:p>
          <a:p>
            <a:pPr lvl="1"/>
            <a:r>
              <a:rPr lang="en-US" dirty="0"/>
              <a:t>The </a:t>
            </a:r>
            <a:r>
              <a:rPr lang="en-US" dirty="0" smtClean="0"/>
              <a:t>2 </a:t>
            </a:r>
            <a:r>
              <a:rPr lang="en-US" dirty="0"/>
              <a:t>dimensional resonance condition is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January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USPAS lectures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18" name="Picture 17" descr="figure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57" y="2857738"/>
            <a:ext cx="4046442" cy="321514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068915" y="2407597"/>
            <a:ext cx="3418394" cy="431800"/>
            <a:chOff x="5657566" y="2120489"/>
            <a:chExt cx="3418394" cy="4318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7566" y="2120489"/>
              <a:ext cx="1765300" cy="4318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309205" y="2192137"/>
              <a:ext cx="176675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>
                  <a:solidFill>
                    <a:schemeClr val="accent6">
                      <a:lumMod val="50000"/>
                    </a:schemeClr>
                  </a:solidFill>
                </a:rPr>
                <a:t>for  </a:t>
              </a:r>
              <a:r>
                <a:rPr lang="en-US" sz="1500" i="1" dirty="0" smtClean="0">
                  <a:solidFill>
                    <a:schemeClr val="accent6">
                      <a:lumMod val="50000"/>
                    </a:schemeClr>
                  </a:solidFill>
                </a:rPr>
                <a:t>k, l, m </a:t>
              </a:r>
              <a:r>
                <a:rPr lang="en-US" sz="1500" dirty="0" smtClean="0">
                  <a:solidFill>
                    <a:schemeClr val="accent6">
                      <a:lumMod val="50000"/>
                    </a:schemeClr>
                  </a:solidFill>
                </a:rPr>
                <a:t>integers</a:t>
              </a:r>
              <a:endParaRPr lang="en-US" sz="15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682226" y="2192137"/>
              <a:ext cx="3340290" cy="323165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815978" y="3798983"/>
            <a:ext cx="399492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262626"/>
                </a:solidFill>
              </a:rPr>
              <a:t>The </a:t>
            </a:r>
            <a:r>
              <a:rPr lang="en-US" sz="1500" dirty="0">
                <a:solidFill>
                  <a:srgbClr val="262626"/>
                </a:solidFill>
              </a:rPr>
              <a:t>tune diagram </a:t>
            </a:r>
            <a:r>
              <a:rPr lang="en-US" sz="1500" dirty="0" smtClean="0">
                <a:solidFill>
                  <a:srgbClr val="262626"/>
                </a:solidFill>
              </a:rPr>
              <a:t>shows the resonance lines where the </a:t>
            </a:r>
            <a:r>
              <a:rPr lang="en-US" sz="1500" dirty="0" err="1" smtClean="0">
                <a:solidFill>
                  <a:srgbClr val="262626"/>
                </a:solidFill>
              </a:rPr>
              <a:t>betatron</a:t>
            </a:r>
            <a:r>
              <a:rPr lang="en-US" sz="1500" dirty="0" smtClean="0">
                <a:solidFill>
                  <a:srgbClr val="262626"/>
                </a:solidFill>
              </a:rPr>
              <a:t> motion can be unstable (here up to 4</a:t>
            </a:r>
            <a:r>
              <a:rPr lang="en-US" sz="1500" baseline="30000" dirty="0" smtClean="0">
                <a:solidFill>
                  <a:srgbClr val="262626"/>
                </a:solidFill>
              </a:rPr>
              <a:t>th</a:t>
            </a:r>
            <a:r>
              <a:rPr lang="en-US" sz="1500" dirty="0" smtClean="0">
                <a:solidFill>
                  <a:srgbClr val="262626"/>
                </a:solidFill>
              </a:rPr>
              <a:t> order)</a:t>
            </a:r>
          </a:p>
          <a:p>
            <a:endParaRPr lang="en-US" sz="1500" dirty="0">
              <a:solidFill>
                <a:srgbClr val="262626"/>
              </a:solidFill>
            </a:endParaRPr>
          </a:p>
          <a:p>
            <a:r>
              <a:rPr lang="en-US" sz="1500" dirty="0" smtClean="0">
                <a:solidFill>
                  <a:srgbClr val="262626"/>
                </a:solidFill>
              </a:rPr>
              <a:t>Usually the </a:t>
            </a:r>
            <a:r>
              <a:rPr lang="en-US" sz="1500" dirty="0">
                <a:solidFill>
                  <a:srgbClr val="262626"/>
                </a:solidFill>
              </a:rPr>
              <a:t>strength of the resonance decreases as the resonance order </a:t>
            </a:r>
            <a:r>
              <a:rPr lang="en-US" sz="1500" dirty="0" smtClean="0">
                <a:solidFill>
                  <a:srgbClr val="262626"/>
                </a:solidFill>
              </a:rPr>
              <a:t>increases</a:t>
            </a:r>
          </a:p>
          <a:p>
            <a:endParaRPr lang="en-US" sz="1500" dirty="0">
              <a:solidFill>
                <a:srgbClr val="262626"/>
              </a:solidFill>
            </a:endParaRPr>
          </a:p>
          <a:p>
            <a:r>
              <a:rPr lang="en-US" sz="1500" dirty="0" smtClean="0">
                <a:solidFill>
                  <a:srgbClr val="262626"/>
                </a:solidFill>
              </a:rPr>
              <a:t>The “working point” corresponds to the tunes of the machine (as defined by the focusing)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3399" y="3039180"/>
            <a:ext cx="1356471" cy="554920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>
          <a:xfrm>
            <a:off x="6086515" y="3383729"/>
            <a:ext cx="406710" cy="0"/>
          </a:xfrm>
          <a:prstGeom prst="straightConnector1">
            <a:avLst/>
          </a:prstGeom>
          <a:ln w="25400">
            <a:solidFill>
              <a:srgbClr val="26262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675194" y="3199466"/>
            <a:ext cx="228899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262626"/>
                </a:solidFill>
              </a:rPr>
              <a:t>order of the resonance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967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</a:t>
            </a:r>
            <a:r>
              <a:rPr lang="en-US" dirty="0" smtClean="0"/>
              <a:t>ensemble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Up to now we were looking at individual particles … </a:t>
            </a:r>
            <a:endParaRPr lang="en-US" dirty="0" smtClean="0"/>
          </a:p>
          <a:p>
            <a:r>
              <a:rPr lang="en-US" dirty="0" smtClean="0"/>
              <a:t>Let’s </a:t>
            </a:r>
            <a:r>
              <a:rPr lang="en-US" dirty="0" smtClean="0"/>
              <a:t>have a look at </a:t>
            </a:r>
            <a:r>
              <a:rPr lang="en-US" dirty="0" smtClean="0"/>
              <a:t>a beam consisting of N particles which are described by a particle </a:t>
            </a:r>
            <a:r>
              <a:rPr lang="en-US" dirty="0" smtClean="0"/>
              <a:t>distribution </a:t>
            </a:r>
            <a:r>
              <a:rPr lang="en-US" dirty="0" smtClean="0"/>
              <a:t>function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January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USPAS lectures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832" y="2902919"/>
            <a:ext cx="4228486" cy="251315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348194" y="2590250"/>
            <a:ext cx="333860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 smtClean="0">
                <a:solidFill>
                  <a:schemeClr val="accent6">
                    <a:lumMod val="50000"/>
                  </a:schemeClr>
                </a:solidFill>
              </a:rPr>
              <a:t>statistical moments </a:t>
            </a:r>
            <a:r>
              <a:rPr lang="en-US" sz="1500" dirty="0">
                <a:solidFill>
                  <a:schemeClr val="accent6">
                    <a:lumMod val="50000"/>
                  </a:schemeClr>
                </a:solidFill>
              </a:rPr>
              <a:t>of the distribution</a:t>
            </a:r>
            <a:endParaRPr lang="en-US" sz="15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9" name="Picture 18" descr="phase_spa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03489"/>
            <a:ext cx="4095768" cy="29460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9470" y="2120892"/>
            <a:ext cx="2218080" cy="62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11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Tx/>
              <a:buFont typeface="+mj-lt"/>
              <a:buAutoNum type="arabicPeriod"/>
            </a:pPr>
            <a:r>
              <a:rPr lang="en-US" dirty="0" smtClean="0"/>
              <a:t>Introduction</a:t>
            </a:r>
            <a:endParaRPr lang="en-US" dirty="0">
              <a:solidFill>
                <a:schemeClr val="accent2"/>
              </a:solidFill>
            </a:endParaRP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Collective effects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dirty="0" smtClean="0"/>
              <a:t>Transverse </a:t>
            </a:r>
            <a:r>
              <a:rPr lang="en-US" dirty="0"/>
              <a:t>single particle dynamics including systems of many non-interacting particles 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BFBFBF"/>
                </a:solidFill>
              </a:rPr>
              <a:t>Longitudinal single particle dynamics including systems of many non-interacting </a:t>
            </a:r>
            <a:r>
              <a:rPr lang="en-US" dirty="0" smtClean="0">
                <a:solidFill>
                  <a:srgbClr val="BFBFBF"/>
                </a:solidFill>
              </a:rPr>
              <a:t>particles</a:t>
            </a:r>
            <a:endParaRPr lang="en-US" dirty="0">
              <a:solidFill>
                <a:schemeClr val="accent2"/>
              </a:solidFill>
            </a:endParaRPr>
          </a:p>
          <a:p>
            <a:pPr marL="72000" indent="0">
              <a:buNone/>
            </a:pPr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January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USPAS lectures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581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</a:t>
            </a:r>
            <a:r>
              <a:rPr lang="en-US" dirty="0" err="1" smtClean="0"/>
              <a:t>emittance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14877"/>
            <a:ext cx="8421795" cy="5114944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55A0"/>
                </a:solidFill>
              </a:rPr>
              <a:t>The </a:t>
            </a:r>
            <a:r>
              <a:rPr lang="en-US" b="1" dirty="0" smtClean="0">
                <a:solidFill>
                  <a:srgbClr val="0055A0"/>
                </a:solidFill>
              </a:rPr>
              <a:t>beam size in the u-u’ phase space </a:t>
            </a:r>
            <a:r>
              <a:rPr lang="en-US" dirty="0" smtClean="0">
                <a:solidFill>
                  <a:srgbClr val="0055A0"/>
                </a:solidFill>
              </a:rPr>
              <a:t>is usually quantified by the </a:t>
            </a:r>
            <a:r>
              <a:rPr lang="en-US" b="1" dirty="0" err="1" smtClean="0">
                <a:solidFill>
                  <a:srgbClr val="0055A0"/>
                </a:solidFill>
              </a:rPr>
              <a:t>rms</a:t>
            </a:r>
            <a:r>
              <a:rPr lang="en-US" b="1" dirty="0" smtClean="0">
                <a:solidFill>
                  <a:srgbClr val="0055A0"/>
                </a:solidFill>
              </a:rPr>
              <a:t> statistical </a:t>
            </a:r>
            <a:r>
              <a:rPr lang="en-US" b="1" dirty="0" err="1" smtClean="0">
                <a:solidFill>
                  <a:srgbClr val="0055A0"/>
                </a:solidFill>
              </a:rPr>
              <a:t>emittance</a:t>
            </a:r>
            <a:r>
              <a:rPr lang="en-US" dirty="0" smtClean="0">
                <a:solidFill>
                  <a:srgbClr val="0055A0"/>
                </a:solidFill>
              </a:rPr>
              <a:t> (also </a:t>
            </a:r>
            <a:r>
              <a:rPr lang="en-US" dirty="0" smtClean="0"/>
              <a:t>called geometrical </a:t>
            </a:r>
            <a:r>
              <a:rPr lang="en-US" dirty="0" err="1" smtClean="0"/>
              <a:t>emittance</a:t>
            </a:r>
            <a:r>
              <a:rPr lang="en-US" dirty="0" smtClean="0"/>
              <a:t>)</a:t>
            </a:r>
          </a:p>
          <a:p>
            <a:pPr lvl="1">
              <a:lnSpc>
                <a:spcPct val="80000"/>
              </a:lnSpc>
            </a:pPr>
            <a:endParaRPr lang="en-US" dirty="0" smtClean="0"/>
          </a:p>
          <a:p>
            <a:pPr lvl="1">
              <a:lnSpc>
                <a:spcPct val="70000"/>
              </a:lnSpc>
            </a:pP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The transverse momentum in the accelerator is given by</a:t>
            </a:r>
          </a:p>
          <a:p>
            <a:pPr lvl="1"/>
            <a:r>
              <a:rPr lang="en-US" dirty="0" smtClean="0"/>
              <a:t>The </a:t>
            </a:r>
            <a:r>
              <a:rPr lang="en-US" dirty="0" err="1"/>
              <a:t>Liouville</a:t>
            </a:r>
            <a:r>
              <a:rPr lang="en-US" dirty="0"/>
              <a:t> theorem states that </a:t>
            </a:r>
            <a:r>
              <a:rPr lang="en-US" dirty="0">
                <a:solidFill>
                  <a:srgbClr val="FF0000"/>
                </a:solidFill>
              </a:rPr>
              <a:t>volumes in </a:t>
            </a:r>
            <a:r>
              <a:rPr lang="en-US" dirty="0" smtClean="0">
                <a:solidFill>
                  <a:srgbClr val="FF0000"/>
                </a:solidFill>
              </a:rPr>
              <a:t>the canonical phase </a:t>
            </a:r>
            <a:r>
              <a:rPr lang="en-US" dirty="0">
                <a:solidFill>
                  <a:srgbClr val="FF0000"/>
                </a:solidFill>
              </a:rPr>
              <a:t>space </a:t>
            </a:r>
            <a:r>
              <a:rPr lang="en-US" b="1" dirty="0" smtClean="0">
                <a:solidFill>
                  <a:srgbClr val="FF0000"/>
                </a:solidFill>
              </a:rPr>
              <a:t>u – </a:t>
            </a:r>
            <a:r>
              <a:rPr lang="en-US" b="1" dirty="0" err="1" smtClean="0">
                <a:solidFill>
                  <a:srgbClr val="FF0000"/>
                </a:solidFill>
              </a:rPr>
              <a:t>p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are </a:t>
            </a:r>
            <a:r>
              <a:rPr lang="en-US" dirty="0">
                <a:solidFill>
                  <a:srgbClr val="FF0000"/>
                </a:solidFill>
              </a:rPr>
              <a:t>invariant </a:t>
            </a:r>
            <a:r>
              <a:rPr lang="en-US" dirty="0"/>
              <a:t>if their evolution is governed by a Hamiltonian (like beam transport through an accelerator) </a:t>
            </a:r>
            <a:r>
              <a:rPr lang="en-US" dirty="0" smtClean="0">
                <a:sym typeface="Wingdings"/>
              </a:rPr>
              <a:t> therefore the geometrical </a:t>
            </a:r>
            <a:r>
              <a:rPr lang="en-US" dirty="0" err="1" smtClean="0">
                <a:sym typeface="Wingdings"/>
              </a:rPr>
              <a:t>emittance</a:t>
            </a:r>
            <a:r>
              <a:rPr lang="en-US" dirty="0" smtClean="0">
                <a:sym typeface="Wingdings"/>
              </a:rPr>
              <a:t> (defined in the </a:t>
            </a:r>
            <a:r>
              <a:rPr lang="en-US" b="1" dirty="0">
                <a:sym typeface="Wingdings"/>
              </a:rPr>
              <a:t>u</a:t>
            </a:r>
            <a:r>
              <a:rPr lang="en-US" b="1" dirty="0" smtClean="0">
                <a:sym typeface="Wingdings"/>
              </a:rPr>
              <a:t>-u’ </a:t>
            </a:r>
            <a:r>
              <a:rPr lang="en-US" dirty="0" smtClean="0">
                <a:sym typeface="Wingdings"/>
              </a:rPr>
              <a:t>phase space) shrinks during acceleration (“adiabatic damping”)</a:t>
            </a:r>
            <a:endParaRPr lang="en-US" dirty="0" smtClean="0"/>
          </a:p>
          <a:p>
            <a:r>
              <a:rPr lang="en-US" dirty="0" smtClean="0"/>
              <a:t>We define the </a:t>
            </a:r>
            <a:r>
              <a:rPr lang="en-US" b="1" dirty="0" smtClean="0"/>
              <a:t>normalized </a:t>
            </a:r>
            <a:r>
              <a:rPr lang="en-US" b="1" dirty="0" err="1" smtClean="0"/>
              <a:t>emittance</a:t>
            </a:r>
            <a:r>
              <a:rPr lang="en-US" dirty="0" smtClean="0"/>
              <a:t>, which is independent of beam energy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>
              <a:lnSpc>
                <a:spcPct val="60000"/>
              </a:lnSpc>
            </a:pPr>
            <a:endParaRPr lang="en-US" dirty="0" smtClean="0"/>
          </a:p>
          <a:p>
            <a:r>
              <a:rPr lang="en-US" dirty="0" smtClean="0"/>
              <a:t>However there are effects that can lead to </a:t>
            </a:r>
            <a:r>
              <a:rPr lang="en-US" dirty="0" err="1" smtClean="0"/>
              <a:t>emittance</a:t>
            </a:r>
            <a:r>
              <a:rPr lang="en-US" dirty="0" smtClean="0"/>
              <a:t> blow-up, such as scattering effects, </a:t>
            </a:r>
            <a:r>
              <a:rPr lang="en-US" dirty="0" err="1" smtClean="0"/>
              <a:t>filamentation</a:t>
            </a:r>
            <a:r>
              <a:rPr lang="en-US" dirty="0" smtClean="0"/>
              <a:t> due to non-</a:t>
            </a:r>
            <a:r>
              <a:rPr lang="en-US" dirty="0" err="1" smtClean="0"/>
              <a:t>linearities</a:t>
            </a:r>
            <a:r>
              <a:rPr lang="en-US" dirty="0" smtClean="0"/>
              <a:t>, wake fields, space charge effects, …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January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USPAS lectures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108" y="1742112"/>
            <a:ext cx="2115667" cy="750236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229" y="4450425"/>
            <a:ext cx="1364386" cy="575344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7814" y="2492348"/>
            <a:ext cx="1648686" cy="46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76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phase </a:t>
            </a:r>
            <a:r>
              <a:rPr lang="en-US" dirty="0" smtClean="0"/>
              <a:t>space matching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4877"/>
            <a:ext cx="8226854" cy="4894523"/>
          </a:xfrm>
        </p:spPr>
        <p:txBody>
          <a:bodyPr>
            <a:normAutofit/>
          </a:bodyPr>
          <a:lstStyle/>
          <a:p>
            <a:r>
              <a:rPr lang="en-US" dirty="0" smtClean="0"/>
              <a:t>We can calculate the statistical TWISS parameters of a beam like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A beam is matched to the optics at the injection point of a machine means that the TWISS parameters of the beam are the same as the one of the machine</a:t>
            </a:r>
          </a:p>
          <a:p>
            <a:pPr lvl="1"/>
            <a:r>
              <a:rPr lang="en-US" dirty="0" smtClean="0"/>
              <a:t>If the beam is matched, the </a:t>
            </a:r>
            <a:r>
              <a:rPr lang="en-US" dirty="0"/>
              <a:t>shape of the particle distribution </a:t>
            </a:r>
            <a:r>
              <a:rPr lang="en-US" dirty="0" smtClean="0"/>
              <a:t>remains </a:t>
            </a:r>
            <a:r>
              <a:rPr lang="en-US" dirty="0"/>
              <a:t>stationary from turn to turn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January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USPAS lectures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1481" y="1419472"/>
            <a:ext cx="1277678" cy="662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6682" y="1413224"/>
            <a:ext cx="1560412" cy="66874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5644" y="1419472"/>
            <a:ext cx="1448256" cy="662500"/>
          </a:xfrm>
          <a:prstGeom prst="rect">
            <a:avLst/>
          </a:prstGeom>
        </p:spPr>
      </p:pic>
      <p:pic>
        <p:nvPicPr>
          <p:cNvPr id="27" name="matched_movie_new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92331" y="3436685"/>
            <a:ext cx="3703483" cy="266316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158971" y="3691809"/>
            <a:ext cx="9229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matched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650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2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Filamentation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Injecting a mismatched beam results in </a:t>
            </a:r>
            <a:r>
              <a:rPr lang="en-US" dirty="0" err="1"/>
              <a:t>quadrupole</a:t>
            </a:r>
            <a:r>
              <a:rPr lang="en-US" dirty="0"/>
              <a:t> oscillations, i.e. the shape of the particle distribution will change from turn to </a:t>
            </a:r>
            <a:r>
              <a:rPr lang="en-US" dirty="0" smtClean="0"/>
              <a:t>turn</a:t>
            </a:r>
          </a:p>
          <a:p>
            <a:pPr lvl="1"/>
            <a:r>
              <a:rPr lang="en-US" dirty="0" smtClean="0"/>
              <a:t>In </a:t>
            </a:r>
            <a:r>
              <a:rPr lang="en-US" dirty="0" smtClean="0"/>
              <a:t>a linear lattice (with zero chromaticity), all particles have the same tune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the bunch will perform </a:t>
            </a:r>
            <a:r>
              <a:rPr lang="en-US" dirty="0" err="1" smtClean="0"/>
              <a:t>quadrupole</a:t>
            </a:r>
            <a:r>
              <a:rPr lang="en-US" dirty="0" smtClean="0"/>
              <a:t> oscillations but the </a:t>
            </a:r>
            <a:r>
              <a:rPr lang="en-US" dirty="0" err="1" smtClean="0"/>
              <a:t>emittance</a:t>
            </a:r>
            <a:r>
              <a:rPr lang="en-US" dirty="0" smtClean="0"/>
              <a:t> is preserved</a:t>
            </a:r>
            <a:endParaRPr lang="en-US" dirty="0" smtClean="0"/>
          </a:p>
          <a:p>
            <a:pPr lvl="1"/>
            <a:r>
              <a:rPr lang="en-US" dirty="0" smtClean="0"/>
              <a:t>In a non-linear lattice, the tune of a particle depends on its </a:t>
            </a:r>
            <a:r>
              <a:rPr lang="en-US" dirty="0" err="1" smtClean="0"/>
              <a:t>betatron</a:t>
            </a:r>
            <a:r>
              <a:rPr lang="en-US" dirty="0" smtClean="0"/>
              <a:t> amplitude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>
                <a:sym typeface="Wingdings"/>
              </a:rPr>
              <a:t>t</a:t>
            </a:r>
            <a:r>
              <a:rPr lang="en-US" dirty="0" smtClean="0"/>
              <a:t>he </a:t>
            </a:r>
            <a:r>
              <a:rPr lang="en-US" dirty="0" smtClean="0"/>
              <a:t>result is a dilution of the phase space area covered by the particle distribution, i.e. the </a:t>
            </a:r>
            <a:r>
              <a:rPr lang="en-US" dirty="0" err="1" smtClean="0"/>
              <a:t>emittance</a:t>
            </a:r>
            <a:r>
              <a:rPr lang="en-US" dirty="0" smtClean="0"/>
              <a:t> grows and the beam quality is degraded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January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USPAS lectures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5" name="mismatched_linear_movie_new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5289" y="3315232"/>
            <a:ext cx="3656190" cy="262915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437851" y="3579223"/>
            <a:ext cx="2802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mismatched – linear lattice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8" name="mismatched_nonlinear_movie_new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32774" y="3315232"/>
            <a:ext cx="3656190" cy="262915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510845" y="3579224"/>
            <a:ext cx="2813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mismatched – nonlinear lattice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594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linear transverse particle motion is described by Hill’s equations</a:t>
            </a:r>
          </a:p>
          <a:p>
            <a:pPr lvl="1"/>
            <a:r>
              <a:rPr lang="en-US" dirty="0" smtClean="0"/>
              <a:t>The beam transport around the accelerator can be represented by “transfer” matrices</a:t>
            </a:r>
          </a:p>
          <a:p>
            <a:pPr lvl="1"/>
            <a:r>
              <a:rPr lang="en-US" dirty="0"/>
              <a:t>The number of oscillations around the closed orbit is called </a:t>
            </a:r>
            <a:r>
              <a:rPr lang="en-US" dirty="0" err="1" smtClean="0"/>
              <a:t>betatron</a:t>
            </a:r>
            <a:r>
              <a:rPr lang="en-US" dirty="0" smtClean="0"/>
              <a:t> tune </a:t>
            </a:r>
            <a:r>
              <a:rPr lang="en-US" i="1" dirty="0" smtClean="0"/>
              <a:t>Q</a:t>
            </a:r>
            <a:endParaRPr lang="en-US" i="1" dirty="0"/>
          </a:p>
          <a:p>
            <a:pPr lvl="1"/>
            <a:r>
              <a:rPr lang="en-US" dirty="0" smtClean="0"/>
              <a:t>The particle motion is described by a pseudo-harmonic oscillation with varying amplitude (beta-function) and phase (</a:t>
            </a:r>
            <a:r>
              <a:rPr lang="en-US" dirty="0" err="1"/>
              <a:t>betatron</a:t>
            </a:r>
            <a:r>
              <a:rPr lang="en-US" dirty="0"/>
              <a:t> </a:t>
            </a:r>
            <a:r>
              <a:rPr lang="en-US" dirty="0" smtClean="0"/>
              <a:t>phase advance)</a:t>
            </a:r>
          </a:p>
          <a:p>
            <a:pPr lvl="1"/>
            <a:r>
              <a:rPr lang="en-US" dirty="0"/>
              <a:t>In general the beam envelope (beam size) is varying around the machine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smooth </a:t>
            </a:r>
            <a:r>
              <a:rPr lang="en-US" dirty="0" smtClean="0"/>
              <a:t>approximation assumes a uniform focusing force around the accelerator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Off momentum particles follow a different closed orbit (dispersion) and can have a different tune in case the chromaticity is not corrected (using </a:t>
            </a:r>
            <a:r>
              <a:rPr lang="en-US" dirty="0" err="1" smtClean="0"/>
              <a:t>sextupoles</a:t>
            </a:r>
            <a:r>
              <a:rPr lang="en-US" dirty="0" smtClean="0"/>
              <a:t>)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Non-linear elements (e.g. </a:t>
            </a:r>
            <a:r>
              <a:rPr lang="en-US" dirty="0" err="1" smtClean="0"/>
              <a:t>octupoles</a:t>
            </a:r>
            <a:r>
              <a:rPr lang="en-US" dirty="0" smtClean="0"/>
              <a:t>) introduce </a:t>
            </a:r>
            <a:r>
              <a:rPr lang="en-US" dirty="0" err="1" smtClean="0"/>
              <a:t>betatron</a:t>
            </a:r>
            <a:r>
              <a:rPr lang="en-US" dirty="0" smtClean="0"/>
              <a:t> detuning with amplitude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To </a:t>
            </a:r>
            <a:r>
              <a:rPr lang="en-US" dirty="0"/>
              <a:t>avoid beam envelope oscillations and </a:t>
            </a:r>
            <a:r>
              <a:rPr lang="en-US" dirty="0" err="1"/>
              <a:t>emittance</a:t>
            </a:r>
            <a:r>
              <a:rPr lang="en-US" dirty="0"/>
              <a:t> growth (in case of non-linear magnetic </a:t>
            </a:r>
            <a:r>
              <a:rPr lang="en-US" dirty="0" smtClean="0"/>
              <a:t>elements), the beam distribution has to be matched to the machine optics at the injection point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January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USPAS lectures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446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In this lecture we will treat the transverse motion of beam particles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We focus </a:t>
            </a:r>
            <a:r>
              <a:rPr lang="en-US" dirty="0" smtClean="0"/>
              <a:t>on circular machines (in fact synchrotrons)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smtClean="0"/>
              <a:t>In the course of this lecture series we will encounter several examples of collective effects observed in the CERN accelerator complex</a:t>
            </a:r>
            <a:endParaRPr lang="en-US" dirty="0" smtClean="0"/>
          </a:p>
          <a:p>
            <a:pPr lvl="1"/>
            <a:r>
              <a:rPr lang="en-US" dirty="0" smtClean="0"/>
              <a:t>Proton Synchrotron Booster (PSB)</a:t>
            </a:r>
          </a:p>
          <a:p>
            <a:pPr lvl="1"/>
            <a:r>
              <a:rPr lang="en-US" dirty="0"/>
              <a:t>Proton Synchrotron </a:t>
            </a:r>
            <a:r>
              <a:rPr lang="en-US" dirty="0" smtClean="0"/>
              <a:t>(PS)</a:t>
            </a:r>
          </a:p>
          <a:p>
            <a:pPr lvl="1"/>
            <a:r>
              <a:rPr lang="en-US" dirty="0" smtClean="0"/>
              <a:t>Super Proton </a:t>
            </a:r>
            <a:r>
              <a:rPr lang="en-US" dirty="0"/>
              <a:t>Synchrotron </a:t>
            </a:r>
            <a:r>
              <a:rPr lang="en-US" dirty="0" smtClean="0"/>
              <a:t>(SPS)</a:t>
            </a:r>
          </a:p>
          <a:p>
            <a:pPr lvl="1"/>
            <a:r>
              <a:rPr lang="en-US" dirty="0" smtClean="0"/>
              <a:t>Large Hadron Collider (LHC)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January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USPAS lectures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395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CERN accelerator complex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January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USPAS lectures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b="13322"/>
          <a:stretch/>
        </p:blipFill>
        <p:spPr>
          <a:xfrm>
            <a:off x="930120" y="1014876"/>
            <a:ext cx="7190386" cy="5037069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5412455" y="3350473"/>
            <a:ext cx="1391794" cy="486360"/>
          </a:xfrm>
          <a:prstGeom prst="wedgeRoundRectCallout">
            <a:avLst>
              <a:gd name="adj1" fmla="val -58471"/>
              <a:gd name="adj2" fmla="val 43056"/>
              <a:gd name="adj3" fmla="val 16667"/>
            </a:avLst>
          </a:prstGeom>
          <a:solidFill>
            <a:srgbClr val="10428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50 MeV </a:t>
            </a:r>
            <a:r>
              <a:rPr lang="en-US" sz="1000" dirty="0" smtClean="0">
                <a:sym typeface="Wingdings"/>
              </a:rPr>
              <a:t> </a:t>
            </a:r>
            <a:r>
              <a:rPr lang="en-US" sz="1000" dirty="0" smtClean="0"/>
              <a:t>1.4 </a:t>
            </a:r>
            <a:r>
              <a:rPr lang="en-US" sz="1000" dirty="0" err="1" smtClean="0"/>
              <a:t>GeV</a:t>
            </a:r>
            <a:endParaRPr lang="en-US" sz="1000" dirty="0"/>
          </a:p>
        </p:txBody>
      </p:sp>
      <p:sp>
        <p:nvSpPr>
          <p:cNvPr id="12" name="Rounded Rectangular Callout 11"/>
          <p:cNvSpPr/>
          <p:nvPr/>
        </p:nvSpPr>
        <p:spPr>
          <a:xfrm>
            <a:off x="6618858" y="4678241"/>
            <a:ext cx="1391794" cy="486360"/>
          </a:xfrm>
          <a:prstGeom prst="wedgeRoundRectCallout">
            <a:avLst>
              <a:gd name="adj1" fmla="val -61383"/>
              <a:gd name="adj2" fmla="val -29166"/>
              <a:gd name="adj3" fmla="val 16667"/>
            </a:avLst>
          </a:prstGeom>
          <a:solidFill>
            <a:srgbClr val="10428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1.4 </a:t>
            </a:r>
            <a:r>
              <a:rPr lang="en-US" sz="1000" dirty="0" err="1" smtClean="0"/>
              <a:t>GeV</a:t>
            </a:r>
            <a:r>
              <a:rPr lang="en-US" sz="1000" dirty="0" smtClean="0"/>
              <a:t> </a:t>
            </a:r>
            <a:r>
              <a:rPr lang="en-US" sz="1000" dirty="0" smtClean="0">
                <a:sym typeface="Wingdings"/>
              </a:rPr>
              <a:t> </a:t>
            </a:r>
            <a:r>
              <a:rPr lang="en-US" sz="1000" dirty="0" smtClean="0"/>
              <a:t>26 </a:t>
            </a:r>
            <a:r>
              <a:rPr lang="en-US" sz="1000" dirty="0" err="1" smtClean="0"/>
              <a:t>GeV</a:t>
            </a:r>
            <a:endParaRPr lang="en-US" sz="100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2273438" y="2061097"/>
            <a:ext cx="1391794" cy="486360"/>
          </a:xfrm>
          <a:prstGeom prst="wedgeRoundRectCallout">
            <a:avLst>
              <a:gd name="adj1" fmla="val 59968"/>
              <a:gd name="adj2" fmla="val 43056"/>
              <a:gd name="adj3" fmla="val 16667"/>
            </a:avLst>
          </a:prstGeom>
          <a:solidFill>
            <a:srgbClr val="10428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26 </a:t>
            </a:r>
            <a:r>
              <a:rPr lang="en-US" sz="1000" dirty="0" err="1" smtClean="0"/>
              <a:t>GeV</a:t>
            </a:r>
            <a:r>
              <a:rPr lang="en-US" sz="1000" dirty="0" smtClean="0"/>
              <a:t> </a:t>
            </a:r>
            <a:r>
              <a:rPr lang="en-US" sz="1000" dirty="0" smtClean="0">
                <a:sym typeface="Wingdings"/>
              </a:rPr>
              <a:t> 450</a:t>
            </a:r>
            <a:r>
              <a:rPr lang="en-US" sz="1000" dirty="0" smtClean="0"/>
              <a:t> </a:t>
            </a:r>
            <a:r>
              <a:rPr lang="en-US" sz="1000" dirty="0" err="1" smtClean="0"/>
              <a:t>GeV</a:t>
            </a:r>
            <a:endParaRPr lang="en-US" sz="1000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7489479" y="1429918"/>
            <a:ext cx="1391794" cy="486360"/>
          </a:xfrm>
          <a:prstGeom prst="wedgeRoundRectCallout">
            <a:avLst>
              <a:gd name="adj1" fmla="val -60412"/>
              <a:gd name="adj2" fmla="val 37500"/>
              <a:gd name="adj3" fmla="val 16667"/>
            </a:avLst>
          </a:prstGeom>
          <a:solidFill>
            <a:srgbClr val="10428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450 </a:t>
            </a:r>
            <a:r>
              <a:rPr lang="en-US" sz="1000" dirty="0" err="1" smtClean="0"/>
              <a:t>GeV</a:t>
            </a:r>
            <a:r>
              <a:rPr lang="en-US" sz="1000" dirty="0" smtClean="0"/>
              <a:t> </a:t>
            </a:r>
            <a:r>
              <a:rPr lang="en-US" sz="1000" dirty="0" smtClean="0">
                <a:sym typeface="Wingdings"/>
              </a:rPr>
              <a:t> 7 </a:t>
            </a:r>
            <a:r>
              <a:rPr lang="en-US" sz="1000" dirty="0" err="1" smtClean="0">
                <a:sym typeface="Wingdings"/>
              </a:rPr>
              <a:t>TeV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32016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CERN machines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January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USPAS lectures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910" t="9381" b="16075"/>
          <a:stretch/>
        </p:blipFill>
        <p:spPr>
          <a:xfrm>
            <a:off x="457199" y="844775"/>
            <a:ext cx="4090339" cy="25232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15303"/>
          <a:stretch/>
        </p:blipFill>
        <p:spPr>
          <a:xfrm>
            <a:off x="4547539" y="844776"/>
            <a:ext cx="4127917" cy="25309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10527" b="7898"/>
          <a:stretch/>
        </p:blipFill>
        <p:spPr>
          <a:xfrm>
            <a:off x="457200" y="3368043"/>
            <a:ext cx="4101682" cy="2576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8829" r="19170"/>
          <a:stretch/>
        </p:blipFill>
        <p:spPr>
          <a:xfrm>
            <a:off x="4547539" y="3368045"/>
            <a:ext cx="4127917" cy="25763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00982" y="844776"/>
            <a:ext cx="64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PSB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82863" y="844776"/>
            <a:ext cx="49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00982" y="3368043"/>
            <a:ext cx="64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29013" y="3368043"/>
            <a:ext cx="646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LHC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026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synchrotron?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45366"/>
            <a:ext cx="8226854" cy="267592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Motion of single particle </a:t>
            </a:r>
            <a:r>
              <a:rPr lang="en-US" dirty="0"/>
              <a:t>is described by </a:t>
            </a:r>
            <a:endParaRPr lang="en-US" b="1" dirty="0">
              <a:solidFill>
                <a:srgbClr val="F80B17"/>
              </a:solidFill>
            </a:endParaRPr>
          </a:p>
          <a:p>
            <a:pPr>
              <a:lnSpc>
                <a:spcPct val="170000"/>
              </a:lnSpc>
            </a:pPr>
            <a:r>
              <a:rPr lang="en-US" dirty="0"/>
              <a:t>Main characteristics of synchrotrons</a:t>
            </a:r>
          </a:p>
          <a:p>
            <a:pPr lvl="1"/>
            <a:r>
              <a:rPr lang="en-US" dirty="0"/>
              <a:t>Use electric fields to accelerate and magnetic fields to guide particles</a:t>
            </a:r>
          </a:p>
          <a:p>
            <a:pPr lvl="1"/>
            <a:r>
              <a:rPr lang="en-US" b="1" dirty="0">
                <a:solidFill>
                  <a:srgbClr val="0055A0"/>
                </a:solidFill>
              </a:rPr>
              <a:t>Design orbit is fixed </a:t>
            </a:r>
            <a:r>
              <a:rPr lang="en-US" dirty="0">
                <a:solidFill>
                  <a:srgbClr val="0055A0"/>
                </a:solidFill>
              </a:rPr>
              <a:t>at a given radius </a:t>
            </a:r>
            <a:r>
              <a:rPr lang="en-US" b="1" dirty="0">
                <a:solidFill>
                  <a:srgbClr val="0055A0"/>
                </a:solidFill>
              </a:rPr>
              <a:t>independent of the beam energy </a:t>
            </a:r>
            <a:r>
              <a:rPr lang="en-US" dirty="0" smtClean="0">
                <a:solidFill>
                  <a:srgbClr val="0055A0"/>
                </a:solidFill>
                <a:sym typeface="Wingdings"/>
              </a:rPr>
              <a:t>(magnetic field is increased proportional to momentum)</a:t>
            </a:r>
            <a:endParaRPr lang="en-US" dirty="0">
              <a:solidFill>
                <a:srgbClr val="0055A0"/>
              </a:solidFill>
            </a:endParaRPr>
          </a:p>
          <a:p>
            <a:pPr lvl="1"/>
            <a:r>
              <a:rPr lang="en-US" dirty="0">
                <a:solidFill>
                  <a:srgbClr val="0055A0"/>
                </a:solidFill>
              </a:rPr>
              <a:t>Beam </a:t>
            </a:r>
            <a:r>
              <a:rPr lang="en-US" b="1" dirty="0">
                <a:solidFill>
                  <a:srgbClr val="0055A0"/>
                </a:solidFill>
              </a:rPr>
              <a:t>is accelerated during many revolutions </a:t>
            </a:r>
            <a:r>
              <a:rPr lang="en-US" dirty="0">
                <a:solidFill>
                  <a:srgbClr val="0055A0"/>
                </a:solidFill>
              </a:rPr>
              <a:t>passing through the same RF cavity </a:t>
            </a:r>
          </a:p>
          <a:p>
            <a:pPr lvl="1"/>
            <a:r>
              <a:rPr lang="en-US" dirty="0">
                <a:solidFill>
                  <a:srgbClr val="0055A0"/>
                </a:solidFill>
              </a:rPr>
              <a:t>Accelerating RF is </a:t>
            </a:r>
            <a:r>
              <a:rPr lang="en-US" b="1" dirty="0">
                <a:solidFill>
                  <a:srgbClr val="0055A0"/>
                </a:solidFill>
              </a:rPr>
              <a:t>synchronized</a:t>
            </a:r>
            <a:r>
              <a:rPr lang="en-US" dirty="0">
                <a:solidFill>
                  <a:srgbClr val="0055A0"/>
                </a:solidFill>
              </a:rPr>
              <a:t> </a:t>
            </a:r>
            <a:r>
              <a:rPr lang="en-US" dirty="0"/>
              <a:t>with particle revolution </a:t>
            </a:r>
            <a:r>
              <a:rPr lang="en-US" dirty="0" smtClean="0"/>
              <a:t>frequency </a:t>
            </a:r>
            <a:r>
              <a:rPr lang="en-US" dirty="0" smtClean="0">
                <a:sym typeface="Wingdings"/>
              </a:rPr>
              <a:t> “Synchrotron”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January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USPAS lectures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70299" y="1255582"/>
            <a:ext cx="4569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Dipole magnets to bend </a:t>
            </a:r>
            <a:r>
              <a:rPr lang="en-US" sz="1400" dirty="0">
                <a:solidFill>
                  <a:srgbClr val="FF0000"/>
                </a:solidFill>
              </a:rPr>
              <a:t>the beam on the circular </a:t>
            </a:r>
            <a:r>
              <a:rPr lang="en-US" sz="1400" dirty="0" smtClean="0">
                <a:solidFill>
                  <a:srgbClr val="FF0000"/>
                </a:solidFill>
              </a:rPr>
              <a:t>orbit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79436" y="1592712"/>
            <a:ext cx="3388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00FF"/>
                </a:solidFill>
              </a:rPr>
              <a:t>Quadrupole</a:t>
            </a:r>
            <a:r>
              <a:rPr lang="en-US" sz="1400" dirty="0">
                <a:solidFill>
                  <a:srgbClr val="0000FF"/>
                </a:solidFill>
              </a:rPr>
              <a:t> magnets to focus the </a:t>
            </a:r>
            <a:r>
              <a:rPr lang="en-US" sz="1400" dirty="0" smtClean="0">
                <a:solidFill>
                  <a:srgbClr val="0000FF"/>
                </a:solidFill>
              </a:rPr>
              <a:t>beam 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93931" y="1901910"/>
            <a:ext cx="43956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Radio Frequency (RF) </a:t>
            </a:r>
            <a:r>
              <a:rPr lang="en-US" sz="1400" dirty="0">
                <a:solidFill>
                  <a:srgbClr val="008000"/>
                </a:solidFill>
              </a:rPr>
              <a:t>cavity to </a:t>
            </a:r>
            <a:r>
              <a:rPr lang="en-US" sz="1400" dirty="0" smtClean="0">
                <a:solidFill>
                  <a:srgbClr val="008000"/>
                </a:solidFill>
              </a:rPr>
              <a:t>accelerate the beam</a:t>
            </a:r>
            <a:endParaRPr lang="en-US" sz="1400" dirty="0">
              <a:solidFill>
                <a:srgbClr val="008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30827" y="1121880"/>
            <a:ext cx="2536315" cy="1834380"/>
            <a:chOff x="1030827" y="1121880"/>
            <a:chExt cx="2536315" cy="183438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1564870" y="1245806"/>
              <a:ext cx="1485492" cy="0"/>
            </a:xfrm>
            <a:prstGeom prst="line">
              <a:avLst/>
            </a:prstGeom>
            <a:ln w="25400">
              <a:solidFill>
                <a:schemeClr val="accent6">
                  <a:lumMod val="50000"/>
                </a:schemeClr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564870" y="2838417"/>
              <a:ext cx="1485492" cy="0"/>
            </a:xfrm>
            <a:prstGeom prst="line">
              <a:avLst/>
            </a:prstGeom>
            <a:ln w="25400">
              <a:solidFill>
                <a:schemeClr val="accent6">
                  <a:lumMod val="50000"/>
                </a:schemeClr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>
              <a:off x="772558" y="2044740"/>
              <a:ext cx="766800" cy="0"/>
            </a:xfrm>
            <a:prstGeom prst="line">
              <a:avLst/>
            </a:prstGeom>
            <a:ln w="25400">
              <a:solidFill>
                <a:schemeClr val="accent6">
                  <a:lumMod val="50000"/>
                </a:schemeClr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>
              <a:off x="3060544" y="2044740"/>
              <a:ext cx="766800" cy="0"/>
            </a:xfrm>
            <a:prstGeom prst="line">
              <a:avLst/>
            </a:prstGeom>
            <a:ln w="25400">
              <a:solidFill>
                <a:schemeClr val="accent6">
                  <a:lumMod val="50000"/>
                </a:schemeClr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Block Arc 14"/>
            <p:cNvSpPr/>
            <p:nvPr/>
          </p:nvSpPr>
          <p:spPr>
            <a:xfrm>
              <a:off x="1031907" y="1132406"/>
              <a:ext cx="1078920" cy="1080000"/>
            </a:xfrm>
            <a:prstGeom prst="blockArc">
              <a:avLst>
                <a:gd name="adj1" fmla="val 10800000"/>
                <a:gd name="adj2" fmla="val 16146634"/>
                <a:gd name="adj3" fmla="val 23168"/>
              </a:avLst>
            </a:prstGeom>
            <a:solidFill>
              <a:srgbClr val="FF0000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Block Arc 15"/>
            <p:cNvSpPr/>
            <p:nvPr/>
          </p:nvSpPr>
          <p:spPr>
            <a:xfrm rot="16200000">
              <a:off x="1031367" y="1876800"/>
              <a:ext cx="1078920" cy="1080000"/>
            </a:xfrm>
            <a:prstGeom prst="blockArc">
              <a:avLst>
                <a:gd name="adj1" fmla="val 10800000"/>
                <a:gd name="adj2" fmla="val 16146634"/>
                <a:gd name="adj3" fmla="val 23168"/>
              </a:avLst>
            </a:prstGeom>
            <a:solidFill>
              <a:srgbClr val="FF0000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Block Arc 16"/>
            <p:cNvSpPr/>
            <p:nvPr/>
          </p:nvSpPr>
          <p:spPr>
            <a:xfrm rot="10800000">
              <a:off x="2488222" y="1876260"/>
              <a:ext cx="1078920" cy="1080000"/>
            </a:xfrm>
            <a:prstGeom prst="blockArc">
              <a:avLst>
                <a:gd name="adj1" fmla="val 10800000"/>
                <a:gd name="adj2" fmla="val 16146634"/>
                <a:gd name="adj3" fmla="val 23168"/>
              </a:avLst>
            </a:prstGeom>
            <a:solidFill>
              <a:srgbClr val="FF0000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Block Arc 17"/>
            <p:cNvSpPr/>
            <p:nvPr/>
          </p:nvSpPr>
          <p:spPr>
            <a:xfrm rot="5400000">
              <a:off x="2487682" y="1121340"/>
              <a:ext cx="1078920" cy="1080000"/>
            </a:xfrm>
            <a:prstGeom prst="blockArc">
              <a:avLst>
                <a:gd name="adj1" fmla="val 10800000"/>
                <a:gd name="adj2" fmla="val 16146634"/>
                <a:gd name="adj3" fmla="val 23168"/>
              </a:avLst>
            </a:prstGeom>
            <a:solidFill>
              <a:srgbClr val="FF0000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329544" y="1721654"/>
              <a:ext cx="226793" cy="87924"/>
            </a:xfrm>
            <a:prstGeom prst="rect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329544" y="2284659"/>
              <a:ext cx="226793" cy="87924"/>
            </a:xfrm>
            <a:prstGeom prst="rect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42561" y="1721654"/>
              <a:ext cx="226793" cy="87924"/>
            </a:xfrm>
            <a:prstGeom prst="rect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42561" y="2284659"/>
              <a:ext cx="226793" cy="87924"/>
            </a:xfrm>
            <a:prstGeom prst="rect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 rot="16200000">
              <a:off x="2789297" y="1205524"/>
              <a:ext cx="226793" cy="87924"/>
            </a:xfrm>
            <a:prstGeom prst="rect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 rot="16200000">
              <a:off x="1580942" y="1201840"/>
              <a:ext cx="226793" cy="87924"/>
            </a:xfrm>
            <a:prstGeom prst="rect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 rot="16200000">
              <a:off x="1807734" y="1201839"/>
              <a:ext cx="226793" cy="87924"/>
            </a:xfrm>
            <a:prstGeom prst="rect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 rot="16200000">
              <a:off x="2556151" y="1205524"/>
              <a:ext cx="226793" cy="87924"/>
            </a:xfrm>
            <a:prstGeom prst="rect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 rot="16200000">
              <a:off x="2789297" y="2798901"/>
              <a:ext cx="226793" cy="87924"/>
            </a:xfrm>
            <a:prstGeom prst="rect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 rot="16200000">
              <a:off x="2556151" y="2798902"/>
              <a:ext cx="226793" cy="87924"/>
            </a:xfrm>
            <a:prstGeom prst="rect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1580941" y="2798902"/>
              <a:ext cx="226793" cy="87924"/>
            </a:xfrm>
            <a:prstGeom prst="rect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 rot="16200000">
              <a:off x="1807735" y="2798900"/>
              <a:ext cx="226793" cy="87924"/>
            </a:xfrm>
            <a:prstGeom prst="rect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329544" y="1882217"/>
              <a:ext cx="226793" cy="326745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</p:grpSp>
      <p:cxnSp>
        <p:nvCxnSpPr>
          <p:cNvPr id="32" name="Straight Arrow Connector 31"/>
          <p:cNvCxnSpPr/>
          <p:nvPr/>
        </p:nvCxnSpPr>
        <p:spPr>
          <a:xfrm flipH="1">
            <a:off x="3634355" y="1472515"/>
            <a:ext cx="599396" cy="63"/>
          </a:xfrm>
          <a:prstGeom prst="straightConnector1">
            <a:avLst/>
          </a:prstGeom>
          <a:ln w="25400">
            <a:solidFill>
              <a:schemeClr val="accent6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3634355" y="1762540"/>
            <a:ext cx="599396" cy="63"/>
          </a:xfrm>
          <a:prstGeom prst="straightConnector1">
            <a:avLst/>
          </a:prstGeom>
          <a:ln w="25400">
            <a:solidFill>
              <a:schemeClr val="accent6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3634355" y="2063466"/>
            <a:ext cx="599396" cy="63"/>
          </a:xfrm>
          <a:prstGeom prst="straightConnector1">
            <a:avLst/>
          </a:prstGeom>
          <a:ln w="25400">
            <a:solidFill>
              <a:schemeClr val="accent6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5320209" y="2804397"/>
            <a:ext cx="1646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80B17"/>
                </a:solidFill>
              </a:rPr>
              <a:t>Lorentz force</a:t>
            </a:r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676" y="3232255"/>
            <a:ext cx="2366398" cy="555379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41146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Coordinate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04069"/>
            <a:ext cx="8226854" cy="2783767"/>
          </a:xfrm>
        </p:spPr>
        <p:txBody>
          <a:bodyPr>
            <a:normAutofit/>
          </a:bodyPr>
          <a:lstStyle/>
          <a:p>
            <a:r>
              <a:rPr lang="en-US" dirty="0" smtClean="0"/>
              <a:t>We use </a:t>
            </a:r>
            <a:r>
              <a:rPr lang="en-US" dirty="0" smtClean="0">
                <a:solidFill>
                  <a:srgbClr val="0055A0"/>
                </a:solidFill>
              </a:rPr>
              <a:t>a co</a:t>
            </a:r>
            <a:r>
              <a:rPr lang="en-US" dirty="0" smtClean="0">
                <a:solidFill>
                  <a:srgbClr val="0055A0"/>
                </a:solidFill>
              </a:rPr>
              <a:t>-moving coordinate </a:t>
            </a:r>
            <a:r>
              <a:rPr lang="en-US" dirty="0" smtClean="0">
                <a:solidFill>
                  <a:srgbClr val="0055A0"/>
                </a:solidFill>
              </a:rPr>
              <a:t>system to </a:t>
            </a:r>
            <a:r>
              <a:rPr lang="en-US" dirty="0" smtClean="0"/>
              <a:t>describe the particle motion around the reference orbit</a:t>
            </a:r>
            <a:endParaRPr lang="en-US" dirty="0" smtClean="0"/>
          </a:p>
          <a:p>
            <a:pPr lvl="1"/>
            <a:r>
              <a:rPr lang="en-US" dirty="0" smtClean="0"/>
              <a:t>The origin </a:t>
            </a:r>
            <a:r>
              <a:rPr lang="en-US" b="1" dirty="0" smtClean="0"/>
              <a:t>O</a:t>
            </a:r>
            <a:r>
              <a:rPr lang="en-US" dirty="0" smtClean="0"/>
              <a:t> is moving along with “synchronous particle”, i.e. a reference particle that has </a:t>
            </a:r>
            <a:r>
              <a:rPr lang="en-US" dirty="0"/>
              <a:t>the design </a:t>
            </a:r>
            <a:r>
              <a:rPr lang="en-US" dirty="0" smtClean="0"/>
              <a:t>momentum and follows the design orbit</a:t>
            </a:r>
          </a:p>
          <a:p>
            <a:pPr lvl="1"/>
            <a:r>
              <a:rPr lang="en-US" dirty="0"/>
              <a:t>Mean radius R is defined through machine circumference </a:t>
            </a:r>
            <a:r>
              <a:rPr lang="en-US" i="1" dirty="0"/>
              <a:t>C</a:t>
            </a:r>
            <a:r>
              <a:rPr lang="en-US" dirty="0"/>
              <a:t> = 2</a:t>
            </a:r>
            <a:r>
              <a:rPr lang="en-US" dirty="0">
                <a:latin typeface="Symbol" charset="2"/>
                <a:cs typeface="Symbol" charset="2"/>
              </a:rPr>
              <a:t>π</a:t>
            </a:r>
            <a:r>
              <a:rPr lang="en-US" dirty="0"/>
              <a:t> </a:t>
            </a:r>
            <a:r>
              <a:rPr lang="en-US" i="1" dirty="0"/>
              <a:t>R</a:t>
            </a:r>
            <a:endParaRPr lang="en-US" dirty="0"/>
          </a:p>
          <a:p>
            <a:pPr lvl="1"/>
            <a:r>
              <a:rPr lang="en-US" dirty="0" smtClean="0"/>
              <a:t>Transverse </a:t>
            </a:r>
            <a:r>
              <a:rPr lang="en-US" dirty="0" smtClean="0"/>
              <a:t>coordinates </a:t>
            </a:r>
            <a:r>
              <a:rPr lang="en-US" b="1" dirty="0" smtClean="0"/>
              <a:t>x</a:t>
            </a:r>
            <a:r>
              <a:rPr lang="en-US" dirty="0" smtClean="0"/>
              <a:t> and </a:t>
            </a:r>
            <a:r>
              <a:rPr lang="en-US" b="1" dirty="0" smtClean="0"/>
              <a:t>y</a:t>
            </a:r>
            <a:r>
              <a:rPr lang="en-US" dirty="0" smtClean="0"/>
              <a:t> relative to reference </a:t>
            </a:r>
            <a:r>
              <a:rPr lang="en-US" dirty="0" smtClean="0"/>
              <a:t>particle (where </a:t>
            </a:r>
            <a:r>
              <a:rPr lang="en-US" dirty="0" err="1" smtClean="0"/>
              <a:t>x,y</a:t>
            </a:r>
            <a:r>
              <a:rPr lang="en-US" dirty="0" smtClean="0"/>
              <a:t> &lt;&lt; R)</a:t>
            </a:r>
            <a:endParaRPr lang="en-US" dirty="0" smtClean="0"/>
          </a:p>
          <a:p>
            <a:pPr lvl="1"/>
            <a:r>
              <a:rPr lang="en-US" dirty="0" smtClean="0"/>
              <a:t>Longitudinal coordinate </a:t>
            </a:r>
            <a:r>
              <a:rPr lang="en-US" b="1" dirty="0" smtClean="0"/>
              <a:t>z</a:t>
            </a:r>
            <a:r>
              <a:rPr lang="en-US" dirty="0" smtClean="0"/>
              <a:t> </a:t>
            </a:r>
            <a:r>
              <a:rPr lang="en-US" dirty="0"/>
              <a:t>relative to reference </a:t>
            </a:r>
            <a:r>
              <a:rPr lang="en-US" dirty="0" smtClean="0"/>
              <a:t>particle</a:t>
            </a:r>
            <a:endParaRPr lang="en-US" i="1" dirty="0" smtClean="0"/>
          </a:p>
          <a:p>
            <a:pPr lvl="1"/>
            <a:r>
              <a:rPr lang="en-US" dirty="0" smtClean="0"/>
              <a:t>Position along accelerator is described by independent variable </a:t>
            </a:r>
            <a:r>
              <a:rPr lang="en-US" b="1" dirty="0" smtClean="0"/>
              <a:t>s = </a:t>
            </a:r>
            <a:r>
              <a:rPr lang="en-US" b="1" dirty="0" err="1" smtClean="0"/>
              <a:t>vt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 smtClean="0"/>
              <a:t>January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USPAS lectures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 descr="WileyChapter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8" t="10310" r="19226" b="68952"/>
          <a:stretch/>
        </p:blipFill>
        <p:spPr>
          <a:xfrm>
            <a:off x="2351776" y="1014878"/>
            <a:ext cx="3640343" cy="193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23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Dipole magnets – beam guidance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24944"/>
            <a:ext cx="8226854" cy="304593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 </a:t>
            </a:r>
            <a:r>
              <a:rPr lang="en-US" dirty="0"/>
              <a:t>a uniform magnetic field </a:t>
            </a:r>
            <a:r>
              <a:rPr lang="en-US" i="1" dirty="0" smtClean="0"/>
              <a:t>B, </a:t>
            </a:r>
            <a:r>
              <a:rPr lang="en-US" dirty="0" smtClean="0"/>
              <a:t>a particle with charge </a:t>
            </a:r>
            <a:r>
              <a:rPr lang="en-US" i="1" dirty="0" smtClean="0"/>
              <a:t>e</a:t>
            </a:r>
            <a:r>
              <a:rPr lang="en-US" dirty="0" smtClean="0"/>
              <a:t>, velocity </a:t>
            </a:r>
            <a:r>
              <a:rPr lang="en-US" i="1" dirty="0" smtClean="0"/>
              <a:t>v</a:t>
            </a:r>
            <a:r>
              <a:rPr lang="en-US" dirty="0" smtClean="0"/>
              <a:t>, rest mass </a:t>
            </a:r>
            <a:r>
              <a:rPr lang="en-US" i="1" dirty="0" smtClean="0"/>
              <a:t>m</a:t>
            </a:r>
            <a:r>
              <a:rPr lang="en-US" dirty="0" smtClean="0"/>
              <a:t> and Lorentz factor </a:t>
            </a:r>
            <a:r>
              <a:rPr lang="en-US" i="1" dirty="0" err="1" smtClean="0">
                <a:latin typeface="Symbol" charset="2"/>
                <a:cs typeface="Symbol" charset="2"/>
              </a:rPr>
              <a:t>γ</a:t>
            </a:r>
            <a:r>
              <a:rPr lang="en-US" i="1" dirty="0" smtClean="0"/>
              <a:t> </a:t>
            </a:r>
            <a:r>
              <a:rPr lang="en-US" dirty="0" smtClean="0"/>
              <a:t>follows </a:t>
            </a:r>
            <a:r>
              <a:rPr lang="en-US" dirty="0" smtClean="0"/>
              <a:t>a circular </a:t>
            </a:r>
            <a:r>
              <a:rPr lang="en-US" dirty="0" smtClean="0"/>
              <a:t>trajectory with bending radius </a:t>
            </a:r>
            <a:r>
              <a:rPr lang="en-US" i="1" dirty="0" err="1" smtClean="0">
                <a:latin typeface="Symbol" charset="2"/>
                <a:cs typeface="Symbol" charset="2"/>
              </a:rPr>
              <a:t>ρ</a:t>
            </a:r>
            <a:endParaRPr lang="en-US" dirty="0" smtClean="0">
              <a:latin typeface="Symbol" charset="2"/>
              <a:cs typeface="Symbol" charset="2"/>
            </a:endParaRPr>
          </a:p>
          <a:p>
            <a:pPr lvl="1">
              <a:lnSpc>
                <a:spcPct val="220000"/>
              </a:lnSpc>
            </a:pPr>
            <a:endParaRPr lang="en-US" dirty="0" smtClean="0"/>
          </a:p>
          <a:p>
            <a:pPr lvl="1">
              <a:lnSpc>
                <a:spcPct val="220000"/>
              </a:lnSpc>
            </a:pPr>
            <a:endParaRPr lang="en-US" dirty="0" smtClean="0"/>
          </a:p>
          <a:p>
            <a:pPr>
              <a:lnSpc>
                <a:spcPct val="170000"/>
              </a:lnSpc>
            </a:pPr>
            <a:r>
              <a:rPr lang="en-US" dirty="0" smtClean="0"/>
              <a:t>The magnetic field of dipole magnets </a:t>
            </a:r>
            <a:r>
              <a:rPr lang="en-US" dirty="0" smtClean="0"/>
              <a:t>in a synchrotron defines </a:t>
            </a:r>
            <a:endParaRPr lang="en-US" dirty="0" smtClean="0"/>
          </a:p>
          <a:p>
            <a:pPr lvl="1"/>
            <a:r>
              <a:rPr lang="en-US" dirty="0" smtClean="0"/>
              <a:t>the reference trajectory (orbit) around the machine</a:t>
            </a:r>
          </a:p>
          <a:p>
            <a:pPr lvl="1"/>
            <a:r>
              <a:rPr lang="en-US" dirty="0" smtClean="0"/>
              <a:t>the reference momentum (through the magnetic rigidity)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January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USPAS lectures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 descr="WileyChapter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8" t="10310" r="19226" b="68952"/>
          <a:stretch/>
        </p:blipFill>
        <p:spPr>
          <a:xfrm>
            <a:off x="5025482" y="945224"/>
            <a:ext cx="2669522" cy="142139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61948" y="2380446"/>
            <a:ext cx="4316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dipole magnets: uniform magnetic field in y direction</a:t>
            </a:r>
            <a:endParaRPr lang="en-US" sz="1400" dirty="0"/>
          </a:p>
        </p:txBody>
      </p:sp>
      <p:grpSp>
        <p:nvGrpSpPr>
          <p:cNvPr id="59" name="Group 58"/>
          <p:cNvGrpSpPr/>
          <p:nvPr/>
        </p:nvGrpSpPr>
        <p:grpSpPr>
          <a:xfrm>
            <a:off x="5823309" y="3678912"/>
            <a:ext cx="1723830" cy="1026675"/>
            <a:chOff x="6350300" y="4118322"/>
            <a:chExt cx="1723830" cy="1026675"/>
          </a:xfrm>
        </p:grpSpPr>
        <p:sp>
          <p:nvSpPr>
            <p:cNvPr id="56" name="Rectangle 55"/>
            <p:cNvSpPr/>
            <p:nvPr/>
          </p:nvSpPr>
          <p:spPr>
            <a:xfrm>
              <a:off x="6539826" y="4118322"/>
              <a:ext cx="1329399" cy="68489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19" t="47646" r="67397" b="48595"/>
            <a:stretch/>
          </p:blipFill>
          <p:spPr>
            <a:xfrm>
              <a:off x="6539826" y="4121163"/>
              <a:ext cx="1175513" cy="682056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6350300" y="4821832"/>
              <a:ext cx="172383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80B17"/>
                  </a:solidFill>
                </a:rPr>
                <a:t>magnetic rigidity</a:t>
              </a:r>
              <a:endParaRPr lang="en-US" sz="1500" b="1" dirty="0">
                <a:solidFill>
                  <a:srgbClr val="F80B17"/>
                </a:solidFill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1253118" y="4293966"/>
            <a:ext cx="1232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262626"/>
                </a:solidFill>
              </a:rPr>
              <a:t>Lorentz force</a:t>
            </a:r>
            <a:endParaRPr lang="en-US" sz="1400" dirty="0">
              <a:solidFill>
                <a:srgbClr val="262626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38006" y="4293964"/>
            <a:ext cx="15216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262626"/>
                </a:solidFill>
              </a:rPr>
              <a:t>Centrifugal force</a:t>
            </a:r>
            <a:endParaRPr lang="en-US" sz="1400" dirty="0">
              <a:solidFill>
                <a:srgbClr val="262626"/>
              </a:solidFill>
            </a:endParaRPr>
          </a:p>
        </p:txBody>
      </p:sp>
      <p:sp>
        <p:nvSpPr>
          <p:cNvPr id="68" name="Right Brace 67"/>
          <p:cNvSpPr/>
          <p:nvPr/>
        </p:nvSpPr>
        <p:spPr>
          <a:xfrm rot="5400000">
            <a:off x="2895889" y="3946008"/>
            <a:ext cx="143006" cy="552909"/>
          </a:xfrm>
          <a:prstGeom prst="rightBrace">
            <a:avLst>
              <a:gd name="adj1" fmla="val 23890"/>
              <a:gd name="adj2" fmla="val 50000"/>
            </a:avLst>
          </a:prstGeom>
          <a:ln>
            <a:solidFill>
              <a:srgbClr val="2626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Brace 69"/>
          <p:cNvSpPr/>
          <p:nvPr/>
        </p:nvSpPr>
        <p:spPr>
          <a:xfrm rot="5400000">
            <a:off x="2022886" y="3946007"/>
            <a:ext cx="143006" cy="552909"/>
          </a:xfrm>
          <a:prstGeom prst="rightBrace">
            <a:avLst>
              <a:gd name="adj1" fmla="val 23890"/>
              <a:gd name="adj2" fmla="val 50000"/>
            </a:avLst>
          </a:prstGeom>
          <a:ln>
            <a:solidFill>
              <a:srgbClr val="2626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Arrow Connector 70"/>
          <p:cNvCxnSpPr/>
          <p:nvPr/>
        </p:nvCxnSpPr>
        <p:spPr>
          <a:xfrm rot="10800000" flipH="1">
            <a:off x="4398658" y="3983164"/>
            <a:ext cx="90000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6" name="Group 125"/>
          <p:cNvGrpSpPr/>
          <p:nvPr/>
        </p:nvGrpSpPr>
        <p:grpSpPr>
          <a:xfrm>
            <a:off x="1527587" y="936203"/>
            <a:ext cx="2360034" cy="1350409"/>
            <a:chOff x="1527587" y="800584"/>
            <a:chExt cx="2360034" cy="1350409"/>
          </a:xfrm>
        </p:grpSpPr>
        <p:sp>
          <p:nvSpPr>
            <p:cNvPr id="93" name="Parallelogram 92"/>
            <p:cNvSpPr/>
            <p:nvPr/>
          </p:nvSpPr>
          <p:spPr>
            <a:xfrm>
              <a:off x="1928272" y="1598970"/>
              <a:ext cx="1502830" cy="220403"/>
            </a:xfrm>
            <a:prstGeom prst="parallelogram">
              <a:avLst>
                <a:gd name="adj" fmla="val 69390"/>
              </a:avLst>
            </a:prstGeom>
            <a:solidFill>
              <a:schemeClr val="tx2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932180" y="1020987"/>
              <a:ext cx="1348605" cy="1130006"/>
              <a:chOff x="5420606" y="2741099"/>
              <a:chExt cx="1348605" cy="1130006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5420606" y="2741099"/>
                <a:ext cx="1348605" cy="32735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S</a:t>
                </a:r>
                <a:endParaRPr lang="en-US" dirty="0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420606" y="3543754"/>
                <a:ext cx="1348605" cy="32735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N</a:t>
                </a:r>
                <a:endParaRPr lang="en-US" dirty="0"/>
              </a:p>
            </p:txBody>
          </p:sp>
          <p:cxnSp>
            <p:nvCxnSpPr>
              <p:cNvPr id="30" name="Straight Arrow Connector 29"/>
              <p:cNvCxnSpPr/>
              <p:nvPr/>
            </p:nvCxnSpPr>
            <p:spPr>
              <a:xfrm flipV="1">
                <a:off x="6732928" y="3064542"/>
                <a:ext cx="0" cy="439200"/>
              </a:xfrm>
              <a:prstGeom prst="straightConnector1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flipV="1">
                <a:off x="5902980" y="3064542"/>
                <a:ext cx="0" cy="439200"/>
              </a:xfrm>
              <a:prstGeom prst="straightConnector1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V="1">
                <a:off x="5488006" y="3064542"/>
                <a:ext cx="0" cy="439200"/>
              </a:xfrm>
              <a:prstGeom prst="straightConnector1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 flipV="1">
                <a:off x="6317954" y="3064542"/>
                <a:ext cx="0" cy="439200"/>
              </a:xfrm>
              <a:prstGeom prst="straightConnector1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3" name="Straight Arrow Connector 42"/>
            <p:cNvCxnSpPr/>
            <p:nvPr/>
          </p:nvCxnSpPr>
          <p:spPr>
            <a:xfrm flipV="1">
              <a:off x="1803234" y="1088875"/>
              <a:ext cx="0" cy="993851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1527587" y="140452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y</a:t>
              </a:r>
            </a:p>
          </p:txBody>
        </p:sp>
        <p:sp>
          <p:nvSpPr>
            <p:cNvPr id="92" name="Parallelogram 91"/>
            <p:cNvSpPr/>
            <p:nvPr/>
          </p:nvSpPr>
          <p:spPr>
            <a:xfrm>
              <a:off x="1928272" y="800584"/>
              <a:ext cx="1502830" cy="220403"/>
            </a:xfrm>
            <a:prstGeom prst="parallelogram">
              <a:avLst>
                <a:gd name="adj" fmla="val 69390"/>
              </a:avLst>
            </a:prstGeom>
            <a:solidFill>
              <a:schemeClr val="tx2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4" name="Parallelogram 93"/>
            <p:cNvSpPr/>
            <p:nvPr/>
          </p:nvSpPr>
          <p:spPr>
            <a:xfrm rot="16200000">
              <a:off x="3083093" y="1000329"/>
              <a:ext cx="547754" cy="148264"/>
            </a:xfrm>
            <a:prstGeom prst="parallelogram">
              <a:avLst>
                <a:gd name="adj" fmla="val 140649"/>
              </a:avLst>
            </a:prstGeom>
            <a:solidFill>
              <a:schemeClr val="tx2"/>
            </a:solidFill>
            <a:ln w="25400">
              <a:noFill/>
            </a:ln>
            <a:effectLst/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Parallelogram 94"/>
            <p:cNvSpPr/>
            <p:nvPr/>
          </p:nvSpPr>
          <p:spPr>
            <a:xfrm rot="16200000">
              <a:off x="3083240" y="1797495"/>
              <a:ext cx="547754" cy="148264"/>
            </a:xfrm>
            <a:prstGeom prst="parallelogram">
              <a:avLst>
                <a:gd name="adj" fmla="val 140649"/>
              </a:avLst>
            </a:prstGeom>
            <a:solidFill>
              <a:schemeClr val="tx2"/>
            </a:solidFill>
            <a:ln w="25400">
              <a:noFill/>
            </a:ln>
            <a:effectLst/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06" name="Straight Arrow Connector 105"/>
            <p:cNvCxnSpPr/>
            <p:nvPr/>
          </p:nvCxnSpPr>
          <p:spPr>
            <a:xfrm flipH="1">
              <a:off x="2569493" y="1688479"/>
              <a:ext cx="1317131" cy="172150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 flipH="1" flipV="1">
              <a:off x="2709456" y="1482363"/>
              <a:ext cx="1177168" cy="206116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120"/>
            <p:cNvSpPr txBox="1"/>
            <p:nvPr/>
          </p:nvSpPr>
          <p:spPr>
            <a:xfrm>
              <a:off x="3571647" y="1586244"/>
              <a:ext cx="3159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50000"/>
                    </a:schemeClr>
                  </a:solidFill>
                </a:rPr>
                <a:t>ρ</a:t>
              </a:r>
              <a:endParaRPr lang="en-US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22" name="Freeform 121"/>
            <p:cNvSpPr/>
            <p:nvPr/>
          </p:nvSpPr>
          <p:spPr>
            <a:xfrm rot="21480000">
              <a:off x="2562770" y="1475489"/>
              <a:ext cx="194076" cy="381869"/>
            </a:xfrm>
            <a:custGeom>
              <a:avLst/>
              <a:gdLst>
                <a:gd name="connsiteX0" fmla="*/ 0 w 218198"/>
                <a:gd name="connsiteY0" fmla="*/ 330101 h 330101"/>
                <a:gd name="connsiteX1" fmla="*/ 55948 w 218198"/>
                <a:gd name="connsiteY1" fmla="*/ 128683 h 330101"/>
                <a:gd name="connsiteX2" fmla="*/ 218198 w 218198"/>
                <a:gd name="connsiteY2" fmla="*/ 0 h 330101"/>
                <a:gd name="connsiteX3" fmla="*/ 218198 w 218198"/>
                <a:gd name="connsiteY3" fmla="*/ 0 h 33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198" h="330101">
                  <a:moveTo>
                    <a:pt x="0" y="330101"/>
                  </a:moveTo>
                  <a:cubicBezTo>
                    <a:pt x="9791" y="256900"/>
                    <a:pt x="19582" y="183700"/>
                    <a:pt x="55948" y="128683"/>
                  </a:cubicBezTo>
                  <a:cubicBezTo>
                    <a:pt x="92314" y="73666"/>
                    <a:pt x="218198" y="0"/>
                    <a:pt x="218198" y="0"/>
                  </a:cubicBezTo>
                  <a:lnTo>
                    <a:pt x="218198" y="0"/>
                  </a:lnTo>
                </a:path>
              </a:pathLst>
            </a:custGeom>
            <a:ln w="31750">
              <a:solidFill>
                <a:schemeClr val="accent6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8" name="Picture 127" descr="Introduction_transverse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9" t="32347" r="65270" b="62623"/>
          <a:stretch/>
        </p:blipFill>
        <p:spPr>
          <a:xfrm>
            <a:off x="1572125" y="3280555"/>
            <a:ext cx="1928968" cy="91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34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SPAS_Introduction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>
        <a:noFill/>
        <a:ln w="25400">
          <a:solidFill>
            <a:schemeClr val="tx2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2"/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USPAS_Introduction</Template>
  <TotalTime>51117</TotalTime>
  <Words>2553</Words>
  <Application>Microsoft Macintosh PowerPoint</Application>
  <PresentationFormat>On-screen Show (4:3)</PresentationFormat>
  <Paragraphs>465</Paragraphs>
  <Slides>33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USPAS_Introduction</vt:lpstr>
      <vt:lpstr>PowerPoint Presentation</vt:lpstr>
      <vt:lpstr>Collective effects in Beam Dynamics</vt:lpstr>
      <vt:lpstr>Outline</vt:lpstr>
      <vt:lpstr>Introduction</vt:lpstr>
      <vt:lpstr>CERN accelerator complex</vt:lpstr>
      <vt:lpstr>The CERN machines</vt:lpstr>
      <vt:lpstr>What is a synchrotron?</vt:lpstr>
      <vt:lpstr>Coordinate system</vt:lpstr>
      <vt:lpstr>Dipole magnets – beam guidance</vt:lpstr>
      <vt:lpstr>Dipole magnets – weak focusing</vt:lpstr>
      <vt:lpstr>Quadrupole magnets – strong focusing</vt:lpstr>
      <vt:lpstr>Equations of motion</vt:lpstr>
      <vt:lpstr>Element-wise solution of Hill’s equations</vt:lpstr>
      <vt:lpstr>Transfer matrix formalism</vt:lpstr>
      <vt:lpstr>General solution of Hill’s equation</vt:lpstr>
      <vt:lpstr>Phase space ellipse</vt:lpstr>
      <vt:lpstr>General transfer matrix</vt:lpstr>
      <vt:lpstr>Periodic transfer matrix</vt:lpstr>
      <vt:lpstr>Smooth approximation</vt:lpstr>
      <vt:lpstr>Example: FODO cell</vt:lpstr>
      <vt:lpstr>Example: lattice of the SPS </vt:lpstr>
      <vt:lpstr>Off-momentum particles – dispersion</vt:lpstr>
      <vt:lpstr>Momentum compaction</vt:lpstr>
      <vt:lpstr>Off-momentum particles – chromaticity</vt:lpstr>
      <vt:lpstr>Betatron detuning with amplitude</vt:lpstr>
      <vt:lpstr>Resonances</vt:lpstr>
      <vt:lpstr>Resonances</vt:lpstr>
      <vt:lpstr>Resonances</vt:lpstr>
      <vt:lpstr>Particle ensemble</vt:lpstr>
      <vt:lpstr>Transverse emittance</vt:lpstr>
      <vt:lpstr>Transverse phase space matching</vt:lpstr>
      <vt:lpstr>Filamentation</vt:lpstr>
      <vt:lpstr>Summary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Shing Bruce Li</dc:creator>
  <cp:lastModifiedBy>Hannes Bartosik</cp:lastModifiedBy>
  <cp:revision>797</cp:revision>
  <cp:lastPrinted>2014-08-01T08:43:55Z</cp:lastPrinted>
  <dcterms:created xsi:type="dcterms:W3CDTF">2014-07-31T13:31:44Z</dcterms:created>
  <dcterms:modified xsi:type="dcterms:W3CDTF">2015-01-19T14:26:50Z</dcterms:modified>
</cp:coreProperties>
</file>