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9"/>
  </p:notesMasterIdLst>
  <p:sldIdLst>
    <p:sldId id="256" r:id="rId2"/>
    <p:sldId id="258" r:id="rId3"/>
    <p:sldId id="402" r:id="rId4"/>
    <p:sldId id="260" r:id="rId5"/>
    <p:sldId id="267" r:id="rId6"/>
    <p:sldId id="280" r:id="rId7"/>
    <p:sldId id="277" r:id="rId8"/>
    <p:sldId id="278" r:id="rId9"/>
    <p:sldId id="279" r:id="rId10"/>
    <p:sldId id="281" r:id="rId11"/>
    <p:sldId id="282" r:id="rId12"/>
    <p:sldId id="283" r:id="rId13"/>
    <p:sldId id="284" r:id="rId14"/>
    <p:sldId id="285" r:id="rId15"/>
    <p:sldId id="293" r:id="rId16"/>
    <p:sldId id="292" r:id="rId17"/>
    <p:sldId id="286" r:id="rId18"/>
    <p:sldId id="287" r:id="rId19"/>
    <p:sldId id="288" r:id="rId20"/>
    <p:sldId id="289" r:id="rId21"/>
    <p:sldId id="290" r:id="rId22"/>
    <p:sldId id="291" r:id="rId23"/>
    <p:sldId id="297" r:id="rId24"/>
    <p:sldId id="294" r:id="rId25"/>
    <p:sldId id="295" r:id="rId26"/>
    <p:sldId id="296" r:id="rId27"/>
    <p:sldId id="298" r:id="rId28"/>
    <p:sldId id="299" r:id="rId29"/>
    <p:sldId id="300" r:id="rId30"/>
    <p:sldId id="302" r:id="rId31"/>
    <p:sldId id="303" r:id="rId32"/>
    <p:sldId id="301" r:id="rId33"/>
    <p:sldId id="304" r:id="rId34"/>
    <p:sldId id="305" r:id="rId35"/>
    <p:sldId id="306" r:id="rId36"/>
    <p:sldId id="307" r:id="rId37"/>
    <p:sldId id="308" r:id="rId38"/>
    <p:sldId id="309" r:id="rId39"/>
    <p:sldId id="310" r:id="rId40"/>
    <p:sldId id="311" r:id="rId41"/>
    <p:sldId id="313" r:id="rId42"/>
    <p:sldId id="314" r:id="rId43"/>
    <p:sldId id="316" r:id="rId44"/>
    <p:sldId id="312" r:id="rId45"/>
    <p:sldId id="317" r:id="rId46"/>
    <p:sldId id="318" r:id="rId47"/>
    <p:sldId id="359" r:id="rId48"/>
    <p:sldId id="363" r:id="rId49"/>
    <p:sldId id="366" r:id="rId50"/>
    <p:sldId id="364" r:id="rId51"/>
    <p:sldId id="365" r:id="rId52"/>
    <p:sldId id="367" r:id="rId53"/>
    <p:sldId id="368" r:id="rId54"/>
    <p:sldId id="369" r:id="rId55"/>
    <p:sldId id="370" r:id="rId56"/>
    <p:sldId id="371" r:id="rId57"/>
    <p:sldId id="372" r:id="rId58"/>
    <p:sldId id="373" r:id="rId59"/>
    <p:sldId id="374" r:id="rId60"/>
    <p:sldId id="376" r:id="rId61"/>
    <p:sldId id="377" r:id="rId62"/>
    <p:sldId id="378" r:id="rId63"/>
    <p:sldId id="379" r:id="rId64"/>
    <p:sldId id="396" r:id="rId65"/>
    <p:sldId id="405" r:id="rId66"/>
    <p:sldId id="407" r:id="rId67"/>
    <p:sldId id="362" r:id="rId68"/>
    <p:sldId id="319" r:id="rId69"/>
    <p:sldId id="320" r:id="rId70"/>
    <p:sldId id="321" r:id="rId71"/>
    <p:sldId id="322" r:id="rId72"/>
    <p:sldId id="361" r:id="rId73"/>
    <p:sldId id="324" r:id="rId74"/>
    <p:sldId id="326" r:id="rId75"/>
    <p:sldId id="345" r:id="rId76"/>
    <p:sldId id="398" r:id="rId77"/>
    <p:sldId id="399" r:id="rId78"/>
    <p:sldId id="400" r:id="rId79"/>
    <p:sldId id="323" r:id="rId80"/>
    <p:sldId id="394" r:id="rId81"/>
    <p:sldId id="327" r:id="rId82"/>
    <p:sldId id="328" r:id="rId83"/>
    <p:sldId id="329" r:id="rId84"/>
    <p:sldId id="330" r:id="rId85"/>
    <p:sldId id="331" r:id="rId86"/>
    <p:sldId id="332" r:id="rId87"/>
    <p:sldId id="333" r:id="rId88"/>
    <p:sldId id="334" r:id="rId89"/>
    <p:sldId id="336" r:id="rId90"/>
    <p:sldId id="335" r:id="rId91"/>
    <p:sldId id="338" r:id="rId92"/>
    <p:sldId id="337" r:id="rId93"/>
    <p:sldId id="339" r:id="rId94"/>
    <p:sldId id="357" r:id="rId95"/>
    <p:sldId id="358" r:id="rId96"/>
    <p:sldId id="404" r:id="rId97"/>
    <p:sldId id="340" r:id="rId98"/>
    <p:sldId id="341" r:id="rId99"/>
    <p:sldId id="342" r:id="rId100"/>
    <p:sldId id="343" r:id="rId101"/>
    <p:sldId id="344" r:id="rId102"/>
    <p:sldId id="360" r:id="rId103"/>
    <p:sldId id="346" r:id="rId104"/>
    <p:sldId id="347" r:id="rId105"/>
    <p:sldId id="348" r:id="rId106"/>
    <p:sldId id="349" r:id="rId107"/>
    <p:sldId id="350" r:id="rId108"/>
    <p:sldId id="351" r:id="rId109"/>
    <p:sldId id="380" r:id="rId110"/>
    <p:sldId id="381" r:id="rId111"/>
    <p:sldId id="382" r:id="rId112"/>
    <p:sldId id="385" r:id="rId113"/>
    <p:sldId id="386" r:id="rId114"/>
    <p:sldId id="387" r:id="rId115"/>
    <p:sldId id="388" r:id="rId116"/>
    <p:sldId id="389" r:id="rId117"/>
    <p:sldId id="390" r:id="rId118"/>
    <p:sldId id="391" r:id="rId119"/>
    <p:sldId id="395" r:id="rId120"/>
    <p:sldId id="392" r:id="rId121"/>
    <p:sldId id="393" r:id="rId122"/>
    <p:sldId id="403" r:id="rId123"/>
    <p:sldId id="352" r:id="rId124"/>
    <p:sldId id="353" r:id="rId125"/>
    <p:sldId id="354" r:id="rId126"/>
    <p:sldId id="355" r:id="rId127"/>
    <p:sldId id="356"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F92"/>
    <a:srgbClr val="20B1B0"/>
    <a:srgbClr val="C8D4FF"/>
    <a:srgbClr val="AC674C"/>
    <a:srgbClr val="AC1D1F"/>
    <a:srgbClr val="292785"/>
    <a:srgbClr val="07408F"/>
    <a:srgbClr val="0020FF"/>
    <a:srgbClr val="2B00FF"/>
    <a:srgbClr val="8686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74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20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F2EBCE-5C2A-2A4B-82C4-D70235E698C5}" type="datetimeFigureOut">
              <a:rPr lang="en-US" smtClean="0"/>
              <a:t>20/01/15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16C05-A95E-C840-860B-792FDA1823D2}" type="slidenum">
              <a:rPr lang="en-US" smtClean="0"/>
              <a:t>‹#›</a:t>
            </a:fld>
            <a:endParaRPr lang="en-US"/>
          </a:p>
        </p:txBody>
      </p:sp>
    </p:spTree>
    <p:extLst>
      <p:ext uri="{BB962C8B-B14F-4D97-AF65-F5344CB8AC3E}">
        <p14:creationId xmlns:p14="http://schemas.microsoft.com/office/powerpoint/2010/main" val="35771053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16C05-A95E-C840-860B-792FDA1823D2}" type="slidenum">
              <a:rPr lang="en-US" smtClean="0"/>
              <a:t>69</a:t>
            </a:fld>
            <a:endParaRPr lang="en-US"/>
          </a:p>
        </p:txBody>
      </p:sp>
    </p:spTree>
    <p:extLst>
      <p:ext uri="{BB962C8B-B14F-4D97-AF65-F5344CB8AC3E}">
        <p14:creationId xmlns:p14="http://schemas.microsoft.com/office/powerpoint/2010/main" val="358341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Image 2" descr="LOGO-60-shadow.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25660" y="1053046"/>
            <a:ext cx="5492679" cy="4748942"/>
          </a:xfrm>
          <a:prstGeom prst="rect">
            <a:avLst/>
          </a:prstGeom>
        </p:spPr>
      </p:pic>
    </p:spTree>
    <p:extLst>
      <p:ext uri="{BB962C8B-B14F-4D97-AF65-F5344CB8AC3E}">
        <p14:creationId xmlns:p14="http://schemas.microsoft.com/office/powerpoint/2010/main" val="31592294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7200" y="2444814"/>
            <a:ext cx="8226854" cy="940443"/>
          </a:xfrm>
        </p:spPr>
        <p:txBody>
          <a:bodyPr/>
          <a:lstStyle>
            <a:lvl1pPr algn="l">
              <a:defRPr/>
            </a:lvl1pPr>
          </a:lstStyle>
          <a:p>
            <a:r>
              <a:rPr kumimoji="0" lang="fr-CH" dirty="0" smtClean="0"/>
              <a:t>Cliquez et modifiez le titre</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January 2015</a:t>
            </a:r>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USPAS lectures</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49090"/>
            <a:ext cx="8226854" cy="538966"/>
          </a:xfrm>
        </p:spPr>
        <p:txBody>
          <a:bodyPr>
            <a:noAutofit/>
          </a:bodyPr>
          <a:lstStyle>
            <a:lvl1pPr algn="l">
              <a:defRPr sz="3200"/>
            </a:lvl1pPr>
          </a:lstStyle>
          <a:p>
            <a:r>
              <a:rPr kumimoji="0" lang="en-US" smtClean="0"/>
              <a:t>Click to edit Master title style</a:t>
            </a:r>
            <a:endParaRPr kumimoji="0" lang="en-US" dirty="0"/>
          </a:p>
        </p:txBody>
      </p:sp>
      <p:sp>
        <p:nvSpPr>
          <p:cNvPr id="3" name="Espace réservé du contenu 2"/>
          <p:cNvSpPr>
            <a:spLocks noGrp="1"/>
          </p:cNvSpPr>
          <p:nvPr>
            <p:ph idx="1"/>
          </p:nvPr>
        </p:nvSpPr>
        <p:spPr>
          <a:xfrm>
            <a:off x="457200" y="1014877"/>
            <a:ext cx="8226854" cy="4929511"/>
          </a:xfrm>
        </p:spPr>
        <p:txBody>
          <a:bodyPr/>
          <a:lstStyle>
            <a:lvl1pPr>
              <a:defRPr sz="2400"/>
            </a:lvl1pPr>
            <a:lvl2pPr>
              <a:defRPr sz="2200"/>
            </a:lvl2pPr>
            <a:lvl3pPr>
              <a:defRPr sz="2000"/>
            </a:lvl3pPr>
            <a:lvl4pPr>
              <a:defRPr sz="18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4" name="Picture 3" descr="USPASlogo.png"/>
          <p:cNvPicPr>
            <a:picLocks noChangeAspect="1"/>
          </p:cNvPicPr>
          <p:nvPr userDrawn="1"/>
        </p:nvPicPr>
        <p:blipFill rotWithShape="1">
          <a:blip r:embed="rId2" cstate="email">
            <a:extLst>
              <a:ext uri="{28A0092B-C50C-407E-A947-70E740481C1C}">
                <a14:useLocalDpi xmlns:a14="http://schemas.microsoft.com/office/drawing/2010/main" val="0"/>
              </a:ext>
            </a:extLst>
          </a:blip>
          <a:srcRect l="16702" r="13454"/>
          <a:stretch/>
        </p:blipFill>
        <p:spPr>
          <a:xfrm>
            <a:off x="8325094" y="0"/>
            <a:ext cx="814977" cy="864000"/>
          </a:xfrm>
          <a:prstGeom prst="rect">
            <a:avLst/>
          </a:prstGeom>
        </p:spPr>
      </p:pic>
    </p:spTree>
    <p:extLst>
      <p:ext uri="{BB962C8B-B14F-4D97-AF65-F5344CB8AC3E}">
        <p14:creationId xmlns:p14="http://schemas.microsoft.com/office/powerpoint/2010/main" val="28971325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FD808-6B56-4447-9401-2398D08EE3C0}" type="datetime1">
              <a:rPr lang="en-US" smtClean="0"/>
              <a:pPr/>
              <a:t>20/01/15</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Document reference</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8" name="Image 7" descr="LOGO-60-CERN.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01069" y="5986682"/>
            <a:ext cx="2016681" cy="87131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82" r:id="rId3"/>
    <p:sldLayoutId id="2147483677" r:id="rId4"/>
    <p:sldLayoutId id="2147483678" r:id="rId5"/>
    <p:sldLayoutId id="2147483681" r:id="rId6"/>
    <p:sldLayoutId id="2147483680" r:id="rId7"/>
    <p:sldLayoutId id="2147483679" r:id="rId8"/>
    <p:sldLayoutId id="2147483664" r:id="rId9"/>
    <p:sldLayoutId id="2147483665" r:id="rId10"/>
    <p:sldLayoutId id="2147483667" r:id="rId11"/>
    <p:sldLayoutId id="2147483668" r:id="rId12"/>
    <p:sldLayoutId id="2147483669" r:id="rId13"/>
  </p:sldLayoutIdLst>
  <p:timing>
    <p:tnLst>
      <p:par>
        <p:cTn xmlns:p14="http://schemas.microsoft.com/office/powerpoint/2010/mai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1200" indent="-349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867600" indent="-385200" algn="l" rtl="0" eaLnBrk="1" latinLnBrk="0" hangingPunct="1">
        <a:spcBef>
          <a:spcPct val="20000"/>
        </a:spcBef>
        <a:buClr>
          <a:schemeClr val="tx1"/>
        </a:buClr>
        <a:buSzPct val="90000"/>
        <a:buFont typeface="Lucida Grande"/>
        <a:buChar char="­"/>
        <a:defRPr kumimoji="0" sz="2600" kern="1200">
          <a:solidFill>
            <a:schemeClr val="tx1"/>
          </a:solidFill>
          <a:latin typeface="+mn-lt"/>
          <a:ea typeface="+mn-ea"/>
          <a:cs typeface="+mn-cs"/>
        </a:defRPr>
      </a:lvl2pPr>
      <a:lvl3pPr marL="1166400" indent="-306000" algn="l" rtl="0" eaLnBrk="1" latinLnBrk="0" hangingPunct="1">
        <a:spcBef>
          <a:spcPct val="20000"/>
        </a:spcBef>
        <a:buClr>
          <a:schemeClr val="tx1"/>
        </a:buClr>
        <a:buSzPct val="50000"/>
        <a:buFont typeface="Wingdings" charset="2"/>
        <a:buChar char=""/>
        <a:defRPr kumimoji="0" sz="2400" kern="1200">
          <a:solidFill>
            <a:schemeClr val="tx1"/>
          </a:solidFill>
          <a:latin typeface="+mn-lt"/>
          <a:ea typeface="+mn-ea"/>
          <a:cs typeface="+mn-cs"/>
        </a:defRPr>
      </a:lvl3pPr>
      <a:lvl4pPr marL="1458000" indent="-2700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1.emf"/></Relationships>
</file>

<file path=ppt/slides/_rels/slide101.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27.png"/><Relationship Id="rId5" Type="http://schemas.openxmlformats.org/officeDocument/2006/relationships/image" Target="../media/image183.emf"/><Relationship Id="rId6" Type="http://schemas.openxmlformats.org/officeDocument/2006/relationships/image" Target="../media/image184.emf"/><Relationship Id="rId7" Type="http://schemas.openxmlformats.org/officeDocument/2006/relationships/image" Target="../media/image185.emf"/><Relationship Id="rId1" Type="http://schemas.openxmlformats.org/officeDocument/2006/relationships/slideLayout" Target="../slideLayouts/slideLayout8.xml"/><Relationship Id="rId2"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86.png"/><Relationship Id="rId5" Type="http://schemas.openxmlformats.org/officeDocument/2006/relationships/image" Target="../media/image181.emf"/><Relationship Id="rId6" Type="http://schemas.openxmlformats.org/officeDocument/2006/relationships/image" Target="../media/image187.emf"/><Relationship Id="rId1" Type="http://schemas.openxmlformats.org/officeDocument/2006/relationships/slideLayout" Target="../slideLayouts/slideLayout8.xml"/><Relationship Id="rId2"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88.png"/><Relationship Id="rId5" Type="http://schemas.openxmlformats.org/officeDocument/2006/relationships/image" Target="../media/image189.emf"/><Relationship Id="rId6" Type="http://schemas.openxmlformats.org/officeDocument/2006/relationships/image" Target="../media/image190.emf"/><Relationship Id="rId1" Type="http://schemas.openxmlformats.org/officeDocument/2006/relationships/slideLayout" Target="../slideLayouts/slideLayout8.xml"/><Relationship Id="rId2" Type="http://schemas.openxmlformats.org/officeDocument/2006/relationships/image" Target="../media/image12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2.jpg"/><Relationship Id="rId3" Type="http://schemas.openxmlformats.org/officeDocument/2006/relationships/image" Target="../media/image193.png"/></Relationships>
</file>

<file path=ppt/slides/_rels/slide106.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81.emf"/><Relationship Id="rId1" Type="http://schemas.openxmlformats.org/officeDocument/2006/relationships/slideLayout" Target="../slideLayouts/slideLayout8.xml"/><Relationship Id="rId2" Type="http://schemas.openxmlformats.org/officeDocument/2006/relationships/image" Target="../media/image192.jpg"/></Relationships>
</file>

<file path=ppt/slides/_rels/slide107.xml.rels><?xml version="1.0" encoding="UTF-8" standalone="yes"?>
<Relationships xmlns="http://schemas.openxmlformats.org/package/2006/relationships"><Relationship Id="rId3" Type="http://schemas.openxmlformats.org/officeDocument/2006/relationships/image" Target="../media/image178.emf"/><Relationship Id="rId4" Type="http://schemas.openxmlformats.org/officeDocument/2006/relationships/image" Target="../media/image195.emf"/><Relationship Id="rId5" Type="http://schemas.openxmlformats.org/officeDocument/2006/relationships/image" Target="../media/image196.emf"/><Relationship Id="rId6" Type="http://schemas.openxmlformats.org/officeDocument/2006/relationships/image" Target="../media/image197.emf"/><Relationship Id="rId7" Type="http://schemas.openxmlformats.org/officeDocument/2006/relationships/image" Target="../media/image198.emf"/><Relationship Id="rId8" Type="http://schemas.openxmlformats.org/officeDocument/2006/relationships/image" Target="../media/image199.emf"/><Relationship Id="rId1" Type="http://schemas.openxmlformats.org/officeDocument/2006/relationships/slideLayout" Target="../slideLayouts/slideLayout8.xml"/><Relationship Id="rId2" Type="http://schemas.openxmlformats.org/officeDocument/2006/relationships/image" Target="../media/image177.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202.emf"/><Relationship Id="rId4" Type="http://schemas.openxmlformats.org/officeDocument/2006/relationships/image" Target="../media/image203.emf"/><Relationship Id="rId5" Type="http://schemas.openxmlformats.org/officeDocument/2006/relationships/image" Target="../media/image204.emf"/><Relationship Id="rId6" Type="http://schemas.openxmlformats.org/officeDocument/2006/relationships/image" Target="../media/image205.emf"/><Relationship Id="rId7" Type="http://schemas.openxmlformats.org/officeDocument/2006/relationships/image" Target="../media/image206.emf"/><Relationship Id="rId1" Type="http://schemas.openxmlformats.org/officeDocument/2006/relationships/slideLayout" Target="../slideLayouts/slideLayout8.xml"/><Relationship Id="rId2" Type="http://schemas.openxmlformats.org/officeDocument/2006/relationships/image" Target="../media/image201.emf"/></Relationships>
</file>

<file path=ppt/slides/_rels/slide113.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8.xml"/><Relationship Id="rId2" Type="http://schemas.openxmlformats.org/officeDocument/2006/relationships/image" Target="../media/image2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211.png"/><Relationship Id="rId5" Type="http://schemas.openxmlformats.org/officeDocument/2006/relationships/image" Target="../media/image212.png"/><Relationship Id="rId1" Type="http://schemas.openxmlformats.org/officeDocument/2006/relationships/slideLayout" Target="../slideLayouts/slideLayout8.xml"/><Relationship Id="rId2" Type="http://schemas.openxmlformats.org/officeDocument/2006/relationships/image" Target="../media/image210.png"/></Relationships>
</file>

<file path=ppt/slides/_rels/slide115.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png"/><Relationship Id="rId5" Type="http://schemas.openxmlformats.org/officeDocument/2006/relationships/image" Target="../media/image216.png"/><Relationship Id="rId6" Type="http://schemas.openxmlformats.org/officeDocument/2006/relationships/image" Target="../media/image217.png"/><Relationship Id="rId1" Type="http://schemas.openxmlformats.org/officeDocument/2006/relationships/slideLayout" Target="../slideLayouts/slideLayout8.xml"/><Relationship Id="rId2" Type="http://schemas.openxmlformats.org/officeDocument/2006/relationships/image" Target="../media/image213.png"/></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png"/><Relationship Id="rId1" Type="http://schemas.openxmlformats.org/officeDocument/2006/relationships/slideLayout" Target="../slideLayouts/slideLayout8.xml"/><Relationship Id="rId2" Type="http://schemas.openxmlformats.org/officeDocument/2006/relationships/image" Target="../media/image21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1.png"/></Relationships>
</file>

<file path=ppt/slides/_rels/slide118.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emf"/><Relationship Id="rId5" Type="http://schemas.openxmlformats.org/officeDocument/2006/relationships/image" Target="../media/image224.emf"/><Relationship Id="rId6" Type="http://schemas.openxmlformats.org/officeDocument/2006/relationships/image" Target="../media/image225.emf"/><Relationship Id="rId1" Type="http://schemas.openxmlformats.org/officeDocument/2006/relationships/slideLayout" Target="../slideLayouts/slideLayout8.xml"/><Relationship Id="rId2" Type="http://schemas.openxmlformats.org/officeDocument/2006/relationships/image" Target="../media/image221.png"/></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2.png"/><Relationship Id="rId1" Type="http://schemas.openxmlformats.org/officeDocument/2006/relationships/slideLayout" Target="../slideLayouts/slideLayout8.xml"/><Relationship Id="rId2" Type="http://schemas.openxmlformats.org/officeDocument/2006/relationships/image" Target="../media/image2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230.emf"/><Relationship Id="rId4" Type="http://schemas.openxmlformats.org/officeDocument/2006/relationships/image" Target="../media/image231.emf"/><Relationship Id="rId5" Type="http://schemas.openxmlformats.org/officeDocument/2006/relationships/image" Target="../media/image232.emf"/><Relationship Id="rId6" Type="http://schemas.openxmlformats.org/officeDocument/2006/relationships/image" Target="../media/image233.emf"/><Relationship Id="rId7" Type="http://schemas.openxmlformats.org/officeDocument/2006/relationships/image" Target="../media/image234.emf"/><Relationship Id="rId1" Type="http://schemas.openxmlformats.org/officeDocument/2006/relationships/slideLayout" Target="../slideLayouts/slideLayout8.xml"/><Relationship Id="rId2" Type="http://schemas.openxmlformats.org/officeDocument/2006/relationships/image" Target="../media/image229.emf"/></Relationships>
</file>

<file path=ppt/slides/_rels/slide124.xml.rels><?xml version="1.0" encoding="UTF-8" standalone="yes"?>
<Relationships xmlns="http://schemas.openxmlformats.org/package/2006/relationships"><Relationship Id="rId3" Type="http://schemas.openxmlformats.org/officeDocument/2006/relationships/image" Target="../media/image230.emf"/><Relationship Id="rId4" Type="http://schemas.openxmlformats.org/officeDocument/2006/relationships/image" Target="../media/image235.emf"/><Relationship Id="rId5" Type="http://schemas.openxmlformats.org/officeDocument/2006/relationships/image" Target="../media/image236.emf"/><Relationship Id="rId6" Type="http://schemas.openxmlformats.org/officeDocument/2006/relationships/image" Target="../media/image237.emf"/><Relationship Id="rId7" Type="http://schemas.openxmlformats.org/officeDocument/2006/relationships/image" Target="../media/image238.emf"/><Relationship Id="rId8" Type="http://schemas.openxmlformats.org/officeDocument/2006/relationships/image" Target="../media/image239.emf"/><Relationship Id="rId1" Type="http://schemas.openxmlformats.org/officeDocument/2006/relationships/slideLayout" Target="../slideLayouts/slideLayout8.xml"/><Relationship Id="rId2" Type="http://schemas.openxmlformats.org/officeDocument/2006/relationships/image" Target="../media/image229.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1.png"/><Relationship Id="rId3" Type="http://schemas.openxmlformats.org/officeDocument/2006/relationships/image" Target="../media/image242.emf"/></Relationships>
</file>

<file path=ppt/slides/_rels/slide127.xml.rels><?xml version="1.0" encoding="UTF-8" standalone="yes"?>
<Relationships xmlns="http://schemas.openxmlformats.org/package/2006/relationships"><Relationship Id="rId3" Type="http://schemas.openxmlformats.org/officeDocument/2006/relationships/image" Target="../media/image242.emf"/><Relationship Id="rId4" Type="http://schemas.openxmlformats.org/officeDocument/2006/relationships/image" Target="../media/image243.png"/><Relationship Id="rId5" Type="http://schemas.openxmlformats.org/officeDocument/2006/relationships/image" Target="../media/image244.png"/><Relationship Id="rId6" Type="http://schemas.microsoft.com/office/2007/relationships/hdphoto" Target="../media/hdphoto1.wdp"/><Relationship Id="rId7" Type="http://schemas.microsoft.com/office/2007/relationships/hdphoto" Target="../media/hdphoto2.wdp"/><Relationship Id="rId8" Type="http://schemas.microsoft.com/office/2007/relationships/hdphoto" Target="../media/hdphoto3.wdp"/><Relationship Id="rId1" Type="http://schemas.openxmlformats.org/officeDocument/2006/relationships/slideLayout" Target="../slideLayouts/slideLayout8.xml"/><Relationship Id="rId2" Type="http://schemas.openxmlformats.org/officeDocument/2006/relationships/image" Target="../media/image2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8.xml"/><Relationship Id="rId2"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emf"/><Relationship Id="rId3"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emf"/><Relationship Id="rId3"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emf"/><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8.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1" Type="http://schemas.openxmlformats.org/officeDocument/2006/relationships/slideLayout" Target="../slideLayouts/slideLayout8.xml"/><Relationship Id="rId2"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hyperlink" Target="http://uspas.fnal.gov/index.s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emf"/><Relationship Id="rId3"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emf"/><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emf"/></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1" Type="http://schemas.openxmlformats.org/officeDocument/2006/relationships/slideLayout" Target="../slideLayouts/slideLayout8.xml"/><Relationship Id="rId2"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8.xml"/><Relationship Id="rId2" Type="http://schemas.openxmlformats.org/officeDocument/2006/relationships/image" Target="../media/image21.emf"/></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8.xml"/><Relationship Id="rId2" Type="http://schemas.openxmlformats.org/officeDocument/2006/relationships/image" Target="../media/image21.e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8.xml"/><Relationship Id="rId2"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image" Target="../media/image45.emf"/><Relationship Id="rId1" Type="http://schemas.openxmlformats.org/officeDocument/2006/relationships/slideLayout" Target="../slideLayouts/slideLayout8.xml"/><Relationship Id="rId2"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43.emf"/><Relationship Id="rId1" Type="http://schemas.openxmlformats.org/officeDocument/2006/relationships/slideLayout" Target="../slideLayouts/slideLayout8.xml"/><Relationship Id="rId2" Type="http://schemas.openxmlformats.org/officeDocument/2006/relationships/image" Target="../media/image4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1" Type="http://schemas.openxmlformats.org/officeDocument/2006/relationships/slideLayout" Target="../slideLayouts/slideLayout8.xml"/><Relationship Id="rId2"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5.emf"/><Relationship Id="rId1" Type="http://schemas.openxmlformats.org/officeDocument/2006/relationships/slideLayout" Target="../slideLayouts/slideLayout8.xml"/><Relationship Id="rId2" Type="http://schemas.openxmlformats.org/officeDocument/2006/relationships/image" Target="../media/image5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emf"/><Relationship Id="rId3"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8.xml"/><Relationship Id="rId2" Type="http://schemas.openxmlformats.org/officeDocument/2006/relationships/image" Target="../media/image5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emf"/><Relationship Id="rId3"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8.xml"/><Relationship Id="rId2" Type="http://schemas.openxmlformats.org/officeDocument/2006/relationships/image" Target="../media/image61.emf"/></Relationships>
</file>

<file path=ppt/slides/_rels/slide4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7" Type="http://schemas.openxmlformats.org/officeDocument/2006/relationships/image" Target="../media/image68.emf"/><Relationship Id="rId8" Type="http://schemas.openxmlformats.org/officeDocument/2006/relationships/image" Target="../media/image69.emf"/><Relationship Id="rId1" Type="http://schemas.openxmlformats.org/officeDocument/2006/relationships/slideLayout" Target="../slideLayouts/slideLayout8.xml"/><Relationship Id="rId2"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7" Type="http://schemas.openxmlformats.org/officeDocument/2006/relationships/image" Target="../media/image68.emf"/><Relationship Id="rId8" Type="http://schemas.openxmlformats.org/officeDocument/2006/relationships/image" Target="../media/image69.emf"/><Relationship Id="rId1" Type="http://schemas.openxmlformats.org/officeDocument/2006/relationships/slideLayout" Target="../slideLayouts/slideLayout8.xml"/><Relationship Id="rId2" Type="http://schemas.openxmlformats.org/officeDocument/2006/relationships/image" Target="../media/image6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emf"/><Relationship Id="rId3"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1" Type="http://schemas.openxmlformats.org/officeDocument/2006/relationships/slideLayout" Target="../slideLayouts/slideLayout8.xml"/><Relationship Id="rId2" Type="http://schemas.openxmlformats.org/officeDocument/2006/relationships/image" Target="../media/image7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indico.cern.ch/event/287930/overview"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6" Type="http://schemas.openxmlformats.org/officeDocument/2006/relationships/image" Target="../media/image78.emf"/><Relationship Id="rId7" Type="http://schemas.openxmlformats.org/officeDocument/2006/relationships/image" Target="../media/image79.emf"/><Relationship Id="rId1" Type="http://schemas.openxmlformats.org/officeDocument/2006/relationships/slideLayout" Target="../slideLayouts/slideLayout8.xml"/><Relationship Id="rId2"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6" Type="http://schemas.openxmlformats.org/officeDocument/2006/relationships/image" Target="../media/image78.emf"/><Relationship Id="rId7" Type="http://schemas.openxmlformats.org/officeDocument/2006/relationships/image" Target="../media/image79.emf"/><Relationship Id="rId1" Type="http://schemas.openxmlformats.org/officeDocument/2006/relationships/slideLayout" Target="../slideLayouts/slideLayout8.xml"/><Relationship Id="rId2" Type="http://schemas.openxmlformats.org/officeDocument/2006/relationships/image" Target="../media/image4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0.emf"/><Relationship Id="rId3" Type="http://schemas.openxmlformats.org/officeDocument/2006/relationships/image" Target="../media/image81.emf"/></Relationships>
</file>

<file path=ppt/slides/_rels/slide51.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emf"/><Relationship Id="rId1" Type="http://schemas.openxmlformats.org/officeDocument/2006/relationships/slideLayout" Target="../slideLayouts/slideLayout8.xml"/><Relationship Id="rId2" Type="http://schemas.openxmlformats.org/officeDocument/2006/relationships/image" Target="../media/image82.emf"/></Relationships>
</file>

<file path=ppt/slides/_rels/slide52.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8.xml"/><Relationship Id="rId2" Type="http://schemas.openxmlformats.org/officeDocument/2006/relationships/image" Target="../media/image8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emf"/><Relationship Id="rId3" Type="http://schemas.openxmlformats.org/officeDocument/2006/relationships/image" Target="../media/image9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3.emf"/><Relationship Id="rId3" Type="http://schemas.openxmlformats.org/officeDocument/2006/relationships/image" Target="../media/image9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7.jpeg"/><Relationship Id="rId3"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7" Type="http://schemas.openxmlformats.org/officeDocument/2006/relationships/image" Target="../media/image104.emf"/><Relationship Id="rId1" Type="http://schemas.openxmlformats.org/officeDocument/2006/relationships/slideLayout" Target="../slideLayouts/slideLayout8.xml"/><Relationship Id="rId2" Type="http://schemas.openxmlformats.org/officeDocument/2006/relationships/image" Target="../media/image99.emf"/></Relationships>
</file>

<file path=ppt/slides/_rels/slide65.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image" Target="../media/image108.emf"/><Relationship Id="rId6" Type="http://schemas.openxmlformats.org/officeDocument/2006/relationships/image" Target="../media/image109.emf"/><Relationship Id="rId1" Type="http://schemas.openxmlformats.org/officeDocument/2006/relationships/slideLayout" Target="../slideLayouts/slideLayout8.xml"/><Relationship Id="rId2" Type="http://schemas.openxmlformats.org/officeDocument/2006/relationships/image" Target="../media/image105.emf"/></Relationships>
</file>

<file path=ppt/slides/_rels/slide66.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image" Target="../media/image108.emf"/><Relationship Id="rId6" Type="http://schemas.openxmlformats.org/officeDocument/2006/relationships/image" Target="../media/image109.emf"/><Relationship Id="rId7" Type="http://schemas.openxmlformats.org/officeDocument/2006/relationships/image" Target="../media/image110.png"/><Relationship Id="rId1" Type="http://schemas.openxmlformats.org/officeDocument/2006/relationships/slideLayout" Target="../slideLayouts/slideLayout8.xml"/><Relationship Id="rId2" Type="http://schemas.openxmlformats.org/officeDocument/2006/relationships/image" Target="../media/image105.emf"/></Relationships>
</file>

<file path=ppt/slides/_rels/slide67.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67.emf"/><Relationship Id="rId1" Type="http://schemas.openxmlformats.org/officeDocument/2006/relationships/slideLayout" Target="../slideLayouts/slideLayout8.xml"/><Relationship Id="rId2" Type="http://schemas.openxmlformats.org/officeDocument/2006/relationships/image" Target="../media/image111.emf"/></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8.xml"/><Relationship Id="rId2"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xml"/><Relationship Id="rId5" Type="http://schemas.openxmlformats.org/officeDocument/2006/relationships/image" Target="../media/image115.png"/><Relationship Id="rId6" Type="http://schemas.openxmlformats.org/officeDocument/2006/relationships/image" Target="../media/image116.png"/><Relationship Id="rId1" Type="http://schemas.microsoft.com/office/2007/relationships/media" Target="file://localhost/Users/grumolo1/Desktop/Planning%20+%20activities%20/CAS%20from%202011%20onwards/Movies/Z_cutoff_sigma1000_monitor_1cm_giovanni_Ez.gif" TargetMode="External"/><Relationship Id="rId2" Type="http://schemas.openxmlformats.org/officeDocument/2006/relationships/video" Target="file://localhost/Users/grumolo1/Desktop/Planning%20+%20activities%20/CAS%20from%202011%20onwards/Movies/Z_cutoff_sigma1000_monitor_1cm_giovanni_Ez.gi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70.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67.emf"/><Relationship Id="rId1" Type="http://schemas.openxmlformats.org/officeDocument/2006/relationships/slideLayout" Target="../slideLayouts/slideLayout8.xml"/><Relationship Id="rId2" Type="http://schemas.openxmlformats.org/officeDocument/2006/relationships/image" Target="../media/image117.emf"/></Relationships>
</file>

<file path=ppt/slides/_rels/slide71.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67.emf"/><Relationship Id="rId1" Type="http://schemas.openxmlformats.org/officeDocument/2006/relationships/slideLayout" Target="../slideLayouts/slideLayout8.xml"/><Relationship Id="rId2" Type="http://schemas.openxmlformats.org/officeDocument/2006/relationships/image" Target="../media/image119.emf"/></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67.emf"/><Relationship Id="rId5" Type="http://schemas.openxmlformats.org/officeDocument/2006/relationships/image" Target="../media/image123.png"/><Relationship Id="rId1" Type="http://schemas.openxmlformats.org/officeDocument/2006/relationships/slideLayout" Target="../slideLayouts/slideLayout8.xml"/><Relationship Id="rId2"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67.emf"/><Relationship Id="rId5" Type="http://schemas.openxmlformats.org/officeDocument/2006/relationships/image" Target="../media/image123.png"/><Relationship Id="rId1" Type="http://schemas.openxmlformats.org/officeDocument/2006/relationships/slideLayout" Target="../slideLayouts/slideLayout8.xml"/><Relationship Id="rId2"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1.png"/><Relationship Id="rId5" Type="http://schemas.openxmlformats.org/officeDocument/2006/relationships/image" Target="../media/image125.png"/><Relationship Id="rId1" Type="http://schemas.microsoft.com/office/2007/relationships/media" Target="file://localhost/Users/grumolo1/Desktop/Planning%20+%20activities%20/CAS%20from%202011%20onwards/Movies/Kickers/kickers_MKP_tustui_video_y.mov" TargetMode="External"/><Relationship Id="rId2" Type="http://schemas.openxmlformats.org/officeDocument/2006/relationships/video" Target="file://localhost/Users/grumolo1/Desktop/Planning%20+%20activities%20/CAS%20from%202011%20onwards/Movies/Kickers/kickers_MKP_tustui_video_y.mov"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6.png"/><Relationship Id="rId3"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8.png"/><Relationship Id="rId5" Type="http://schemas.openxmlformats.org/officeDocument/2006/relationships/image" Target="../media/image127.png"/><Relationship Id="rId1" Type="http://schemas.microsoft.com/office/2007/relationships/media" Target="../media/media1.mov"/><Relationship Id="rId2" Type="http://schemas.openxmlformats.org/officeDocument/2006/relationships/video" Target="../media/media1.mo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29.png"/><Relationship Id="rId5" Type="http://schemas.openxmlformats.org/officeDocument/2006/relationships/image" Target="../media/image126.png"/><Relationship Id="rId1" Type="http://schemas.microsoft.com/office/2007/relationships/media" Target="../media/media2.mov"/><Relationship Id="rId2" Type="http://schemas.openxmlformats.org/officeDocument/2006/relationships/video" Target="../media/media2.mov"/></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slideLayout" Target="../slideLayouts/slideLayout8.xml"/><Relationship Id="rId2" Type="http://schemas.openxmlformats.org/officeDocument/2006/relationships/image" Target="../media/image126.png"/></Relationships>
</file>

<file path=ppt/slides/_rels/slide79.xml.rels><?xml version="1.0" encoding="UTF-8" standalone="yes"?>
<Relationships xmlns="http://schemas.openxmlformats.org/package/2006/relationships"><Relationship Id="rId3" Type="http://schemas.openxmlformats.org/officeDocument/2006/relationships/image" Target="../media/image133.emf"/><Relationship Id="rId4" Type="http://schemas.openxmlformats.org/officeDocument/2006/relationships/image" Target="../media/image134.emf"/><Relationship Id="rId5" Type="http://schemas.openxmlformats.org/officeDocument/2006/relationships/image" Target="../media/image135.emf"/><Relationship Id="rId6" Type="http://schemas.openxmlformats.org/officeDocument/2006/relationships/image" Target="../media/image136.emf"/><Relationship Id="rId1" Type="http://schemas.openxmlformats.org/officeDocument/2006/relationships/slideLayout" Target="../slideLayouts/slideLayout8.xml"/><Relationship Id="rId2" Type="http://schemas.openxmlformats.org/officeDocument/2006/relationships/image" Target="../media/image13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80.xml.rels><?xml version="1.0" encoding="UTF-8" standalone="yes"?>
<Relationships xmlns="http://schemas.openxmlformats.org/package/2006/relationships"><Relationship Id="rId3" Type="http://schemas.openxmlformats.org/officeDocument/2006/relationships/image" Target="../media/image138.emf"/><Relationship Id="rId4" Type="http://schemas.openxmlformats.org/officeDocument/2006/relationships/image" Target="../media/image139.emf"/><Relationship Id="rId5" Type="http://schemas.openxmlformats.org/officeDocument/2006/relationships/image" Target="../media/image140.emf"/><Relationship Id="rId1" Type="http://schemas.openxmlformats.org/officeDocument/2006/relationships/slideLayout" Target="../slideLayouts/slideLayout8.xml"/><Relationship Id="rId2" Type="http://schemas.openxmlformats.org/officeDocument/2006/relationships/image" Target="../media/image137.emf"/></Relationships>
</file>

<file path=ppt/slides/_rels/slide81.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41.emf"/><Relationship Id="rId5" Type="http://schemas.openxmlformats.org/officeDocument/2006/relationships/image" Target="../media/image142.png"/><Relationship Id="rId1" Type="http://schemas.openxmlformats.org/officeDocument/2006/relationships/slideLayout" Target="../slideLayouts/slideLayout8.xml"/><Relationship Id="rId2" Type="http://schemas.openxmlformats.org/officeDocument/2006/relationships/image" Target="../media/image117.emf"/></Relationships>
</file>

<file path=ppt/slides/_rels/slide82.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3.emf"/><Relationship Id="rId1" Type="http://schemas.openxmlformats.org/officeDocument/2006/relationships/slideLayout" Target="../slideLayouts/slideLayout8.xml"/><Relationship Id="rId2" Type="http://schemas.openxmlformats.org/officeDocument/2006/relationships/image" Target="../media/image117.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emf"/></Relationships>
</file>

<file path=ppt/slides/_rels/slide85.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146.emf"/><Relationship Id="rId1" Type="http://schemas.openxmlformats.org/officeDocument/2006/relationships/slideLayout" Target="../slideLayouts/slideLayout8.xml"/><Relationship Id="rId2" Type="http://schemas.openxmlformats.org/officeDocument/2006/relationships/image" Target="../media/image145.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7.emf"/><Relationship Id="rId3" Type="http://schemas.openxmlformats.org/officeDocument/2006/relationships/image" Target="../media/image11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1.emf"/><Relationship Id="rId3" Type="http://schemas.openxmlformats.org/officeDocument/2006/relationships/image" Target="../media/image144.emf"/></Relationships>
</file>

<file path=ppt/slides/_rels/slide88.xml.rels><?xml version="1.0" encoding="UTF-8" standalone="yes"?>
<Relationships xmlns="http://schemas.openxmlformats.org/package/2006/relationships"><Relationship Id="rId11" Type="http://schemas.openxmlformats.org/officeDocument/2006/relationships/image" Target="../media/image153.emf"/><Relationship Id="rId12" Type="http://schemas.openxmlformats.org/officeDocument/2006/relationships/image" Target="../media/image154.emf"/><Relationship Id="rId1" Type="http://schemas.openxmlformats.org/officeDocument/2006/relationships/slideLayout" Target="../slideLayouts/slideLayout8.xml"/><Relationship Id="rId2" Type="http://schemas.openxmlformats.org/officeDocument/2006/relationships/image" Target="../media/image147.emf"/><Relationship Id="rId3" Type="http://schemas.openxmlformats.org/officeDocument/2006/relationships/image" Target="../media/image148.emf"/><Relationship Id="rId4" Type="http://schemas.openxmlformats.org/officeDocument/2006/relationships/image" Target="../media/image141.emf"/><Relationship Id="rId5" Type="http://schemas.openxmlformats.org/officeDocument/2006/relationships/image" Target="../media/image149.emf"/><Relationship Id="rId6" Type="http://schemas.openxmlformats.org/officeDocument/2006/relationships/image" Target="../media/image111.emf"/><Relationship Id="rId7" Type="http://schemas.openxmlformats.org/officeDocument/2006/relationships/image" Target="../media/image150.emf"/><Relationship Id="rId8" Type="http://schemas.openxmlformats.org/officeDocument/2006/relationships/image" Target="../media/image151.emf"/><Relationship Id="rId9" Type="http://schemas.openxmlformats.org/officeDocument/2006/relationships/image" Target="../media/image143.emf"/><Relationship Id="rId10" Type="http://schemas.openxmlformats.org/officeDocument/2006/relationships/image" Target="../media/image152.emf"/></Relationships>
</file>

<file path=ppt/slides/_rels/slide89.xml.rels><?xml version="1.0" encoding="UTF-8" standalone="yes"?>
<Relationships xmlns="http://schemas.openxmlformats.org/package/2006/relationships"><Relationship Id="rId11" Type="http://schemas.openxmlformats.org/officeDocument/2006/relationships/image" Target="../media/image154.emf"/><Relationship Id="rId12" Type="http://schemas.openxmlformats.org/officeDocument/2006/relationships/image" Target="../media/image111.emf"/><Relationship Id="rId1" Type="http://schemas.openxmlformats.org/officeDocument/2006/relationships/slideLayout" Target="../slideLayouts/slideLayout8.xml"/><Relationship Id="rId2" Type="http://schemas.openxmlformats.org/officeDocument/2006/relationships/image" Target="../media/image147.emf"/><Relationship Id="rId3" Type="http://schemas.openxmlformats.org/officeDocument/2006/relationships/image" Target="../media/image148.emf"/><Relationship Id="rId4" Type="http://schemas.openxmlformats.org/officeDocument/2006/relationships/image" Target="../media/image141.emf"/><Relationship Id="rId5" Type="http://schemas.openxmlformats.org/officeDocument/2006/relationships/image" Target="../media/image149.emf"/><Relationship Id="rId6" Type="http://schemas.openxmlformats.org/officeDocument/2006/relationships/image" Target="../media/image150.emf"/><Relationship Id="rId7" Type="http://schemas.openxmlformats.org/officeDocument/2006/relationships/image" Target="../media/image151.emf"/><Relationship Id="rId8" Type="http://schemas.openxmlformats.org/officeDocument/2006/relationships/image" Target="../media/image143.emf"/><Relationship Id="rId9" Type="http://schemas.openxmlformats.org/officeDocument/2006/relationships/image" Target="../media/image152.emf"/><Relationship Id="rId10" Type="http://schemas.openxmlformats.org/officeDocument/2006/relationships/image" Target="../media/image15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emf"/></Relationships>
</file>

<file path=ppt/slides/_rels/slide90.x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6" Type="http://schemas.openxmlformats.org/officeDocument/2006/relationships/image" Target="../media/image159.emf"/><Relationship Id="rId7" Type="http://schemas.openxmlformats.org/officeDocument/2006/relationships/image" Target="../media/image160.emf"/><Relationship Id="rId8" Type="http://schemas.openxmlformats.org/officeDocument/2006/relationships/image" Target="../media/image161.emf"/><Relationship Id="rId1" Type="http://schemas.openxmlformats.org/officeDocument/2006/relationships/slideLayout" Target="../slideLayouts/slideLayout8.xml"/><Relationship Id="rId2" Type="http://schemas.openxmlformats.org/officeDocument/2006/relationships/image" Target="../media/image155.emf"/></Relationships>
</file>

<file path=ppt/slides/_rels/slide91.x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6" Type="http://schemas.openxmlformats.org/officeDocument/2006/relationships/image" Target="../media/image159.emf"/><Relationship Id="rId7" Type="http://schemas.openxmlformats.org/officeDocument/2006/relationships/image" Target="../media/image160.emf"/><Relationship Id="rId8" Type="http://schemas.openxmlformats.org/officeDocument/2006/relationships/image" Target="../media/image161.emf"/><Relationship Id="rId1" Type="http://schemas.openxmlformats.org/officeDocument/2006/relationships/slideLayout" Target="../slideLayouts/slideLayout8.xml"/><Relationship Id="rId2" Type="http://schemas.openxmlformats.org/officeDocument/2006/relationships/image" Target="../media/image155.emf"/></Relationships>
</file>

<file path=ppt/slides/_rels/slide92.xml.rels><?xml version="1.0" encoding="UTF-8" standalone="yes"?>
<Relationships xmlns="http://schemas.openxmlformats.org/package/2006/relationships"><Relationship Id="rId3" Type="http://schemas.openxmlformats.org/officeDocument/2006/relationships/image" Target="../media/image148.emf"/><Relationship Id="rId4" Type="http://schemas.openxmlformats.org/officeDocument/2006/relationships/image" Target="../media/image141.emf"/><Relationship Id="rId5" Type="http://schemas.openxmlformats.org/officeDocument/2006/relationships/image" Target="../media/image162.emf"/><Relationship Id="rId1" Type="http://schemas.openxmlformats.org/officeDocument/2006/relationships/slideLayout" Target="../slideLayouts/slideLayout8.xml"/><Relationship Id="rId2" Type="http://schemas.openxmlformats.org/officeDocument/2006/relationships/image" Target="../media/image147.emf"/></Relationships>
</file>

<file path=ppt/slides/_rels/slide93.xml.rels><?xml version="1.0" encoding="UTF-8" standalone="yes"?>
<Relationships xmlns="http://schemas.openxmlformats.org/package/2006/relationships"><Relationship Id="rId3" Type="http://schemas.openxmlformats.org/officeDocument/2006/relationships/image" Target="../media/image164.emf"/><Relationship Id="rId4" Type="http://schemas.openxmlformats.org/officeDocument/2006/relationships/image" Target="../media/image165.emf"/><Relationship Id="rId5" Type="http://schemas.openxmlformats.org/officeDocument/2006/relationships/image" Target="../media/image166.emf"/><Relationship Id="rId6" Type="http://schemas.openxmlformats.org/officeDocument/2006/relationships/image" Target="../media/image167.emf"/><Relationship Id="rId7" Type="http://schemas.openxmlformats.org/officeDocument/2006/relationships/image" Target="../media/image168.emf"/><Relationship Id="rId1" Type="http://schemas.openxmlformats.org/officeDocument/2006/relationships/slideLayout" Target="../slideLayouts/slideLayout8.xml"/><Relationship Id="rId2" Type="http://schemas.openxmlformats.org/officeDocument/2006/relationships/image" Target="../media/image16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9.emf"/><Relationship Id="rId3" Type="http://schemas.openxmlformats.org/officeDocument/2006/relationships/image" Target="../media/image17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9.emf"/><Relationship Id="rId3" Type="http://schemas.openxmlformats.org/officeDocument/2006/relationships/image" Target="../media/image170.emf"/></Relationships>
</file>

<file path=ppt/slides/_rels/slide96.xml.rels><?xml version="1.0" encoding="UTF-8" standalone="yes"?>
<Relationships xmlns="http://schemas.openxmlformats.org/package/2006/relationships"><Relationship Id="rId3" Type="http://schemas.openxmlformats.org/officeDocument/2006/relationships/image" Target="../media/image171.emf"/><Relationship Id="rId4" Type="http://schemas.openxmlformats.org/officeDocument/2006/relationships/image" Target="../media/image172.emf"/><Relationship Id="rId5" Type="http://schemas.openxmlformats.org/officeDocument/2006/relationships/image" Target="../media/image173.emf"/><Relationship Id="rId6" Type="http://schemas.openxmlformats.org/officeDocument/2006/relationships/image" Target="../media/image174.emf"/><Relationship Id="rId7" Type="http://schemas.openxmlformats.org/officeDocument/2006/relationships/image" Target="../media/image175.emf"/><Relationship Id="rId1" Type="http://schemas.openxmlformats.org/officeDocument/2006/relationships/slideLayout" Target="../slideLayouts/slideLayout8.xml"/><Relationship Id="rId2" Type="http://schemas.openxmlformats.org/officeDocument/2006/relationships/image" Target="../media/image67.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48.emf"/><Relationship Id="rId4" Type="http://schemas.openxmlformats.org/officeDocument/2006/relationships/image" Target="../media/image176.emf"/><Relationship Id="rId5" Type="http://schemas.openxmlformats.org/officeDocument/2006/relationships/image" Target="../media/image177.emf"/><Relationship Id="rId6" Type="http://schemas.openxmlformats.org/officeDocument/2006/relationships/image" Target="../media/image178.emf"/><Relationship Id="rId7" Type="http://schemas.openxmlformats.org/officeDocument/2006/relationships/image" Target="../media/image179.emf"/><Relationship Id="rId8" Type="http://schemas.openxmlformats.org/officeDocument/2006/relationships/image" Target="../media/image67.emf"/><Relationship Id="rId9" Type="http://schemas.openxmlformats.org/officeDocument/2006/relationships/image" Target="../media/image180.emf"/><Relationship Id="rId1" Type="http://schemas.openxmlformats.org/officeDocument/2006/relationships/slideLayout" Target="../slideLayouts/slideLayout8.xml"/><Relationship Id="rId2" Type="http://schemas.openxmlformats.org/officeDocument/2006/relationships/image" Target="../media/image147.emf"/></Relationships>
</file>

<file path=ppt/slides/_rels/slide99.xml.rels><?xml version="1.0" encoding="UTF-8" standalone="yes"?>
<Relationships xmlns="http://schemas.openxmlformats.org/package/2006/relationships"><Relationship Id="rId3" Type="http://schemas.openxmlformats.org/officeDocument/2006/relationships/image" Target="../media/image148.emf"/><Relationship Id="rId4" Type="http://schemas.openxmlformats.org/officeDocument/2006/relationships/image" Target="../media/image176.emf"/><Relationship Id="rId5" Type="http://schemas.openxmlformats.org/officeDocument/2006/relationships/image" Target="../media/image177.emf"/><Relationship Id="rId6" Type="http://schemas.openxmlformats.org/officeDocument/2006/relationships/image" Target="../media/image178.emf"/><Relationship Id="rId7" Type="http://schemas.openxmlformats.org/officeDocument/2006/relationships/image" Target="../media/image181.emf"/><Relationship Id="rId8" Type="http://schemas.openxmlformats.org/officeDocument/2006/relationships/image" Target="../media/image179.emf"/><Relationship Id="rId1" Type="http://schemas.openxmlformats.org/officeDocument/2006/relationships/slideLayout" Target="../slideLayouts/slideLayout8.xml"/><Relationship Id="rId2" Type="http://schemas.openxmlformats.org/officeDocument/2006/relationships/image" Target="../media/image1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9547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a:t>
            </a:fld>
            <a:endParaRPr lang="en-US" dirty="0"/>
          </a:p>
        </p:txBody>
      </p:sp>
      <p:sp>
        <p:nvSpPr>
          <p:cNvPr id="31" name="TextBox 30"/>
          <p:cNvSpPr txBox="1"/>
          <p:nvPr/>
        </p:nvSpPr>
        <p:spPr>
          <a:xfrm>
            <a:off x="1297117" y="3229006"/>
            <a:ext cx="6011188" cy="646331"/>
          </a:xfrm>
          <a:prstGeom prst="rect">
            <a:avLst/>
          </a:prstGeom>
          <a:solidFill>
            <a:srgbClr val="FFFFFF"/>
          </a:solidFill>
          <a:ln>
            <a:solidFill>
              <a:schemeClr val="tx1"/>
            </a:solidFill>
          </a:ln>
        </p:spPr>
        <p:txBody>
          <a:bodyPr wrap="square" rtlCol="0">
            <a:spAutoFit/>
          </a:bodyPr>
          <a:lstStyle/>
          <a:p>
            <a:r>
              <a:rPr lang="en-US" dirty="0" smtClean="0"/>
              <a:t>Need of a mathematical framework to describe the effects of the self-induced fields on the beam  </a:t>
            </a:r>
            <a:endParaRPr lang="en-US" dirty="0"/>
          </a:p>
        </p:txBody>
      </p:sp>
      <p:grpSp>
        <p:nvGrpSpPr>
          <p:cNvPr id="32" name="Group 31"/>
          <p:cNvGrpSpPr/>
          <p:nvPr/>
        </p:nvGrpSpPr>
        <p:grpSpPr>
          <a:xfrm>
            <a:off x="1185181" y="3875337"/>
            <a:ext cx="6893175" cy="1609130"/>
            <a:chOff x="1219200" y="5334000"/>
            <a:chExt cx="6893175" cy="1609130"/>
          </a:xfrm>
        </p:grpSpPr>
        <p:cxnSp>
          <p:nvCxnSpPr>
            <p:cNvPr id="33" name="Straight Arrow Connector 32"/>
            <p:cNvCxnSpPr/>
            <p:nvPr/>
          </p:nvCxnSpPr>
          <p:spPr>
            <a:xfrm rot="5400000">
              <a:off x="1752600" y="5410200"/>
              <a:ext cx="685800" cy="5334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6200000" flipH="1">
              <a:off x="5867400" y="5486400"/>
              <a:ext cx="685800" cy="3810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219200" y="6019800"/>
              <a:ext cx="1752600" cy="646331"/>
            </a:xfrm>
            <a:prstGeom prst="rect">
              <a:avLst/>
            </a:prstGeom>
            <a:noFill/>
            <a:ln>
              <a:solidFill>
                <a:srgbClr val="000000"/>
              </a:solidFill>
            </a:ln>
          </p:spPr>
          <p:txBody>
            <a:bodyPr wrap="square" rtlCol="0">
              <a:spAutoFit/>
            </a:bodyPr>
            <a:lstStyle/>
            <a:p>
              <a:r>
                <a:rPr lang="en-US" b="1" dirty="0" smtClean="0"/>
                <a:t>Time domain</a:t>
              </a:r>
              <a:r>
                <a:rPr lang="en-US" dirty="0" smtClean="0"/>
                <a:t>: Wake fields</a:t>
              </a:r>
              <a:endParaRPr lang="en-US" dirty="0"/>
            </a:p>
          </p:txBody>
        </p:sp>
        <p:sp>
          <p:nvSpPr>
            <p:cNvPr id="36" name="TextBox 35"/>
            <p:cNvSpPr txBox="1"/>
            <p:nvPr/>
          </p:nvSpPr>
          <p:spPr>
            <a:xfrm>
              <a:off x="5791199" y="6019800"/>
              <a:ext cx="2321176" cy="923330"/>
            </a:xfrm>
            <a:prstGeom prst="rect">
              <a:avLst/>
            </a:prstGeom>
            <a:noFill/>
            <a:ln>
              <a:solidFill>
                <a:srgbClr val="000000"/>
              </a:solidFill>
            </a:ln>
          </p:spPr>
          <p:txBody>
            <a:bodyPr wrap="square" rtlCol="0">
              <a:spAutoFit/>
            </a:bodyPr>
            <a:lstStyle/>
            <a:p>
              <a:r>
                <a:rPr lang="en-US" b="1" dirty="0" smtClean="0"/>
                <a:t>Frequency domain</a:t>
              </a:r>
              <a:r>
                <a:rPr lang="en-US" dirty="0" smtClean="0"/>
                <a:t>: Beam coupling impedances</a:t>
              </a:r>
              <a:endParaRPr lang="en-US" dirty="0"/>
            </a:p>
          </p:txBody>
        </p:sp>
      </p:grpSp>
      <p:grpSp>
        <p:nvGrpSpPr>
          <p:cNvPr id="51" name="Group 50"/>
          <p:cNvGrpSpPr/>
          <p:nvPr/>
        </p:nvGrpSpPr>
        <p:grpSpPr>
          <a:xfrm>
            <a:off x="661742" y="993372"/>
            <a:ext cx="2077567" cy="872420"/>
            <a:chOff x="6843187" y="3853947"/>
            <a:chExt cx="2077567" cy="872420"/>
          </a:xfrm>
        </p:grpSpPr>
        <p:sp>
          <p:nvSpPr>
            <p:cNvPr id="52" name="Rounded Rectangle 51"/>
            <p:cNvSpPr/>
            <p:nvPr/>
          </p:nvSpPr>
          <p:spPr>
            <a:xfrm>
              <a:off x="6843187" y="3853947"/>
              <a:ext cx="1946965" cy="87242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843188" y="3853947"/>
              <a:ext cx="2077566" cy="784830"/>
            </a:xfrm>
            <a:prstGeom prst="rect">
              <a:avLst/>
            </a:prstGeom>
            <a:noFill/>
          </p:spPr>
          <p:txBody>
            <a:bodyPr wrap="square" rtlCol="0">
              <a:spAutoFit/>
            </a:bodyPr>
            <a:lstStyle/>
            <a:p>
              <a:r>
                <a:rPr lang="en-US" sz="1500" dirty="0" smtClean="0"/>
                <a:t>Interaction of the beam with the external environment</a:t>
              </a:r>
              <a:endParaRPr lang="en-US" sz="1500" dirty="0"/>
            </a:p>
          </p:txBody>
        </p:sp>
      </p:grpSp>
      <p:grpSp>
        <p:nvGrpSpPr>
          <p:cNvPr id="54" name="Group 53"/>
          <p:cNvGrpSpPr/>
          <p:nvPr/>
        </p:nvGrpSpPr>
        <p:grpSpPr>
          <a:xfrm>
            <a:off x="2616644" y="993372"/>
            <a:ext cx="5659628" cy="1824785"/>
            <a:chOff x="2404165" y="1780415"/>
            <a:chExt cx="5659628" cy="1824785"/>
          </a:xfrm>
        </p:grpSpPr>
        <p:cxnSp>
          <p:nvCxnSpPr>
            <p:cNvPr id="55" name="Straight Arrow Connector 54"/>
            <p:cNvCxnSpPr/>
            <p:nvPr/>
          </p:nvCxnSpPr>
          <p:spPr>
            <a:xfrm>
              <a:off x="2404165" y="2128482"/>
              <a:ext cx="2015435" cy="1588"/>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56" name="Content Placeholder 2"/>
            <p:cNvSpPr txBox="1">
              <a:spLocks/>
            </p:cNvSpPr>
            <p:nvPr/>
          </p:nvSpPr>
          <p:spPr>
            <a:xfrm>
              <a:off x="4482393" y="1780415"/>
              <a:ext cx="3581400" cy="1824785"/>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706" b="0" i="0" u="none" strike="noStrike" kern="1200" cap="none" spc="0" normalizeH="0" baseline="0" noProof="0" dirty="0" smtClean="0">
                  <a:ln>
                    <a:noFill/>
                  </a:ln>
                  <a:solidFill>
                    <a:schemeClr val="tx1"/>
                  </a:solidFill>
                  <a:effectLst/>
                  <a:uLnTx/>
                  <a:uFillTx/>
                  <a:latin typeface="+mn-lt"/>
                  <a:ea typeface="+mn-ea"/>
                  <a:cs typeface="+mn-cs"/>
                </a:rPr>
                <a:t>Beam self-fields</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Set of Maxwell’s equations with</a:t>
              </a:r>
            </a:p>
            <a:p>
              <a:pPr marL="817200" lvl="2" indent="-285750">
                <a:spcBef>
                  <a:spcPct val="20000"/>
                </a:spcBef>
                <a:buFont typeface="Courier New"/>
                <a:buChar char="o"/>
              </a:pPr>
              <a:r>
                <a:rPr lang="en-US" sz="1935" dirty="0" smtClean="0"/>
                <a:t>The beam as the source term</a:t>
              </a:r>
            </a:p>
            <a:p>
              <a:pPr marL="817200" lvl="2" indent="-285750">
                <a:spcBef>
                  <a:spcPct val="20000"/>
                </a:spcBef>
                <a:buFont typeface="Courier New"/>
                <a:buChar char="o"/>
              </a:pPr>
              <a:r>
                <a:rPr kumimoji="0" lang="en-US" sz="1935" b="0" i="0" u="none" strike="noStrike" kern="1200" cap="none" spc="0" normalizeH="0" baseline="0" noProof="0" dirty="0" smtClean="0">
                  <a:ln>
                    <a:noFill/>
                  </a:ln>
                  <a:solidFill>
                    <a:schemeClr val="tx1"/>
                  </a:solidFill>
                  <a:effectLst/>
                  <a:uLnTx/>
                  <a:uFillTx/>
                  <a:latin typeface="+mn-lt"/>
                  <a:ea typeface="+mn-ea"/>
                  <a:cs typeface="+mn-cs"/>
                </a:rPr>
                <a:t>Boundary conditions given by the accelerator component </a:t>
              </a:r>
              <a:r>
                <a:rPr lang="en-US" sz="1935" dirty="0" smtClean="0"/>
                <a:t>in which the beam propagates</a:t>
              </a:r>
              <a:endParaRPr kumimoji="0" lang="en-US" sz="1935"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spTree>
    <p:extLst>
      <p:ext uri="{BB962C8B-B14F-4D97-AF65-F5344CB8AC3E}">
        <p14:creationId xmlns:p14="http://schemas.microsoft.com/office/powerpoint/2010/main" val="3479791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100</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Energy loss of a train of bunches</a:t>
            </a:r>
            <a:endParaRPr lang="en-US" dirty="0"/>
          </a:p>
        </p:txBody>
      </p:sp>
      <p:sp>
        <p:nvSpPr>
          <p:cNvPr id="65" name="Content Placeholder 2"/>
          <p:cNvSpPr>
            <a:spLocks noGrp="1"/>
          </p:cNvSpPr>
          <p:nvPr>
            <p:ph idx="1"/>
          </p:nvPr>
        </p:nvSpPr>
        <p:spPr>
          <a:xfrm>
            <a:off x="457200" y="2899056"/>
            <a:ext cx="8226854" cy="3093971"/>
          </a:xfrm>
        </p:spPr>
        <p:txBody>
          <a:bodyPr>
            <a:normAutofit/>
          </a:bodyPr>
          <a:lstStyle/>
          <a:p>
            <a:pPr marL="321750" lvl="1" indent="-285750">
              <a:spcBef>
                <a:spcPts val="1900"/>
              </a:spcBef>
              <a:spcAft>
                <a:spcPts val="0"/>
              </a:spcAft>
              <a:buSzPct val="80000"/>
              <a:buFont typeface="Lucida Grande"/>
              <a:buChar char="→"/>
            </a:pPr>
            <a:r>
              <a:rPr lang="en-US" sz="1800" dirty="0" smtClean="0"/>
              <a:t>The potential leading </a:t>
            </a:r>
            <a:r>
              <a:rPr lang="en-US" sz="1800" dirty="0"/>
              <a:t>terms in the summation </a:t>
            </a:r>
            <a:r>
              <a:rPr lang="en-US" sz="1800" dirty="0" smtClean="0"/>
              <a:t>are those with</a:t>
            </a:r>
            <a:r>
              <a:rPr lang="en-US" sz="1800" i="1" dirty="0" smtClean="0"/>
              <a:t> p </a:t>
            </a:r>
            <a:r>
              <a:rPr lang="en-US" sz="1800" i="1" dirty="0"/>
              <a:t>= k · h</a:t>
            </a:r>
            <a:r>
              <a:rPr lang="en-US" sz="1800" dirty="0"/>
              <a:t>, as the ratio in brackets </a:t>
            </a:r>
            <a:r>
              <a:rPr lang="en-US" sz="1800" dirty="0" smtClean="0"/>
              <a:t>tends to </a:t>
            </a:r>
            <a:r>
              <a:rPr lang="en-US" sz="1800" i="1" dirty="0"/>
              <a:t>M</a:t>
            </a:r>
            <a:r>
              <a:rPr lang="en-US" sz="1800" i="1" baseline="30000" dirty="0"/>
              <a:t>2</a:t>
            </a:r>
            <a:r>
              <a:rPr lang="en-US" sz="1800" dirty="0"/>
              <a:t>. </a:t>
            </a:r>
            <a:endParaRPr lang="en-US" sz="1800" dirty="0" smtClean="0"/>
          </a:p>
          <a:p>
            <a:pPr marL="321750" lvl="1" indent="-285750">
              <a:spcBef>
                <a:spcPts val="1900"/>
              </a:spcBef>
              <a:spcAft>
                <a:spcPts val="0"/>
              </a:spcAft>
              <a:buSzPct val="80000"/>
              <a:buFont typeface="Lucida Grande"/>
              <a:buChar char="→"/>
            </a:pPr>
            <a:r>
              <a:rPr lang="en-US" sz="1800" dirty="0"/>
              <a:t>N</a:t>
            </a:r>
            <a:r>
              <a:rPr lang="en-US" sz="1800" dirty="0" smtClean="0"/>
              <a:t>arrow</a:t>
            </a:r>
            <a:r>
              <a:rPr lang="en-US" sz="1800" dirty="0"/>
              <a:t>-band impedances peaked around multiples of the harmonic number of the </a:t>
            </a:r>
            <a:r>
              <a:rPr lang="en-US" sz="1800" dirty="0" smtClean="0"/>
              <a:t>accelerator are </a:t>
            </a:r>
            <a:r>
              <a:rPr lang="en-US" sz="1800" dirty="0"/>
              <a:t>the most efficient to drain energy from the </a:t>
            </a:r>
            <a:r>
              <a:rPr lang="en-US" sz="1800" dirty="0" smtClean="0"/>
              <a:t>beam</a:t>
            </a:r>
            <a:r>
              <a:rPr lang="en-US" sz="1800" dirty="0"/>
              <a:t> </a:t>
            </a:r>
            <a:r>
              <a:rPr lang="en-US" sz="1800" dirty="0" smtClean="0">
                <a:sym typeface="Wingdings"/>
              </a:rPr>
              <a:t></a:t>
            </a:r>
            <a:r>
              <a:rPr lang="en-US" sz="1800" dirty="0" smtClean="0"/>
              <a:t> beam </a:t>
            </a:r>
            <a:r>
              <a:rPr lang="en-US" sz="1800" dirty="0"/>
              <a:t>induced </a:t>
            </a:r>
            <a:r>
              <a:rPr lang="en-US" sz="1800" dirty="0" smtClean="0"/>
              <a:t>heating, instabilities. </a:t>
            </a:r>
          </a:p>
          <a:p>
            <a:pPr marL="321750" lvl="1" indent="-285750">
              <a:spcBef>
                <a:spcPts val="1900"/>
              </a:spcBef>
              <a:spcAft>
                <a:spcPts val="0"/>
              </a:spcAft>
              <a:buSzPct val="80000"/>
              <a:buFont typeface="Lucida Grande"/>
              <a:buChar char="→"/>
            </a:pPr>
            <a:r>
              <a:rPr lang="en-US" sz="1800" dirty="0"/>
              <a:t>T</a:t>
            </a:r>
            <a:r>
              <a:rPr lang="en-US" sz="1800" dirty="0" smtClean="0"/>
              <a:t>his </a:t>
            </a:r>
            <a:r>
              <a:rPr lang="en-US" sz="1800" dirty="0"/>
              <a:t>type of impedances, usually associated to the RF systems and their higher order modes (HOMs), need </a:t>
            </a:r>
            <a:r>
              <a:rPr lang="en-US" sz="1800" dirty="0" smtClean="0"/>
              <a:t>mitigation in </a:t>
            </a:r>
            <a:r>
              <a:rPr lang="en-US" sz="1800" dirty="0"/>
              <a:t>the accelerator </a:t>
            </a:r>
            <a:r>
              <a:rPr lang="en-US" sz="1800" dirty="0" smtClean="0"/>
              <a:t>design (e.g. </a:t>
            </a:r>
            <a:r>
              <a:rPr lang="en-US" sz="1800" dirty="0" err="1" smtClean="0"/>
              <a:t>detuners</a:t>
            </a:r>
            <a:r>
              <a:rPr lang="en-US" sz="1800" dirty="0" smtClean="0"/>
              <a:t>, HOM absorbers). </a:t>
            </a:r>
            <a:endParaRPr lang="en-US" dirty="0"/>
          </a:p>
        </p:txBody>
      </p:sp>
      <p:pic>
        <p:nvPicPr>
          <p:cNvPr id="66" name="Picture 6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119" y="1154058"/>
            <a:ext cx="7719961" cy="1196480"/>
          </a:xfrm>
          <a:prstGeom prst="rect">
            <a:avLst/>
          </a:prstGeom>
        </p:spPr>
      </p:pic>
    </p:spTree>
    <p:extLst>
      <p:ext uri="{BB962C8B-B14F-4D97-AF65-F5344CB8AC3E}">
        <p14:creationId xmlns:p14="http://schemas.microsoft.com/office/powerpoint/2010/main" val="245721417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101</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SPS extraction kickers</a:t>
            </a:r>
            <a:endParaRPr lang="en-US" dirty="0"/>
          </a:p>
        </p:txBody>
      </p:sp>
      <p:pic>
        <p:nvPicPr>
          <p:cNvPr id="9" name="Content Placeholder 7" descr="MKEser.bmp"/>
          <p:cNvPicPr>
            <a:picLocks noGrp="1" noChangeAspect="1"/>
          </p:cNvPicPr>
          <p:nvPr/>
        </p:nvPicPr>
        <p:blipFill>
          <a:blip r:embed="rId2" cstate="print"/>
          <a:srcRect r="17694" b="17503"/>
          <a:stretch>
            <a:fillRect/>
          </a:stretch>
        </p:blipFill>
        <p:spPr>
          <a:xfrm>
            <a:off x="0" y="4451871"/>
            <a:ext cx="2582172" cy="1655437"/>
          </a:xfrm>
          <a:prstGeom prst="rect">
            <a:avLst/>
          </a:prstGeom>
        </p:spPr>
      </p:pic>
      <p:pic>
        <p:nvPicPr>
          <p:cNvPr id="10" name="Content Placeholder 3" descr="Kicker_temperature_sector4_25April.png"/>
          <p:cNvPicPr>
            <a:picLocks noGrp="1" noChangeAspect="1"/>
          </p:cNvPicPr>
          <p:nvPr/>
        </p:nvPicPr>
        <p:blipFill>
          <a:blip r:embed="rId3" cstate="print"/>
          <a:stretch>
            <a:fillRect/>
          </a:stretch>
        </p:blipFill>
        <p:spPr>
          <a:xfrm>
            <a:off x="2881587" y="1583800"/>
            <a:ext cx="5906127" cy="3056148"/>
          </a:xfrm>
          <a:prstGeom prst="rect">
            <a:avLst/>
          </a:prstGeom>
        </p:spPr>
      </p:pic>
      <p:pic>
        <p:nvPicPr>
          <p:cNvPr id="11" name="Picture 10" descr="MKE_internalcircuit.bmp"/>
          <p:cNvPicPr>
            <a:picLocks noChangeAspect="1"/>
          </p:cNvPicPr>
          <p:nvPr/>
        </p:nvPicPr>
        <p:blipFill>
          <a:blip r:embed="rId4" cstate="print"/>
          <a:srcRect l="15670" r="16710"/>
          <a:stretch>
            <a:fillRect/>
          </a:stretch>
        </p:blipFill>
        <p:spPr>
          <a:xfrm>
            <a:off x="0" y="1144345"/>
            <a:ext cx="2534943" cy="1857333"/>
          </a:xfrm>
          <a:prstGeom prst="rect">
            <a:avLst/>
          </a:prstGeom>
        </p:spPr>
      </p:pic>
      <p:cxnSp>
        <p:nvCxnSpPr>
          <p:cNvPr id="12" name="Straight Arrow Connector 11"/>
          <p:cNvCxnSpPr/>
          <p:nvPr/>
        </p:nvCxnSpPr>
        <p:spPr>
          <a:xfrm>
            <a:off x="3810267" y="2207779"/>
            <a:ext cx="0" cy="1706082"/>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204415" y="3331333"/>
            <a:ext cx="0" cy="58252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881" y="3862018"/>
            <a:ext cx="1786901" cy="215999"/>
          </a:xfrm>
          <a:prstGeom prst="rect">
            <a:avLst/>
          </a:prstGeom>
        </p:spPr>
      </p:pic>
      <p:pic>
        <p:nvPicPr>
          <p:cNvPr id="15" name="Picture 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903" y="2885948"/>
            <a:ext cx="1538159" cy="215997"/>
          </a:xfrm>
          <a:prstGeom prst="rect">
            <a:avLst/>
          </a:prstGeom>
        </p:spPr>
      </p:pic>
      <p:grpSp>
        <p:nvGrpSpPr>
          <p:cNvPr id="17" name="Group 16"/>
          <p:cNvGrpSpPr/>
          <p:nvPr/>
        </p:nvGrpSpPr>
        <p:grpSpPr>
          <a:xfrm>
            <a:off x="3810267" y="4811795"/>
            <a:ext cx="3394148" cy="553998"/>
            <a:chOff x="3810267" y="5515901"/>
            <a:chExt cx="3394148" cy="553998"/>
          </a:xfrm>
        </p:grpSpPr>
        <p:cxnSp>
          <p:nvCxnSpPr>
            <p:cNvPr id="18" name="Straight Arrow Connector 17"/>
            <p:cNvCxnSpPr/>
            <p:nvPr/>
          </p:nvCxnSpPr>
          <p:spPr>
            <a:xfrm>
              <a:off x="3810267" y="5528731"/>
              <a:ext cx="3394148" cy="0"/>
            </a:xfrm>
            <a:prstGeom prst="straightConnector1">
              <a:avLst/>
            </a:prstGeom>
            <a:ln>
              <a:solidFill>
                <a:schemeClr val="accent5">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202388" y="5515901"/>
              <a:ext cx="2725366" cy="553998"/>
            </a:xfrm>
            <a:prstGeom prst="rect">
              <a:avLst/>
            </a:prstGeom>
            <a:noFill/>
          </p:spPr>
          <p:txBody>
            <a:bodyPr wrap="square" rtlCol="0">
              <a:spAutoFit/>
            </a:bodyPr>
            <a:lstStyle/>
            <a:p>
              <a:pPr algn="ctr"/>
              <a:r>
                <a:rPr lang="en-US" sz="1500" dirty="0" smtClean="0">
                  <a:solidFill>
                    <a:schemeClr val="accent4">
                      <a:lumMod val="50000"/>
                    </a:schemeClr>
                  </a:solidFill>
                </a:rPr>
                <a:t>~ 17h run with 25 ns beams at 26 </a:t>
              </a:r>
              <a:r>
                <a:rPr lang="en-US" sz="1500" dirty="0" err="1" smtClean="0">
                  <a:solidFill>
                    <a:schemeClr val="accent4">
                      <a:lumMod val="50000"/>
                    </a:schemeClr>
                  </a:solidFill>
                </a:rPr>
                <a:t>GeV</a:t>
              </a:r>
              <a:r>
                <a:rPr lang="en-US" sz="1500" dirty="0" smtClean="0">
                  <a:solidFill>
                    <a:schemeClr val="accent4">
                      <a:lumMod val="50000"/>
                    </a:schemeClr>
                  </a:solidFill>
                </a:rPr>
                <a:t> after technical stop</a:t>
              </a:r>
              <a:endParaRPr lang="en-US" sz="1500" dirty="0">
                <a:solidFill>
                  <a:schemeClr val="accent4">
                    <a:lumMod val="50000"/>
                  </a:schemeClr>
                </a:solidFill>
              </a:endParaRPr>
            </a:p>
          </p:txBody>
        </p:sp>
      </p:grpSp>
      <p:sp>
        <p:nvSpPr>
          <p:cNvPr id="3" name="TextBox 2"/>
          <p:cNvSpPr txBox="1"/>
          <p:nvPr/>
        </p:nvSpPr>
        <p:spPr>
          <a:xfrm>
            <a:off x="3047247" y="978673"/>
            <a:ext cx="4835335" cy="584776"/>
          </a:xfrm>
          <a:prstGeom prst="rect">
            <a:avLst/>
          </a:prstGeom>
          <a:noFill/>
        </p:spPr>
        <p:txBody>
          <a:bodyPr wrap="square" rtlCol="0">
            <a:spAutoFit/>
          </a:bodyPr>
          <a:lstStyle/>
          <a:p>
            <a:r>
              <a:rPr lang="en-US" sz="1600" dirty="0" smtClean="0"/>
              <a:t>Running multi-bunch (25 ns) for several hours causes significant heating of these kickers</a:t>
            </a:r>
            <a:endParaRPr lang="en-US" sz="1600" dirty="0"/>
          </a:p>
        </p:txBody>
      </p:sp>
      <p:pic>
        <p:nvPicPr>
          <p:cNvPr id="8" name="Picture 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4574" y="5473221"/>
            <a:ext cx="4414066" cy="729672"/>
          </a:xfrm>
          <a:prstGeom prst="rect">
            <a:avLst/>
          </a:prstGeom>
        </p:spPr>
      </p:pic>
    </p:spTree>
    <p:extLst>
      <p:ext uri="{BB962C8B-B14F-4D97-AF65-F5344CB8AC3E}">
        <p14:creationId xmlns:p14="http://schemas.microsoft.com/office/powerpoint/2010/main" val="85689578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102</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SPS extraction kickers</a:t>
            </a:r>
            <a:endParaRPr lang="en-US" dirty="0"/>
          </a:p>
        </p:txBody>
      </p:sp>
      <p:pic>
        <p:nvPicPr>
          <p:cNvPr id="9" name="Content Placeholder 7" descr="MKEser.bmp"/>
          <p:cNvPicPr>
            <a:picLocks noGrp="1" noChangeAspect="1"/>
          </p:cNvPicPr>
          <p:nvPr/>
        </p:nvPicPr>
        <p:blipFill>
          <a:blip r:embed="rId2" cstate="print"/>
          <a:srcRect r="17694" b="17503"/>
          <a:stretch>
            <a:fillRect/>
          </a:stretch>
        </p:blipFill>
        <p:spPr>
          <a:xfrm>
            <a:off x="0" y="4451871"/>
            <a:ext cx="2582172" cy="1655437"/>
          </a:xfrm>
          <a:prstGeom prst="rect">
            <a:avLst/>
          </a:prstGeom>
        </p:spPr>
      </p:pic>
      <p:pic>
        <p:nvPicPr>
          <p:cNvPr id="11" name="Picture 10" descr="MKE_internalcircuit.bmp"/>
          <p:cNvPicPr>
            <a:picLocks noChangeAspect="1"/>
          </p:cNvPicPr>
          <p:nvPr/>
        </p:nvPicPr>
        <p:blipFill>
          <a:blip r:embed="rId3" cstate="print"/>
          <a:srcRect l="15670" r="16710"/>
          <a:stretch>
            <a:fillRect/>
          </a:stretch>
        </p:blipFill>
        <p:spPr>
          <a:xfrm>
            <a:off x="0" y="1144345"/>
            <a:ext cx="2534943" cy="1857333"/>
          </a:xfrm>
          <a:prstGeom prst="rect">
            <a:avLst/>
          </a:prstGeom>
        </p:spPr>
      </p:pic>
      <p:pic>
        <p:nvPicPr>
          <p:cNvPr id="20" name="Content Placeholder 5" descr="beam_spectrum.png"/>
          <p:cNvPicPr>
            <a:picLocks noGrp="1" noChangeAspect="1"/>
          </p:cNvPicPr>
          <p:nvPr>
            <p:ph idx="1"/>
          </p:nvPr>
        </p:nvPicPr>
        <p:blipFill rotWithShape="1">
          <a:blip r:embed="rId4" cstate="print"/>
          <a:srcRect l="5680" t="3337" r="7189"/>
          <a:stretch/>
        </p:blipFill>
        <p:spPr>
          <a:xfrm>
            <a:off x="2795440" y="812894"/>
            <a:ext cx="5891360" cy="3969975"/>
          </a:xfrm>
        </p:spPr>
      </p:pic>
      <p:pic>
        <p:nvPicPr>
          <p:cNvPr id="21" name="Picture 2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820" y="4860034"/>
            <a:ext cx="6326344" cy="980490"/>
          </a:xfrm>
          <a:prstGeom prst="rect">
            <a:avLst/>
          </a:prstGeom>
        </p:spPr>
      </p:pic>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820" y="5855291"/>
            <a:ext cx="1530520" cy="503952"/>
          </a:xfrm>
          <a:prstGeom prst="rect">
            <a:avLst/>
          </a:prstGeom>
        </p:spPr>
      </p:pic>
      <p:cxnSp>
        <p:nvCxnSpPr>
          <p:cNvPr id="8" name="Straight Arrow Connector 7"/>
          <p:cNvCxnSpPr/>
          <p:nvPr/>
        </p:nvCxnSpPr>
        <p:spPr>
          <a:xfrm flipH="1" flipV="1">
            <a:off x="6466405" y="5597838"/>
            <a:ext cx="233257" cy="41465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466405" y="6107308"/>
            <a:ext cx="1809867" cy="369332"/>
          </a:xfrm>
          <a:prstGeom prst="rect">
            <a:avLst/>
          </a:prstGeom>
          <a:noFill/>
        </p:spPr>
        <p:txBody>
          <a:bodyPr wrap="square" rtlCol="0">
            <a:spAutoFit/>
          </a:bodyPr>
          <a:lstStyle/>
          <a:p>
            <a:r>
              <a:rPr lang="en-US" dirty="0" smtClean="0">
                <a:solidFill>
                  <a:srgbClr val="FF0000"/>
                </a:solidFill>
              </a:rPr>
              <a:t>Z</a:t>
            </a:r>
            <a:r>
              <a:rPr lang="en-US" baseline="-25000" dirty="0" smtClean="0">
                <a:solidFill>
                  <a:srgbClr val="FF0000"/>
                </a:solidFill>
              </a:rPr>
              <a:t>L</a:t>
            </a:r>
            <a:r>
              <a:rPr lang="en-US" baseline="30000" dirty="0" smtClean="0">
                <a:solidFill>
                  <a:srgbClr val="FF0000"/>
                </a:solidFill>
              </a:rPr>
              <a:t>MKE</a:t>
            </a:r>
            <a:r>
              <a:rPr lang="en-US" dirty="0" smtClean="0">
                <a:solidFill>
                  <a:srgbClr val="FF0000"/>
                </a:solidFill>
              </a:rPr>
              <a:t>, Z</a:t>
            </a:r>
            <a:r>
              <a:rPr lang="en-US" baseline="-25000" dirty="0" smtClean="0">
                <a:solidFill>
                  <a:srgbClr val="FF0000"/>
                </a:solidFill>
              </a:rPr>
              <a:t>L</a:t>
            </a:r>
            <a:r>
              <a:rPr lang="en-US" baseline="30000" dirty="0" smtClean="0">
                <a:solidFill>
                  <a:srgbClr val="FF0000"/>
                </a:solidFill>
              </a:rPr>
              <a:t>MKESER</a:t>
            </a:r>
            <a:endParaRPr lang="en-US" dirty="0">
              <a:solidFill>
                <a:srgbClr val="FF0000"/>
              </a:solidFill>
            </a:endParaRPr>
          </a:p>
        </p:txBody>
      </p:sp>
    </p:spTree>
    <p:extLst>
      <p:ext uri="{BB962C8B-B14F-4D97-AF65-F5344CB8AC3E}">
        <p14:creationId xmlns:p14="http://schemas.microsoft.com/office/powerpoint/2010/main" val="35007705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103</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SPS extraction kickers</a:t>
            </a:r>
            <a:endParaRPr lang="en-US" dirty="0"/>
          </a:p>
        </p:txBody>
      </p:sp>
      <p:pic>
        <p:nvPicPr>
          <p:cNvPr id="9" name="Content Placeholder 7" descr="MKEser.bmp"/>
          <p:cNvPicPr>
            <a:picLocks noGrp="1" noChangeAspect="1"/>
          </p:cNvPicPr>
          <p:nvPr/>
        </p:nvPicPr>
        <p:blipFill>
          <a:blip r:embed="rId2" cstate="print"/>
          <a:srcRect r="17694" b="17503"/>
          <a:stretch>
            <a:fillRect/>
          </a:stretch>
        </p:blipFill>
        <p:spPr>
          <a:xfrm>
            <a:off x="0" y="4451871"/>
            <a:ext cx="2582172" cy="1655437"/>
          </a:xfrm>
          <a:prstGeom prst="rect">
            <a:avLst/>
          </a:prstGeom>
        </p:spPr>
      </p:pic>
      <p:pic>
        <p:nvPicPr>
          <p:cNvPr id="11" name="Picture 10" descr="MKE_internalcircuit.bmp"/>
          <p:cNvPicPr>
            <a:picLocks noChangeAspect="1"/>
          </p:cNvPicPr>
          <p:nvPr/>
        </p:nvPicPr>
        <p:blipFill>
          <a:blip r:embed="rId3" cstate="print"/>
          <a:srcRect l="15670" r="16710"/>
          <a:stretch>
            <a:fillRect/>
          </a:stretch>
        </p:blipFill>
        <p:spPr>
          <a:xfrm>
            <a:off x="0" y="1144345"/>
            <a:ext cx="2534943" cy="1857333"/>
          </a:xfrm>
          <a:prstGeom prst="rect">
            <a:avLst/>
          </a:prstGeom>
        </p:spPr>
      </p:pic>
      <p:pic>
        <p:nvPicPr>
          <p:cNvPr id="20" name="Content Placeholder 5" descr="full_vssigma_ratio.png"/>
          <p:cNvPicPr>
            <a:picLocks noChangeAspect="1"/>
          </p:cNvPicPr>
          <p:nvPr/>
        </p:nvPicPr>
        <p:blipFill rotWithShape="1">
          <a:blip r:embed="rId4" cstate="print"/>
          <a:srcRect l="9446" r="6949"/>
          <a:stretch/>
        </p:blipFill>
        <p:spPr>
          <a:xfrm>
            <a:off x="4125413" y="1427630"/>
            <a:ext cx="4987145" cy="3501018"/>
          </a:xfrm>
          <a:prstGeom prst="rect">
            <a:avLst/>
          </a:prstGeom>
        </p:spPr>
      </p:pic>
      <p:pic>
        <p:nvPicPr>
          <p:cNvPr id="21" name="Picture 2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906" y="1599852"/>
            <a:ext cx="1115533" cy="434414"/>
          </a:xfrm>
          <a:prstGeom prst="rect">
            <a:avLst/>
          </a:prstGeom>
        </p:spPr>
      </p:pic>
      <p:pic>
        <p:nvPicPr>
          <p:cNvPr id="22" name="Picture 2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1817" y="5462116"/>
            <a:ext cx="2292598" cy="757961"/>
          </a:xfrm>
          <a:prstGeom prst="rect">
            <a:avLst/>
          </a:prstGeom>
        </p:spPr>
      </p:pic>
      <p:grpSp>
        <p:nvGrpSpPr>
          <p:cNvPr id="26" name="Group 25"/>
          <p:cNvGrpSpPr/>
          <p:nvPr/>
        </p:nvGrpSpPr>
        <p:grpSpPr>
          <a:xfrm>
            <a:off x="3271754" y="3548074"/>
            <a:ext cx="5840804" cy="1739523"/>
            <a:chOff x="3271754" y="3548074"/>
            <a:chExt cx="5840804" cy="1739523"/>
          </a:xfrm>
        </p:grpSpPr>
        <p:cxnSp>
          <p:nvCxnSpPr>
            <p:cNvPr id="7" name="Straight Connector 6"/>
            <p:cNvCxnSpPr/>
            <p:nvPr/>
          </p:nvCxnSpPr>
          <p:spPr>
            <a:xfrm>
              <a:off x="3271754" y="3713743"/>
              <a:ext cx="5840804"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673801" y="3893218"/>
              <a:ext cx="566000" cy="139437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Multiply 24"/>
            <p:cNvSpPr/>
            <p:nvPr/>
          </p:nvSpPr>
          <p:spPr>
            <a:xfrm>
              <a:off x="6143167" y="3548074"/>
              <a:ext cx="317512" cy="345144"/>
            </a:xfrm>
            <a:prstGeom prst="mathMultiply">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109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104</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LHC beam screen</a:t>
            </a:r>
            <a:endParaRPr lang="en-US" dirty="0"/>
          </a:p>
        </p:txBody>
      </p:sp>
      <p:sp>
        <p:nvSpPr>
          <p:cNvPr id="16" name="Content Placeholder 2"/>
          <p:cNvSpPr>
            <a:spLocks noGrp="1"/>
          </p:cNvSpPr>
          <p:nvPr>
            <p:ph idx="1"/>
          </p:nvPr>
        </p:nvSpPr>
        <p:spPr>
          <a:xfrm>
            <a:off x="4926936" y="1145871"/>
            <a:ext cx="4217064" cy="4931411"/>
          </a:xfrm>
        </p:spPr>
        <p:txBody>
          <a:bodyPr>
            <a:normAutofit/>
          </a:bodyPr>
          <a:lstStyle/>
          <a:p>
            <a:pPr marL="321750" lvl="1" indent="-285750">
              <a:spcBef>
                <a:spcPts val="1900"/>
              </a:spcBef>
              <a:spcAft>
                <a:spcPts val="0"/>
              </a:spcAft>
              <a:buSzPct val="80000"/>
              <a:buFont typeface="Lucida Grande"/>
              <a:buChar char="→"/>
            </a:pPr>
            <a:r>
              <a:rPr lang="en-US" sz="1800" dirty="0" smtClean="0"/>
              <a:t>All along the arcs and in other cold regions of the LHC, a beam screen is interposed between the beam and the cold bore</a:t>
            </a:r>
          </a:p>
          <a:p>
            <a:pPr marL="321750" lvl="1" indent="-285750">
              <a:spcBef>
                <a:spcPts val="1900"/>
              </a:spcBef>
              <a:spcAft>
                <a:spcPts val="0"/>
              </a:spcAft>
              <a:buSzPct val="80000"/>
              <a:buFont typeface="Lucida Grande"/>
              <a:buChar char="→"/>
            </a:pPr>
            <a:r>
              <a:rPr lang="en-US" sz="1800" dirty="0" smtClean="0"/>
              <a:t>The LHC beam screen is made of stainless steel with a layer of few </a:t>
            </a:r>
            <a:r>
              <a:rPr lang="en-US" sz="1800" dirty="0" smtClean="0">
                <a:latin typeface="Symbol" charset="2"/>
                <a:cs typeface="Symbol" charset="2"/>
              </a:rPr>
              <a:t>m</a:t>
            </a:r>
            <a:r>
              <a:rPr lang="en-US" sz="1800" dirty="0" smtClean="0"/>
              <a:t>m of </a:t>
            </a:r>
            <a:r>
              <a:rPr lang="en-US" sz="1800" dirty="0" err="1" smtClean="0"/>
              <a:t>colaminated</a:t>
            </a:r>
            <a:r>
              <a:rPr lang="en-US" sz="1800" dirty="0" smtClean="0"/>
              <a:t> copper</a:t>
            </a:r>
          </a:p>
          <a:p>
            <a:pPr marL="321750" lvl="1" indent="-285750">
              <a:spcBef>
                <a:spcPts val="1900"/>
              </a:spcBef>
              <a:spcAft>
                <a:spcPts val="0"/>
              </a:spcAft>
              <a:buSzPct val="80000"/>
              <a:buFont typeface="Lucida Grande"/>
              <a:buChar char="→"/>
            </a:pPr>
            <a:r>
              <a:rPr lang="en-US" sz="1800" dirty="0" smtClean="0"/>
              <a:t>Due to the production procedure, there is a stainless steel weld on one side of the beam screen that remains exposed to the beam. </a:t>
            </a:r>
          </a:p>
          <a:p>
            <a:pPr marL="321750" lvl="1" indent="-285750">
              <a:spcBef>
                <a:spcPts val="1900"/>
              </a:spcBef>
              <a:spcAft>
                <a:spcPts val="0"/>
              </a:spcAft>
              <a:buSzPct val="80000"/>
              <a:buFont typeface="Lucida Grande"/>
              <a:buChar char="→"/>
            </a:pPr>
            <a:r>
              <a:rPr lang="en-US" sz="1800" dirty="0" smtClean="0"/>
              <a:t>The screen has holes for pumping on top and bottom</a:t>
            </a:r>
            <a:endParaRPr lang="en-US" dirty="0"/>
          </a:p>
        </p:txBody>
      </p:sp>
      <p:pic>
        <p:nvPicPr>
          <p:cNvPr id="2" name="Picture 1"/>
          <p:cNvPicPr>
            <a:picLocks noChangeAspect="1"/>
          </p:cNvPicPr>
          <p:nvPr/>
        </p:nvPicPr>
        <p:blipFill>
          <a:blip r:embed="rId2"/>
          <a:stretch>
            <a:fillRect/>
          </a:stretch>
        </p:blipFill>
        <p:spPr>
          <a:xfrm>
            <a:off x="46672" y="783049"/>
            <a:ext cx="4880265" cy="5712128"/>
          </a:xfrm>
          <a:prstGeom prst="rect">
            <a:avLst/>
          </a:prstGeom>
        </p:spPr>
      </p:pic>
    </p:spTree>
    <p:extLst>
      <p:ext uri="{BB962C8B-B14F-4D97-AF65-F5344CB8AC3E}">
        <p14:creationId xmlns:p14="http://schemas.microsoft.com/office/powerpoint/2010/main" val="273616775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105</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LHC beam screen</a:t>
            </a:r>
            <a:endParaRPr lang="en-US" dirty="0"/>
          </a:p>
        </p:txBody>
      </p:sp>
      <p:pic>
        <p:nvPicPr>
          <p:cNvPr id="9" name="Picture 8"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637" y="994750"/>
            <a:ext cx="2345140" cy="3173944"/>
          </a:xfrm>
          <a:prstGeom prst="rect">
            <a:avLst/>
          </a:prstGeom>
        </p:spPr>
      </p:pic>
      <p:pic>
        <p:nvPicPr>
          <p:cNvPr id="10" name="Picture 9" descr="Z_re_arcbeamscreen.png"/>
          <p:cNvPicPr>
            <a:picLocks noChangeAspect="1"/>
          </p:cNvPicPr>
          <p:nvPr/>
        </p:nvPicPr>
        <p:blipFill rotWithShape="1">
          <a:blip r:embed="rId3">
            <a:extLst>
              <a:ext uri="{28A0092B-C50C-407E-A947-70E740481C1C}">
                <a14:useLocalDpi xmlns:a14="http://schemas.microsoft.com/office/drawing/2010/main" val="0"/>
              </a:ext>
            </a:extLst>
          </a:blip>
          <a:srcRect r="6624"/>
          <a:stretch/>
        </p:blipFill>
        <p:spPr>
          <a:xfrm>
            <a:off x="1" y="1436925"/>
            <a:ext cx="6491566" cy="3437597"/>
          </a:xfrm>
          <a:prstGeom prst="rect">
            <a:avLst/>
          </a:prstGeom>
        </p:spPr>
      </p:pic>
      <p:sp>
        <p:nvSpPr>
          <p:cNvPr id="11" name="Content Placeholder 2"/>
          <p:cNvSpPr>
            <a:spLocks noGrp="1"/>
          </p:cNvSpPr>
          <p:nvPr>
            <p:ph idx="1"/>
          </p:nvPr>
        </p:nvSpPr>
        <p:spPr>
          <a:xfrm>
            <a:off x="457200" y="5089655"/>
            <a:ext cx="8226854" cy="861954"/>
          </a:xfrm>
        </p:spPr>
        <p:txBody>
          <a:bodyPr>
            <a:normAutofit lnSpcReduction="10000"/>
          </a:bodyPr>
          <a:lstStyle/>
          <a:p>
            <a:pPr marL="321750" lvl="1" indent="-285750">
              <a:spcBef>
                <a:spcPts val="1900"/>
              </a:spcBef>
              <a:spcAft>
                <a:spcPts val="0"/>
              </a:spcAft>
              <a:buSzPct val="80000"/>
              <a:buFont typeface="Lucida Grande"/>
              <a:buChar char="→"/>
            </a:pPr>
            <a:r>
              <a:rPr lang="en-US" sz="1800" dirty="0" smtClean="0"/>
              <a:t>The impedance model includes the weld on one side of the beam screen, which means a small longitudinal stripe of exposed </a:t>
            </a:r>
            <a:r>
              <a:rPr lang="en-US" sz="1800" dirty="0" err="1" smtClean="0"/>
              <a:t>StSt</a:t>
            </a:r>
            <a:r>
              <a:rPr lang="en-US" sz="1800" dirty="0" smtClean="0"/>
              <a:t>, as well as the pumping holes</a:t>
            </a:r>
            <a:endParaRPr lang="en-US" dirty="0"/>
          </a:p>
        </p:txBody>
      </p:sp>
    </p:spTree>
    <p:extLst>
      <p:ext uri="{BB962C8B-B14F-4D97-AF65-F5344CB8AC3E}">
        <p14:creationId xmlns:p14="http://schemas.microsoft.com/office/powerpoint/2010/main" val="33272142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106</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Application to the LHC beam screen</a:t>
            </a:r>
            <a:endParaRPr lang="en-US" dirty="0"/>
          </a:p>
        </p:txBody>
      </p:sp>
      <p:pic>
        <p:nvPicPr>
          <p:cNvPr id="12" name="Picture 11" descr="image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637" y="994750"/>
            <a:ext cx="2345140" cy="3173944"/>
          </a:xfrm>
          <a:prstGeom prst="rect">
            <a:avLst/>
          </a:prstGeom>
        </p:spPr>
      </p:pic>
      <p:grpSp>
        <p:nvGrpSpPr>
          <p:cNvPr id="13" name="Group 12"/>
          <p:cNvGrpSpPr>
            <a:grpSpLocks noChangeAspect="1"/>
          </p:cNvGrpSpPr>
          <p:nvPr/>
        </p:nvGrpSpPr>
        <p:grpSpPr>
          <a:xfrm>
            <a:off x="132129" y="1819423"/>
            <a:ext cx="6468021" cy="3635999"/>
            <a:chOff x="101828" y="1397922"/>
            <a:chExt cx="8098464" cy="4552553"/>
          </a:xfrm>
        </p:grpSpPr>
        <p:grpSp>
          <p:nvGrpSpPr>
            <p:cNvPr id="14" name="Group 13"/>
            <p:cNvGrpSpPr/>
            <p:nvPr/>
          </p:nvGrpSpPr>
          <p:grpSpPr>
            <a:xfrm>
              <a:off x="101828" y="1397922"/>
              <a:ext cx="8098464" cy="4320000"/>
              <a:chOff x="141768" y="258731"/>
              <a:chExt cx="8098464" cy="4320000"/>
            </a:xfrm>
          </p:grpSpPr>
          <p:pic>
            <p:nvPicPr>
              <p:cNvPr id="16" name="Picture 2" descr="H:\pccern_state\mysims_current\057_LHC_ecloud2012_third\001_for_carlo_beam_screen_power_loss_estim\Fill3286_resul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46" b="33958"/>
              <a:stretch/>
            </p:blipFill>
            <p:spPr bwMode="auto">
              <a:xfrm>
                <a:off x="141768" y="258731"/>
                <a:ext cx="8098464" cy="4320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295400" y="4324349"/>
                <a:ext cx="304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2" descr="H:\pccern_state\mysims_current\057_LHC_ecloud2012_third\001_for_carlo_beam_screen_power_loss_estim\Fill3286_resul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 t="94765" r="-204" b="1625"/>
            <a:stretch/>
          </p:blipFill>
          <p:spPr bwMode="auto">
            <a:xfrm>
              <a:off x="722060" y="5752387"/>
              <a:ext cx="7315200" cy="1980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p:cNvCxnSpPr/>
          <p:nvPr/>
        </p:nvCxnSpPr>
        <p:spPr>
          <a:xfrm>
            <a:off x="634403" y="5669039"/>
            <a:ext cx="933849"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568253" y="5407429"/>
            <a:ext cx="2394148" cy="523220"/>
          </a:xfrm>
          <a:prstGeom prst="rect">
            <a:avLst/>
          </a:prstGeom>
          <a:noFill/>
        </p:spPr>
        <p:txBody>
          <a:bodyPr wrap="square" rtlCol="0">
            <a:spAutoFit/>
          </a:bodyPr>
          <a:lstStyle/>
          <a:p>
            <a:r>
              <a:rPr lang="en-US" sz="1400" dirty="0" smtClean="0">
                <a:solidFill>
                  <a:srgbClr val="4B4B4B"/>
                </a:solidFill>
              </a:rPr>
              <a:t>Heat load measurement from cryogenics</a:t>
            </a:r>
            <a:endParaRPr lang="en-US" sz="1400" dirty="0">
              <a:solidFill>
                <a:srgbClr val="4B4B4B"/>
              </a:solidFill>
            </a:endParaRPr>
          </a:p>
        </p:txBody>
      </p:sp>
      <p:pic>
        <p:nvPicPr>
          <p:cNvPr id="20" name="Picture 2" descr="H:\pccern_state\mysims_current\057_LHC_ecloud2012_third\001_for_carlo_beam_screen_power_loss_estim\Fill3286_resul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281" t="43841" r="36594" b="53079"/>
          <a:stretch/>
        </p:blipFill>
        <p:spPr bwMode="auto">
          <a:xfrm>
            <a:off x="4298950" y="5514155"/>
            <a:ext cx="419100" cy="30976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623076" y="5515151"/>
            <a:ext cx="3797024" cy="307777"/>
          </a:xfrm>
          <a:prstGeom prst="rect">
            <a:avLst/>
          </a:prstGeom>
          <a:noFill/>
        </p:spPr>
        <p:txBody>
          <a:bodyPr wrap="square" rtlCol="0">
            <a:spAutoFit/>
          </a:bodyPr>
          <a:lstStyle/>
          <a:p>
            <a:r>
              <a:rPr lang="en-US" sz="1400" dirty="0" smtClean="0">
                <a:solidFill>
                  <a:srgbClr val="4B4B4B"/>
                </a:solidFill>
              </a:rPr>
              <a:t>Estimation (impedance + synchrotron rad.)</a:t>
            </a:r>
            <a:endParaRPr lang="en-US" sz="1400" dirty="0">
              <a:solidFill>
                <a:srgbClr val="4B4B4B"/>
              </a:solidFill>
            </a:endParaRPr>
          </a:p>
        </p:txBody>
      </p:sp>
      <p:sp>
        <p:nvSpPr>
          <p:cNvPr id="22" name="TextBox 21"/>
          <p:cNvSpPr txBox="1"/>
          <p:nvPr/>
        </p:nvSpPr>
        <p:spPr>
          <a:xfrm>
            <a:off x="1009556" y="1974412"/>
            <a:ext cx="800287" cy="369332"/>
          </a:xfrm>
          <a:prstGeom prst="rect">
            <a:avLst/>
          </a:prstGeom>
          <a:noFill/>
        </p:spPr>
        <p:txBody>
          <a:bodyPr wrap="square" rtlCol="0">
            <a:spAutoFit/>
          </a:bodyPr>
          <a:lstStyle/>
          <a:p>
            <a:r>
              <a:rPr lang="en-US" b="1" dirty="0" smtClean="0"/>
              <a:t>50 ns</a:t>
            </a:r>
            <a:endParaRPr lang="en-US" b="1" dirty="0"/>
          </a:p>
        </p:txBody>
      </p:sp>
      <p:sp>
        <p:nvSpPr>
          <p:cNvPr id="3" name="TextBox 2"/>
          <p:cNvSpPr txBox="1"/>
          <p:nvPr/>
        </p:nvSpPr>
        <p:spPr>
          <a:xfrm>
            <a:off x="132129" y="952597"/>
            <a:ext cx="6337812" cy="830997"/>
          </a:xfrm>
          <a:prstGeom prst="rect">
            <a:avLst/>
          </a:prstGeom>
          <a:noFill/>
        </p:spPr>
        <p:txBody>
          <a:bodyPr wrap="square" rtlCol="0">
            <a:spAutoFit/>
          </a:bodyPr>
          <a:lstStyle/>
          <a:p>
            <a:r>
              <a:rPr lang="en-US" sz="1600" dirty="0" smtClean="0"/>
              <a:t>The heat dissipated on the beam screen can be calculated for a beam made of bunches spaced by 50 ns and compared to the measurement from cryogenics</a:t>
            </a:r>
            <a:endParaRPr lang="en-US" sz="1600" dirty="0"/>
          </a:p>
        </p:txBody>
      </p:sp>
      <p:pic>
        <p:nvPicPr>
          <p:cNvPr id="23" name="Picture 2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998" y="5728413"/>
            <a:ext cx="5010166" cy="776502"/>
          </a:xfrm>
          <a:prstGeom prst="rect">
            <a:avLst/>
          </a:prstGeom>
        </p:spPr>
      </p:pic>
    </p:spTree>
    <p:extLst>
      <p:ext uri="{BB962C8B-B14F-4D97-AF65-F5344CB8AC3E}">
        <p14:creationId xmlns:p14="http://schemas.microsoft.com/office/powerpoint/2010/main" val="93132034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107</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Exotic bunch spacing: a “doublet” beam </a:t>
            </a:r>
            <a:endParaRPr lang="en-US" dirty="0"/>
          </a:p>
        </p:txBody>
      </p:sp>
      <p:sp>
        <p:nvSpPr>
          <p:cNvPr id="23" name="Down Arrow 22"/>
          <p:cNvSpPr/>
          <p:nvPr/>
        </p:nvSpPr>
        <p:spPr>
          <a:xfrm>
            <a:off x="4464524" y="4137384"/>
            <a:ext cx="609600" cy="5969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1766686" y="1590099"/>
            <a:ext cx="7274130" cy="20904"/>
          </a:xfrm>
          <a:prstGeom prst="straightConnector1">
            <a:avLst/>
          </a:prstGeom>
          <a:ln w="3175"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1832310" y="922897"/>
            <a:ext cx="642825" cy="682920"/>
            <a:chOff x="5661027" y="4181802"/>
            <a:chExt cx="6260645" cy="1320565"/>
          </a:xfrm>
        </p:grpSpPr>
        <p:sp>
          <p:nvSpPr>
            <p:cNvPr id="26" name="Freeform 2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Arrow Connector 2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29" name="Straight Arrow Connector 28"/>
          <p:cNvCxnSpPr/>
          <p:nvPr/>
        </p:nvCxnSpPr>
        <p:spPr>
          <a:xfrm flipV="1">
            <a:off x="68572" y="1602927"/>
            <a:ext cx="1800730" cy="13275"/>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 name="Picture 2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36" y="912375"/>
            <a:ext cx="1158546" cy="324744"/>
          </a:xfrm>
          <a:prstGeom prst="rect">
            <a:avLst/>
          </a:prstGeom>
        </p:spPr>
      </p:pic>
      <p:cxnSp>
        <p:nvCxnSpPr>
          <p:cNvPr id="31" name="Straight Arrow Connector 30"/>
          <p:cNvCxnSpPr/>
          <p:nvPr/>
        </p:nvCxnSpPr>
        <p:spPr>
          <a:xfrm flipV="1">
            <a:off x="8170324" y="1588439"/>
            <a:ext cx="741312" cy="211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870655" y="1847184"/>
            <a:ext cx="628630" cy="0"/>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3" name="Picture 3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771" y="1912729"/>
            <a:ext cx="281452" cy="143999"/>
          </a:xfrm>
          <a:prstGeom prst="rect">
            <a:avLst/>
          </a:prstGeom>
        </p:spPr>
      </p:pic>
      <p:cxnSp>
        <p:nvCxnSpPr>
          <p:cNvPr id="34" name="Straight Arrow Connector 33"/>
          <p:cNvCxnSpPr/>
          <p:nvPr/>
        </p:nvCxnSpPr>
        <p:spPr>
          <a:xfrm flipV="1">
            <a:off x="1755973" y="2752638"/>
            <a:ext cx="7274130" cy="20904"/>
          </a:xfrm>
          <a:prstGeom prst="straightConnector1">
            <a:avLst/>
          </a:prstGeom>
          <a:ln w="3175"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1864277"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a:off x="1821597" y="2766090"/>
            <a:ext cx="42981" cy="822"/>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205068" y="2763212"/>
            <a:ext cx="297841" cy="5142"/>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7859" y="2752638"/>
            <a:ext cx="1800730" cy="13275"/>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195287" y="2746976"/>
            <a:ext cx="692807" cy="4002"/>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59942" y="3009723"/>
            <a:ext cx="628630" cy="0"/>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41" name="Picture 4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913" y="3075268"/>
            <a:ext cx="281452" cy="143999"/>
          </a:xfrm>
          <a:prstGeom prst="rect">
            <a:avLst/>
          </a:prstGeom>
        </p:spPr>
      </p:pic>
      <p:sp>
        <p:nvSpPr>
          <p:cNvPr id="42" name="Freeform 41"/>
          <p:cNvSpPr/>
          <p:nvPr/>
        </p:nvSpPr>
        <p:spPr>
          <a:xfrm>
            <a:off x="2093651"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Arrow Connector 42"/>
          <p:cNvCxnSpPr/>
          <p:nvPr/>
        </p:nvCxnSpPr>
        <p:spPr>
          <a:xfrm>
            <a:off x="1964083" y="2764769"/>
            <a:ext cx="129568" cy="5142"/>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2507950" y="2083897"/>
            <a:ext cx="638632" cy="706527"/>
            <a:chOff x="2507950" y="2083897"/>
            <a:chExt cx="638632" cy="706527"/>
          </a:xfrm>
        </p:grpSpPr>
        <p:sp>
          <p:nvSpPr>
            <p:cNvPr id="45" name="Freeform 44"/>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3150537" y="2085603"/>
            <a:ext cx="638632" cy="706527"/>
            <a:chOff x="2507950" y="2083897"/>
            <a:chExt cx="638632" cy="706527"/>
          </a:xfrm>
        </p:grpSpPr>
        <p:sp>
          <p:nvSpPr>
            <p:cNvPr id="50" name="Freeform 49"/>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Freeform 51"/>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3" name="Straight Arrow Connector 52"/>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799966" y="2087139"/>
            <a:ext cx="638632" cy="706527"/>
            <a:chOff x="2507950" y="2083897"/>
            <a:chExt cx="638632" cy="706527"/>
          </a:xfrm>
        </p:grpSpPr>
        <p:sp>
          <p:nvSpPr>
            <p:cNvPr id="55" name="Freeform 54"/>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6" name="Straight Arrow Connector 55"/>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9" name="Straight Arrow Connector 58"/>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4456479" y="2088675"/>
            <a:ext cx="638632" cy="706527"/>
            <a:chOff x="2507950" y="2083897"/>
            <a:chExt cx="638632" cy="706527"/>
          </a:xfrm>
        </p:grpSpPr>
        <p:sp>
          <p:nvSpPr>
            <p:cNvPr id="61" name="Freeform 60"/>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 name="Freeform 62"/>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4" name="Straight Arrow Connector 63"/>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5095111" y="2087139"/>
            <a:ext cx="638632" cy="706527"/>
            <a:chOff x="2507950" y="2083897"/>
            <a:chExt cx="638632" cy="706527"/>
          </a:xfrm>
        </p:grpSpPr>
        <p:sp>
          <p:nvSpPr>
            <p:cNvPr id="66" name="Freeform 65"/>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Freeform 67"/>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9" name="Straight Arrow Connector 68"/>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5708085" y="2085603"/>
            <a:ext cx="638632" cy="706527"/>
            <a:chOff x="2507950" y="2083897"/>
            <a:chExt cx="638632" cy="706527"/>
          </a:xfrm>
        </p:grpSpPr>
        <p:sp>
          <p:nvSpPr>
            <p:cNvPr id="71" name="Freeform 70"/>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2" name="Straight Arrow Connector 71"/>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Arrow Connector 73"/>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6333888" y="2070733"/>
            <a:ext cx="638632" cy="706527"/>
            <a:chOff x="2507950" y="2083897"/>
            <a:chExt cx="638632" cy="706527"/>
          </a:xfrm>
        </p:grpSpPr>
        <p:sp>
          <p:nvSpPr>
            <p:cNvPr id="76" name="Freeform 75"/>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7" name="Straight Arrow Connector 76"/>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 name="Freeform 77"/>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9" name="Straight Arrow Connector 78"/>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6956510" y="2082174"/>
            <a:ext cx="638632" cy="706527"/>
            <a:chOff x="2507950" y="2083897"/>
            <a:chExt cx="638632" cy="706527"/>
          </a:xfrm>
        </p:grpSpPr>
        <p:sp>
          <p:nvSpPr>
            <p:cNvPr id="81" name="Freeform 80"/>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Arrow Connector 81"/>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Freeform 82"/>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Arrow Connector 83"/>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7569484" y="2067661"/>
            <a:ext cx="638632" cy="706527"/>
            <a:chOff x="2507950" y="2083897"/>
            <a:chExt cx="638632" cy="706527"/>
          </a:xfrm>
        </p:grpSpPr>
        <p:sp>
          <p:nvSpPr>
            <p:cNvPr id="86" name="Freeform 85"/>
            <p:cNvSpPr/>
            <p:nvPr/>
          </p:nvSpPr>
          <p:spPr>
            <a:xfrm>
              <a:off x="2507950" y="2085433"/>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7" name="Straight Arrow Connector 86"/>
            <p:cNvCxnSpPr/>
            <p:nvPr/>
          </p:nvCxnSpPr>
          <p:spPr>
            <a:xfrm>
              <a:off x="2848741" y="2763212"/>
              <a:ext cx="297841"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 name="Freeform 87"/>
            <p:cNvSpPr/>
            <p:nvPr/>
          </p:nvSpPr>
          <p:spPr>
            <a:xfrm>
              <a:off x="2737324" y="2083897"/>
              <a:ext cx="111417" cy="704991"/>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9" name="Straight Arrow Connector 88"/>
            <p:cNvCxnSpPr/>
            <p:nvPr/>
          </p:nvCxnSpPr>
          <p:spPr>
            <a:xfrm>
              <a:off x="2607756" y="2764769"/>
              <a:ext cx="129568" cy="7713"/>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90" name="Picture 8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236" y="2087139"/>
            <a:ext cx="1400484" cy="325899"/>
          </a:xfrm>
          <a:prstGeom prst="rect">
            <a:avLst/>
          </a:prstGeom>
        </p:spPr>
      </p:pic>
      <p:cxnSp>
        <p:nvCxnSpPr>
          <p:cNvPr id="91" name="Straight Arrow Connector 90"/>
          <p:cNvCxnSpPr/>
          <p:nvPr/>
        </p:nvCxnSpPr>
        <p:spPr>
          <a:xfrm>
            <a:off x="1858589" y="3009723"/>
            <a:ext cx="346479" cy="0"/>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92" name="Picture 9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0524" y="3075268"/>
            <a:ext cx="294544" cy="143999"/>
          </a:xfrm>
          <a:prstGeom prst="rect">
            <a:avLst/>
          </a:prstGeom>
        </p:spPr>
      </p:pic>
      <p:pic>
        <p:nvPicPr>
          <p:cNvPr id="93" name="Picture 9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1500" y="3680359"/>
            <a:ext cx="6295259" cy="280971"/>
          </a:xfrm>
          <a:prstGeom prst="rect">
            <a:avLst/>
          </a:prstGeom>
        </p:spPr>
      </p:pic>
      <p:pic>
        <p:nvPicPr>
          <p:cNvPr id="94" name="Picture 9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837" y="4885991"/>
            <a:ext cx="7594865" cy="783838"/>
          </a:xfrm>
          <a:prstGeom prst="rect">
            <a:avLst/>
          </a:prstGeom>
        </p:spPr>
      </p:pic>
      <p:grpSp>
        <p:nvGrpSpPr>
          <p:cNvPr id="95" name="Group 94"/>
          <p:cNvGrpSpPr/>
          <p:nvPr/>
        </p:nvGrpSpPr>
        <p:grpSpPr>
          <a:xfrm>
            <a:off x="2475135" y="921276"/>
            <a:ext cx="642825" cy="682920"/>
            <a:chOff x="5661027" y="4181802"/>
            <a:chExt cx="6260645" cy="1320565"/>
          </a:xfrm>
        </p:grpSpPr>
        <p:sp>
          <p:nvSpPr>
            <p:cNvPr id="96" name="Freeform 9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Arrow Connector 9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a:off x="3096985" y="919836"/>
            <a:ext cx="642825" cy="682920"/>
            <a:chOff x="5661027" y="4181802"/>
            <a:chExt cx="6260645" cy="1320565"/>
          </a:xfrm>
        </p:grpSpPr>
        <p:sp>
          <p:nvSpPr>
            <p:cNvPr id="100" name="Freeform 9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1" name="Straight Arrow Connector 10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03" name="Group 102"/>
          <p:cNvGrpSpPr/>
          <p:nvPr/>
        </p:nvGrpSpPr>
        <p:grpSpPr>
          <a:xfrm>
            <a:off x="3725856" y="918396"/>
            <a:ext cx="642825" cy="682920"/>
            <a:chOff x="5661027" y="4181802"/>
            <a:chExt cx="6260645" cy="1320565"/>
          </a:xfrm>
        </p:grpSpPr>
        <p:sp>
          <p:nvSpPr>
            <p:cNvPr id="104" name="Freeform 10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5" name="Straight Arrow Connector 104"/>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07" name="Group 106"/>
          <p:cNvGrpSpPr/>
          <p:nvPr/>
        </p:nvGrpSpPr>
        <p:grpSpPr>
          <a:xfrm>
            <a:off x="4355852" y="916956"/>
            <a:ext cx="642825" cy="682920"/>
            <a:chOff x="5661027" y="4181802"/>
            <a:chExt cx="6260645" cy="1320565"/>
          </a:xfrm>
        </p:grpSpPr>
        <p:sp>
          <p:nvSpPr>
            <p:cNvPr id="108" name="Freeform 10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9" name="Straight Arrow Connector 108"/>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4998677" y="915255"/>
            <a:ext cx="642825" cy="682920"/>
            <a:chOff x="5661027" y="4181802"/>
            <a:chExt cx="6260645" cy="1320565"/>
          </a:xfrm>
        </p:grpSpPr>
        <p:sp>
          <p:nvSpPr>
            <p:cNvPr id="112" name="Freeform 111"/>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3" name="Straight Arrow Connector 112"/>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15" name="Group 114"/>
          <p:cNvGrpSpPr/>
          <p:nvPr/>
        </p:nvGrpSpPr>
        <p:grpSpPr>
          <a:xfrm>
            <a:off x="5641704" y="915255"/>
            <a:ext cx="642825" cy="682920"/>
            <a:chOff x="5661027" y="4181802"/>
            <a:chExt cx="6260645" cy="1320565"/>
          </a:xfrm>
        </p:grpSpPr>
        <p:sp>
          <p:nvSpPr>
            <p:cNvPr id="116" name="Freeform 11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7" name="Straight Arrow Connector 11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19" name="Group 118"/>
          <p:cNvGrpSpPr/>
          <p:nvPr/>
        </p:nvGrpSpPr>
        <p:grpSpPr>
          <a:xfrm>
            <a:off x="6267507" y="915255"/>
            <a:ext cx="642825" cy="682920"/>
            <a:chOff x="5661027" y="4181802"/>
            <a:chExt cx="6260645" cy="1320565"/>
          </a:xfrm>
        </p:grpSpPr>
        <p:sp>
          <p:nvSpPr>
            <p:cNvPr id="120" name="Freeform 11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Arrow Connector 12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23" name="Group 122"/>
          <p:cNvGrpSpPr/>
          <p:nvPr/>
        </p:nvGrpSpPr>
        <p:grpSpPr>
          <a:xfrm>
            <a:off x="6910332" y="912375"/>
            <a:ext cx="642825" cy="682920"/>
            <a:chOff x="5661027" y="4181802"/>
            <a:chExt cx="6260645" cy="1320565"/>
          </a:xfrm>
        </p:grpSpPr>
        <p:sp>
          <p:nvSpPr>
            <p:cNvPr id="124" name="Freeform 12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5" name="Straight Arrow Connector 124"/>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27" name="Group 126"/>
          <p:cNvGrpSpPr/>
          <p:nvPr/>
        </p:nvGrpSpPr>
        <p:grpSpPr>
          <a:xfrm>
            <a:off x="7540328" y="910069"/>
            <a:ext cx="642825" cy="682920"/>
            <a:chOff x="5661027" y="4181802"/>
            <a:chExt cx="6260645" cy="1320565"/>
          </a:xfrm>
        </p:grpSpPr>
        <p:sp>
          <p:nvSpPr>
            <p:cNvPr id="128" name="Freeform 12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9" name="Straight Arrow Connector 128"/>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131" name="Picture 13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4616" y="4947245"/>
            <a:ext cx="657963" cy="584856"/>
          </a:xfrm>
          <a:prstGeom prst="rect">
            <a:avLst/>
          </a:prstGeom>
          <a:solidFill>
            <a:schemeClr val="bg1"/>
          </a:solidFill>
        </p:spPr>
      </p:pic>
      <p:sp>
        <p:nvSpPr>
          <p:cNvPr id="132" name="TextBox 131"/>
          <p:cNvSpPr txBox="1"/>
          <p:nvPr/>
        </p:nvSpPr>
        <p:spPr>
          <a:xfrm>
            <a:off x="4856183" y="5618517"/>
            <a:ext cx="4594271" cy="553998"/>
          </a:xfrm>
          <a:prstGeom prst="rect">
            <a:avLst/>
          </a:prstGeom>
          <a:noFill/>
        </p:spPr>
        <p:txBody>
          <a:bodyPr wrap="square" rtlCol="0">
            <a:spAutoFit/>
          </a:bodyPr>
          <a:lstStyle/>
          <a:p>
            <a:r>
              <a:rPr lang="en-US" sz="1500" dirty="0" smtClean="0"/>
              <a:t>N.B. in this example the doublet has double total intensity than single beam</a:t>
            </a:r>
            <a:endParaRPr lang="en-US" sz="1500" dirty="0"/>
          </a:p>
        </p:txBody>
      </p:sp>
    </p:spTree>
    <p:extLst>
      <p:ext uri="{BB962C8B-B14F-4D97-AF65-F5344CB8AC3E}">
        <p14:creationId xmlns:p14="http://schemas.microsoft.com/office/powerpoint/2010/main" val="112655951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108</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Exotic bunch spacing: a “doublet” beam </a:t>
            </a:r>
            <a:endParaRPr lang="en-US" dirty="0"/>
          </a:p>
        </p:txBody>
      </p:sp>
      <p:sp>
        <p:nvSpPr>
          <p:cNvPr id="133" name="Content Placeholder 2"/>
          <p:cNvSpPr>
            <a:spLocks noGrp="1"/>
          </p:cNvSpPr>
          <p:nvPr>
            <p:ph idx="1"/>
          </p:nvPr>
        </p:nvSpPr>
        <p:spPr>
          <a:xfrm>
            <a:off x="457200" y="914400"/>
            <a:ext cx="8226854" cy="1549400"/>
          </a:xfrm>
        </p:spPr>
        <p:txBody>
          <a:bodyPr>
            <a:normAutofit fontScale="70000" lnSpcReduction="20000"/>
          </a:bodyPr>
          <a:lstStyle/>
          <a:p>
            <a:r>
              <a:rPr lang="en-US" dirty="0" smtClean="0"/>
              <a:t>No additional impedance energy loss is expected with the doublet beam with respect to nominal beam for same total intensity</a:t>
            </a:r>
          </a:p>
          <a:p>
            <a:pPr lvl="1"/>
            <a:r>
              <a:rPr lang="en-US" dirty="0" smtClean="0"/>
              <a:t>Beam power spectrum is modulated with cos</a:t>
            </a:r>
            <a:r>
              <a:rPr lang="en-US" baseline="30000" dirty="0" smtClean="0"/>
              <a:t>2</a:t>
            </a:r>
            <a:r>
              <a:rPr lang="en-US" dirty="0" smtClean="0"/>
              <a:t> function and </a:t>
            </a:r>
            <a:r>
              <a:rPr lang="en-US" dirty="0"/>
              <a:t>l</a:t>
            </a:r>
            <a:r>
              <a:rPr lang="en-US" dirty="0" smtClean="0"/>
              <a:t>ines are weakened by this modulation</a:t>
            </a:r>
          </a:p>
          <a:p>
            <a:pPr lvl="1"/>
            <a:r>
              <a:rPr lang="en-US" dirty="0" smtClean="0"/>
              <a:t>For higher doublet intensity, global effect depends on the impedance spectrum</a:t>
            </a:r>
          </a:p>
          <a:p>
            <a:pPr lvl="1"/>
            <a:r>
              <a:rPr lang="en-US" dirty="0" smtClean="0"/>
              <a:t>Example </a:t>
            </a:r>
            <a:r>
              <a:rPr lang="en-US" dirty="0" smtClean="0">
                <a:sym typeface="Wingdings"/>
              </a:rPr>
              <a:t> LHC injection beam stopper (TDI)</a:t>
            </a:r>
            <a:endParaRPr lang="en-US" dirty="0" smtClean="0"/>
          </a:p>
          <a:p>
            <a:pPr lvl="2"/>
            <a:endParaRPr lang="en-US" dirty="0"/>
          </a:p>
        </p:txBody>
      </p:sp>
      <p:pic>
        <p:nvPicPr>
          <p:cNvPr id="134" name="Picture 133" descr="spectraimp_5e25ns_nonorm.png"/>
          <p:cNvPicPr>
            <a:picLocks noChangeAspect="1"/>
          </p:cNvPicPr>
          <p:nvPr/>
        </p:nvPicPr>
        <p:blipFill rotWithShape="1">
          <a:blip r:embed="rId2">
            <a:extLst>
              <a:ext uri="{28A0092B-C50C-407E-A947-70E740481C1C}">
                <a14:useLocalDpi xmlns:a14="http://schemas.microsoft.com/office/drawing/2010/main" val="0"/>
              </a:ext>
            </a:extLst>
          </a:blip>
          <a:srcRect l="6024" r="6049"/>
          <a:stretch/>
        </p:blipFill>
        <p:spPr>
          <a:xfrm>
            <a:off x="0" y="2556360"/>
            <a:ext cx="5632013" cy="3622990"/>
          </a:xfrm>
          <a:prstGeom prst="rect">
            <a:avLst/>
          </a:prstGeom>
        </p:spPr>
      </p:pic>
      <p:sp>
        <p:nvSpPr>
          <p:cNvPr id="135" name="TextBox 134"/>
          <p:cNvSpPr txBox="1"/>
          <p:nvPr/>
        </p:nvSpPr>
        <p:spPr>
          <a:xfrm>
            <a:off x="4785284" y="3899620"/>
            <a:ext cx="3643489" cy="1477328"/>
          </a:xfrm>
          <a:prstGeom prst="rect">
            <a:avLst/>
          </a:prstGeom>
          <a:solidFill>
            <a:schemeClr val="bg1"/>
          </a:solidFill>
          <a:ln>
            <a:solidFill>
              <a:schemeClr val="accent6"/>
            </a:solidFill>
          </a:ln>
        </p:spPr>
        <p:txBody>
          <a:bodyPr wrap="square" rtlCol="0">
            <a:spAutoFit/>
          </a:bodyPr>
          <a:lstStyle/>
          <a:p>
            <a:r>
              <a:rPr lang="en-US" dirty="0" smtClean="0"/>
              <a:t>Example for LHC beam in TDI: </a:t>
            </a:r>
          </a:p>
          <a:p>
            <a:r>
              <a:rPr lang="en-US" b="1" dirty="0" smtClean="0"/>
              <a:t>25 ns </a:t>
            </a:r>
            <a:r>
              <a:rPr lang="en-US" dirty="0"/>
              <a:t>(1.2 x 10</a:t>
            </a:r>
            <a:r>
              <a:rPr lang="en-US" baseline="30000" dirty="0"/>
              <a:t>11</a:t>
            </a:r>
            <a:r>
              <a:rPr lang="en-US" dirty="0"/>
              <a:t> p/b) </a:t>
            </a:r>
            <a:r>
              <a:rPr lang="en-US" dirty="0" smtClean="0"/>
              <a:t>vs. </a:t>
            </a:r>
            <a:r>
              <a:rPr lang="en-US" b="1" dirty="0" smtClean="0"/>
              <a:t>20+5 ns </a:t>
            </a:r>
            <a:r>
              <a:rPr lang="en-US" dirty="0" smtClean="0"/>
              <a:t>doublet (1.5 x 10</a:t>
            </a:r>
            <a:r>
              <a:rPr lang="en-US" baseline="30000" dirty="0" smtClean="0"/>
              <a:t>11</a:t>
            </a:r>
            <a:r>
              <a:rPr lang="en-US" dirty="0" smtClean="0"/>
              <a:t> p/doublet )</a:t>
            </a:r>
          </a:p>
          <a:p>
            <a:r>
              <a:rPr lang="en-US" dirty="0" smtClean="0"/>
              <a:t>W(25 ns) = 456 W</a:t>
            </a:r>
          </a:p>
          <a:p>
            <a:r>
              <a:rPr lang="en-US" dirty="0" smtClean="0"/>
              <a:t>W(doublet) = 338 W</a:t>
            </a:r>
            <a:endParaRPr lang="en-US" dirty="0"/>
          </a:p>
        </p:txBody>
      </p:sp>
    </p:spTree>
    <p:extLst>
      <p:ext uri="{BB962C8B-B14F-4D97-AF65-F5344CB8AC3E}">
        <p14:creationId xmlns:p14="http://schemas.microsoft.com/office/powerpoint/2010/main" val="321872208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109</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a machine</a:t>
            </a:r>
            <a:endParaRPr lang="en-US" dirty="0"/>
          </a:p>
        </p:txBody>
      </p:sp>
      <p:sp>
        <p:nvSpPr>
          <p:cNvPr id="2" name="Content Placeholder 1"/>
          <p:cNvSpPr>
            <a:spLocks noGrp="1"/>
          </p:cNvSpPr>
          <p:nvPr>
            <p:ph idx="1"/>
          </p:nvPr>
        </p:nvSpPr>
        <p:spPr/>
        <p:txBody>
          <a:bodyPr>
            <a:normAutofit fontScale="77500" lnSpcReduction="20000"/>
          </a:bodyPr>
          <a:lstStyle/>
          <a:p>
            <a:r>
              <a:rPr lang="en-US" dirty="0" smtClean="0"/>
              <a:t>To build the </a:t>
            </a:r>
            <a:r>
              <a:rPr lang="en-US" b="1" dirty="0" smtClean="0"/>
              <a:t>impedance model of an accelerator </a:t>
            </a:r>
            <a:r>
              <a:rPr lang="en-US" dirty="0" smtClean="0"/>
              <a:t>it is necessary to evaluate the impedance (wake) of all the elements (analytically, numerically, through measurements)</a:t>
            </a:r>
          </a:p>
          <a:p>
            <a:r>
              <a:rPr lang="en-US" dirty="0" smtClean="0"/>
              <a:t>The impedance model must then be bridged to beam dynamics studies</a:t>
            </a:r>
          </a:p>
          <a:p>
            <a:r>
              <a:rPr lang="en-US" dirty="0" smtClean="0"/>
              <a:t>When studying the beam dynamics of the machine, two approaches are possible:</a:t>
            </a:r>
          </a:p>
          <a:p>
            <a:pPr marL="939600" lvl="1" indent="-457200">
              <a:buFont typeface="+mj-lt"/>
              <a:buAutoNum type="arabicPeriod"/>
            </a:pPr>
            <a:r>
              <a:rPr lang="en-US" dirty="0" smtClean="0"/>
              <a:t>Each wake is separately applied to the beam particles and the beam is transported from one element to the next one with the correct phase advance (tricky when the effect is distributed, like for the resistive wall of the vacuum chamber)</a:t>
            </a:r>
          </a:p>
          <a:p>
            <a:pPr marL="939600" lvl="1" indent="-457200">
              <a:buFont typeface="+mj-lt"/>
              <a:buAutoNum type="arabicPeriod"/>
            </a:pPr>
            <a:r>
              <a:rPr lang="en-US" dirty="0" smtClean="0"/>
              <a:t>Assuming they are a small perturbation to the beam dynamics, all the wakes are summed up and </a:t>
            </a:r>
            <a:r>
              <a:rPr lang="en-US" dirty="0"/>
              <a:t>t</a:t>
            </a:r>
            <a:r>
              <a:rPr lang="en-US" dirty="0" smtClean="0"/>
              <a:t>he interaction of the beam with the impedance/wake is then lumped at one location (‘kick approximation’)</a:t>
            </a:r>
          </a:p>
          <a:p>
            <a:pPr marL="1346400" lvl="2" indent="-385200"/>
            <a:r>
              <a:rPr lang="en-US" dirty="0" smtClean="0"/>
              <a:t>Longitudinal: The wake sum is directly used to change the momentum of all the beam particles</a:t>
            </a:r>
          </a:p>
          <a:p>
            <a:pPr marL="1346400" lvl="2" indent="-385200"/>
            <a:r>
              <a:rPr lang="en-US" dirty="0" smtClean="0"/>
              <a:t>Transverse (both H and V): Each wake needs to first weighted </a:t>
            </a:r>
            <a:r>
              <a:rPr lang="en-US" dirty="0"/>
              <a:t>by the beta function at the location of the wake </a:t>
            </a:r>
            <a:r>
              <a:rPr lang="en-US" dirty="0" smtClean="0"/>
              <a:t>source and then the weighted sum is </a:t>
            </a:r>
            <a:r>
              <a:rPr lang="en-US" dirty="0"/>
              <a:t>divided by an average beta </a:t>
            </a:r>
            <a:r>
              <a:rPr lang="en-US" dirty="0" smtClean="0"/>
              <a:t>function. The resulting wake is then applied at a location with the average beta function</a:t>
            </a:r>
          </a:p>
        </p:txBody>
      </p:sp>
    </p:spTree>
    <p:extLst>
      <p:ext uri="{BB962C8B-B14F-4D97-AF65-F5344CB8AC3E}">
        <p14:creationId xmlns:p14="http://schemas.microsoft.com/office/powerpoint/2010/main" val="1861070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concept of wake field</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a:t>
            </a:fld>
            <a:endParaRPr lang="en-US" dirty="0"/>
          </a:p>
        </p:txBody>
      </p:sp>
      <p:cxnSp>
        <p:nvCxnSpPr>
          <p:cNvPr id="18" name="Straight Connector 17"/>
          <p:cNvCxnSpPr/>
          <p:nvPr/>
        </p:nvCxnSpPr>
        <p:spPr>
          <a:xfrm flipH="1" flipV="1">
            <a:off x="401420" y="2094883"/>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01420" y="2810845"/>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Line 73"/>
          <p:cNvSpPr>
            <a:spLocks noChangeShapeType="1"/>
          </p:cNvSpPr>
          <p:nvPr/>
        </p:nvSpPr>
        <p:spPr bwMode="auto">
          <a:xfrm>
            <a:off x="444823" y="2112190"/>
            <a:ext cx="0" cy="715963"/>
          </a:xfrm>
          <a:prstGeom prst="line">
            <a:avLst/>
          </a:prstGeom>
          <a:noFill/>
          <a:ln w="12700" cap="flat" cmpd="sng" algn="ctr">
            <a:solidFill>
              <a:schemeClr val="tx1"/>
            </a:solidFill>
            <a:prstDash val="solid"/>
            <a:round/>
            <a:headEnd type="stealth" w="med" len="med"/>
            <a:tailEnd type="stealth" w="med" len="med"/>
          </a:ln>
        </p:spPr>
        <p:txBody>
          <a:bodyPr wrap="none" anchor="ctr">
            <a:prstTxWarp prst="textNoShape">
              <a:avLst/>
            </a:prstTxWarp>
          </a:bodyPr>
          <a:lstStyle/>
          <a:p>
            <a:endParaRPr lang="en-US"/>
          </a:p>
        </p:txBody>
      </p:sp>
      <p:sp>
        <p:nvSpPr>
          <p:cNvPr id="21" name="Text Box 74"/>
          <p:cNvSpPr txBox="1">
            <a:spLocks noChangeArrowheads="1"/>
          </p:cNvSpPr>
          <p:nvPr/>
        </p:nvSpPr>
        <p:spPr bwMode="auto">
          <a:xfrm>
            <a:off x="401420" y="2482375"/>
            <a:ext cx="438096" cy="397305"/>
          </a:xfrm>
          <a:prstGeom prst="rect">
            <a:avLst/>
          </a:prstGeom>
          <a:noFill/>
          <a:ln w="9525">
            <a:noFill/>
            <a:miter lim="800000"/>
            <a:headEnd/>
            <a:tailEnd/>
          </a:ln>
        </p:spPr>
        <p:txBody>
          <a:bodyPr wrap="none">
            <a:prstTxWarp prst="textNoShape">
              <a:avLst/>
            </a:prstTxWarp>
            <a:spAutoFit/>
          </a:bodyPr>
          <a:lstStyle/>
          <a:p>
            <a:r>
              <a:rPr lang="de-DE" sz="2000" dirty="0"/>
              <a:t>2b</a:t>
            </a:r>
          </a:p>
        </p:txBody>
      </p:sp>
      <p:cxnSp>
        <p:nvCxnSpPr>
          <p:cNvPr id="23" name="Straight Connector 22"/>
          <p:cNvCxnSpPr/>
          <p:nvPr/>
        </p:nvCxnSpPr>
        <p:spPr>
          <a:xfrm flipH="1" flipV="1">
            <a:off x="4154225" y="2093526"/>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154225" y="2811524"/>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5"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26"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27" name="TextBox 26"/>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28" name="TextBox 27"/>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0" name="Content Placeholder 2"/>
          <p:cNvSpPr txBox="1">
            <a:spLocks/>
          </p:cNvSpPr>
          <p:nvPr/>
        </p:nvSpPr>
        <p:spPr>
          <a:xfrm>
            <a:off x="781840" y="3699360"/>
            <a:ext cx="7560000" cy="655843"/>
          </a:xfrm>
          <a:prstGeom prst="rect">
            <a:avLst/>
          </a:prstGeom>
          <a:solidFill>
            <a:schemeClr val="bg1"/>
          </a:solidFill>
          <a:ln>
            <a:no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lang="en-US" sz="2162" dirty="0" smtClean="0"/>
              <a:t>A charge q</a:t>
            </a:r>
            <a:r>
              <a:rPr lang="en-US" sz="2162" baseline="-25000" dirty="0" smtClean="0"/>
              <a:t>1</a:t>
            </a:r>
            <a:r>
              <a:rPr lang="en-US" sz="2162" dirty="0" smtClean="0">
                <a:latin typeface="Symbol" charset="2"/>
                <a:cs typeface="Symbol" charset="2"/>
              </a:rPr>
              <a:t>d</a:t>
            </a:r>
            <a:r>
              <a:rPr lang="en-US" sz="2162" dirty="0" smtClean="0"/>
              <a:t>(s-</a:t>
            </a:r>
            <a:r>
              <a:rPr lang="en-US" sz="2162" dirty="0" err="1" smtClean="0"/>
              <a:t>ct</a:t>
            </a:r>
            <a:r>
              <a:rPr lang="en-US" sz="2162" dirty="0" smtClean="0"/>
              <a:t>) traveling down a pipe with finite conductivity induces delayed currents in the wall and a trailing electromagnetic field</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37" name="Straight Connector 36"/>
          <p:cNvCxnSpPr/>
          <p:nvPr/>
        </p:nvCxnSpPr>
        <p:spPr>
          <a:xfrm flipV="1">
            <a:off x="401420" y="2079726"/>
            <a:ext cx="7021515" cy="13800"/>
          </a:xfrm>
          <a:prstGeom prst="line">
            <a:avLst/>
          </a:prstGeom>
          <a:ln w="571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1420" y="2825280"/>
            <a:ext cx="7021515" cy="13800"/>
          </a:xfrm>
          <a:prstGeom prst="line">
            <a:avLst/>
          </a:prstGeom>
          <a:ln w="571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882399" y="2079726"/>
            <a:ext cx="2042061" cy="759354"/>
            <a:chOff x="2300853" y="2341218"/>
            <a:chExt cx="2042061" cy="759354"/>
          </a:xfrm>
        </p:grpSpPr>
        <p:sp>
          <p:nvSpPr>
            <p:cNvPr id="65" name="Oval 18"/>
            <p:cNvSpPr>
              <a:spLocks noChangeArrowheads="1"/>
            </p:cNvSpPr>
            <p:nvPr/>
          </p:nvSpPr>
          <p:spPr bwMode="auto">
            <a:xfrm>
              <a:off x="4087360" y="2603415"/>
              <a:ext cx="255554"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41" name="Freeform 40"/>
            <p:cNvSpPr/>
            <p:nvPr/>
          </p:nvSpPr>
          <p:spPr>
            <a:xfrm>
              <a:off x="2938175" y="2373682"/>
              <a:ext cx="463826" cy="188405"/>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flipV="1">
              <a:off x="2944740" y="2860260"/>
              <a:ext cx="463826" cy="198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3478696" y="2341218"/>
              <a:ext cx="353391" cy="342348"/>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flipV="1">
              <a:off x="3453149" y="2747297"/>
              <a:ext cx="353391" cy="342348"/>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2538020" y="2373682"/>
              <a:ext cx="366415" cy="144231"/>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flipV="1">
              <a:off x="2538019" y="2924164"/>
              <a:ext cx="366415" cy="144231"/>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a:spLocks noChangeAspect="1"/>
            </p:cNvSpPr>
            <p:nvPr/>
          </p:nvSpPr>
          <p:spPr>
            <a:xfrm>
              <a:off x="3572125" y="2341219"/>
              <a:ext cx="204744" cy="198345"/>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a:spLocks noChangeAspect="1"/>
            </p:cNvSpPr>
            <p:nvPr/>
          </p:nvSpPr>
          <p:spPr>
            <a:xfrm flipV="1">
              <a:off x="3536786" y="2902227"/>
              <a:ext cx="204744" cy="198345"/>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a:spLocks noChangeAspect="1"/>
            </p:cNvSpPr>
            <p:nvPr/>
          </p:nvSpPr>
          <p:spPr>
            <a:xfrm flipV="1">
              <a:off x="3130271" y="2979529"/>
              <a:ext cx="211806" cy="90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a:spLocks noChangeAspect="1"/>
            </p:cNvSpPr>
            <p:nvPr/>
          </p:nvSpPr>
          <p:spPr>
            <a:xfrm>
              <a:off x="3127453" y="2376149"/>
              <a:ext cx="211806" cy="90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a:spLocks noChangeAspect="1"/>
            </p:cNvSpPr>
            <p:nvPr/>
          </p:nvSpPr>
          <p:spPr>
            <a:xfrm>
              <a:off x="2675795" y="2376857"/>
              <a:ext cx="168013"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a:spLocks noChangeAspect="1"/>
            </p:cNvSpPr>
            <p:nvPr/>
          </p:nvSpPr>
          <p:spPr>
            <a:xfrm flipV="1">
              <a:off x="2675795" y="2996960"/>
              <a:ext cx="168013"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a:spLocks noChangeAspect="1"/>
            </p:cNvSpPr>
            <p:nvPr/>
          </p:nvSpPr>
          <p:spPr>
            <a:xfrm>
              <a:off x="2300853" y="2373681"/>
              <a:ext cx="182915"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a:spLocks noChangeAspect="1"/>
            </p:cNvSpPr>
            <p:nvPr/>
          </p:nvSpPr>
          <p:spPr>
            <a:xfrm flipV="1">
              <a:off x="2300853" y="2996960"/>
              <a:ext cx="182915"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986923"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62" name="Freeform 61"/>
            <p:cNvSpPr/>
            <p:nvPr/>
          </p:nvSpPr>
          <p:spPr>
            <a:xfrm>
              <a:off x="4088985"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63" name="Freeform 62"/>
            <p:cNvSpPr/>
            <p:nvPr/>
          </p:nvSpPr>
          <p:spPr>
            <a:xfrm>
              <a:off x="4178596"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cxnSp>
        <p:nvCxnSpPr>
          <p:cNvPr id="69" name="Straight Arrow Connector 68"/>
          <p:cNvCxnSpPr/>
          <p:nvPr/>
        </p:nvCxnSpPr>
        <p:spPr>
          <a:xfrm>
            <a:off x="421861" y="2925988"/>
            <a:ext cx="8372674" cy="0"/>
          </a:xfrm>
          <a:prstGeom prst="straightConnector1">
            <a:avLst/>
          </a:prstGeom>
          <a:ln>
            <a:solidFill>
              <a:schemeClr val="accent6">
                <a:lumMod val="60000"/>
                <a:lumOff val="40000"/>
              </a:schemeClr>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406635" y="2876666"/>
            <a:ext cx="342214" cy="369332"/>
          </a:xfrm>
          <a:prstGeom prst="rect">
            <a:avLst/>
          </a:prstGeom>
          <a:noFill/>
        </p:spPr>
        <p:txBody>
          <a:bodyPr wrap="square" rtlCol="0">
            <a:spAutoFit/>
          </a:bodyPr>
          <a:lstStyle/>
          <a:p>
            <a:r>
              <a:rPr lang="en-US" dirty="0" smtClean="0">
                <a:solidFill>
                  <a:srgbClr val="262626"/>
                </a:solidFill>
              </a:rPr>
              <a:t>s</a:t>
            </a:r>
            <a:endParaRPr lang="en-US" dirty="0">
              <a:solidFill>
                <a:srgbClr val="262626"/>
              </a:solidFill>
            </a:endParaRPr>
          </a:p>
        </p:txBody>
      </p:sp>
    </p:spTree>
    <p:extLst>
      <p:ext uri="{BB962C8B-B14F-4D97-AF65-F5344CB8AC3E}">
        <p14:creationId xmlns:p14="http://schemas.microsoft.com/office/powerpoint/2010/main" val="3080163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3264 -0.00185 L 0.47925 -0.00185 " pathEditMode="relative" rAng="0" ptsTypes="AA">
                                      <p:cBhvr>
                                        <p:cTn id="6" dur="2000" fill="hold"/>
                                        <p:tgtEl>
                                          <p:spTgt spid="39"/>
                                        </p:tgtEl>
                                        <p:attrNameLst>
                                          <p:attrName>ppt_x</p:attrName>
                                          <p:attrName>ppt_y</p:attrName>
                                        </p:attrNameLst>
                                      </p:cBhvr>
                                      <p:rCtr x="255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110</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a machine</a:t>
            </a:r>
            <a:endParaRPr lang="en-US" dirty="0"/>
          </a:p>
        </p:txBody>
      </p:sp>
      <p:sp>
        <p:nvSpPr>
          <p:cNvPr id="2" name="Content Placeholder 1"/>
          <p:cNvSpPr>
            <a:spLocks noGrp="1"/>
          </p:cNvSpPr>
          <p:nvPr>
            <p:ph idx="1"/>
          </p:nvPr>
        </p:nvSpPr>
        <p:spPr>
          <a:xfrm>
            <a:off x="457200" y="1014877"/>
            <a:ext cx="8226854" cy="4503641"/>
          </a:xfrm>
        </p:spPr>
        <p:txBody>
          <a:bodyPr>
            <a:normAutofit fontScale="85000" lnSpcReduction="20000"/>
          </a:bodyPr>
          <a:lstStyle/>
          <a:p>
            <a:pPr marL="601200"/>
            <a:r>
              <a:rPr lang="en-US" dirty="0" smtClean="0"/>
              <a:t>The impedance model of the machine will contain therefore </a:t>
            </a:r>
          </a:p>
          <a:p>
            <a:pPr marL="1047600" lvl="1"/>
            <a:r>
              <a:rPr lang="en-US" dirty="0"/>
              <a:t>A</a:t>
            </a:r>
            <a:r>
              <a:rPr lang="en-US" dirty="0" smtClean="0"/>
              <a:t> database of impedances of the individual accelerator elements (direct source of information for approach 1. and needed for localized heating studies)</a:t>
            </a:r>
          </a:p>
          <a:p>
            <a:pPr marL="1047600" lvl="1"/>
            <a:r>
              <a:rPr lang="en-US" dirty="0"/>
              <a:t>A</a:t>
            </a:r>
            <a:r>
              <a:rPr lang="en-US" dirty="0" smtClean="0"/>
              <a:t> global wake/impedance table providing the (weighted) sum of the database elements to be used for beam dynamics following approach 2.</a:t>
            </a:r>
          </a:p>
          <a:p>
            <a:pPr marL="601200"/>
            <a:r>
              <a:rPr lang="en-US" dirty="0" smtClean="0"/>
              <a:t>In general, approach 1. is in general CPU-time-wise unviable (and anyway an overkill in most cases) and approach 2. is applied </a:t>
            </a:r>
          </a:p>
          <a:p>
            <a:pPr marL="601200"/>
            <a:r>
              <a:rPr lang="en-US" dirty="0" smtClean="0"/>
              <a:t>The impedance model of an accelerator is important</a:t>
            </a:r>
          </a:p>
          <a:p>
            <a:pPr marL="1047600" lvl="1"/>
            <a:r>
              <a:rPr lang="en-US" dirty="0"/>
              <a:t>A</a:t>
            </a:r>
            <a:r>
              <a:rPr lang="en-US" dirty="0" smtClean="0"/>
              <a:t>t the early stage of a machine life cycle, to monitor (and steer) that the global impedance of the machine under design/construction is kept below the budget (i.e. maximum possible impedance to operate nominal beams in stable conditions)</a:t>
            </a:r>
          </a:p>
          <a:p>
            <a:pPr marL="1047600" lvl="1"/>
            <a:r>
              <a:rPr lang="en-US" dirty="0" smtClean="0"/>
              <a:t>In operation, to study limitations and target intensity upgrades (which usually entail a program of impedance mitigation/reduction) </a:t>
            </a:r>
            <a:endParaRPr lang="en-US" dirty="0"/>
          </a:p>
        </p:txBody>
      </p:sp>
    </p:spTree>
    <p:extLst>
      <p:ext uri="{BB962C8B-B14F-4D97-AF65-F5344CB8AC3E}">
        <p14:creationId xmlns:p14="http://schemas.microsoft.com/office/powerpoint/2010/main" val="1445315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111</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a machine</a:t>
            </a:r>
            <a:endParaRPr lang="en-US" dirty="0"/>
          </a:p>
        </p:txBody>
      </p:sp>
      <p:sp>
        <p:nvSpPr>
          <p:cNvPr id="7" name="Oval 6"/>
          <p:cNvSpPr/>
          <p:nvPr/>
        </p:nvSpPr>
        <p:spPr>
          <a:xfrm>
            <a:off x="379562" y="1401530"/>
            <a:ext cx="3959999" cy="3941799"/>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744519" y="1751912"/>
            <a:ext cx="3254960" cy="324000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ame Side Corner Rectangle 7"/>
          <p:cNvSpPr/>
          <p:nvPr/>
        </p:nvSpPr>
        <p:spPr>
          <a:xfrm rot="20514754">
            <a:off x="1405284" y="1188135"/>
            <a:ext cx="914400" cy="914400"/>
          </a:xfrm>
          <a:prstGeom prst="snip2SameRect">
            <a:avLst>
              <a:gd name="adj1" fmla="val 32632"/>
              <a:gd name="adj2" fmla="val 25544"/>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rminator 9"/>
          <p:cNvSpPr/>
          <p:nvPr/>
        </p:nvSpPr>
        <p:spPr>
          <a:xfrm rot="2720935">
            <a:off x="3238297" y="1901307"/>
            <a:ext cx="718371" cy="332872"/>
          </a:xfrm>
          <a:prstGeom prst="flowChartTerminator">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iagonal Stripe 10"/>
          <p:cNvSpPr/>
          <p:nvPr/>
        </p:nvSpPr>
        <p:spPr>
          <a:xfrm rot="18929631">
            <a:off x="4099279" y="2803060"/>
            <a:ext cx="914400" cy="914400"/>
          </a:xfrm>
          <a:prstGeom prst="diagStripe">
            <a:avLst>
              <a:gd name="adj" fmla="val 70320"/>
            </a:avLst>
          </a:prstGeom>
          <a:solidFill>
            <a:srgbClr val="60606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iagonal Stripe 12"/>
          <p:cNvSpPr/>
          <p:nvPr/>
        </p:nvSpPr>
        <p:spPr>
          <a:xfrm rot="2670369" flipH="1">
            <a:off x="3279600" y="2803061"/>
            <a:ext cx="914400" cy="914400"/>
          </a:xfrm>
          <a:prstGeom prst="diagStripe">
            <a:avLst>
              <a:gd name="adj" fmla="val 70320"/>
            </a:avLst>
          </a:prstGeom>
          <a:solidFill>
            <a:schemeClr val="accent4">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lock Arc 11"/>
          <p:cNvSpPr/>
          <p:nvPr/>
        </p:nvSpPr>
        <p:spPr>
          <a:xfrm rot="19550069">
            <a:off x="3203515" y="4001852"/>
            <a:ext cx="914400" cy="914400"/>
          </a:xfrm>
          <a:prstGeom prst="blockArc">
            <a:avLst>
              <a:gd name="adj1" fmla="val 10800000"/>
              <a:gd name="adj2" fmla="val 1293272"/>
              <a:gd name="adj3" fmla="val 22259"/>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p:cNvCxnSpPr/>
          <p:nvPr/>
        </p:nvCxnSpPr>
        <p:spPr>
          <a:xfrm flipV="1">
            <a:off x="2439037" y="5266612"/>
            <a:ext cx="739220" cy="135115"/>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351025" y="4827599"/>
            <a:ext cx="739220" cy="135115"/>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2583902" y="4394376"/>
            <a:ext cx="108071" cy="47702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812182" y="5320253"/>
            <a:ext cx="108071" cy="47702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8841872">
            <a:off x="657436" y="4017640"/>
            <a:ext cx="978084" cy="1176269"/>
          </a:xfrm>
          <a:prstGeom prst="rect">
            <a:avLst/>
          </a:pr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056644" y="585602"/>
            <a:ext cx="3081964" cy="646331"/>
          </a:xfrm>
          <a:prstGeom prst="rect">
            <a:avLst/>
          </a:prstGeom>
          <a:noFill/>
        </p:spPr>
        <p:txBody>
          <a:bodyPr wrap="square" rtlCol="0">
            <a:spAutoFit/>
          </a:bodyPr>
          <a:lstStyle/>
          <a:p>
            <a:r>
              <a:rPr lang="en-US" dirty="0" smtClean="0"/>
              <a:t>Z</a:t>
            </a:r>
            <a:r>
              <a:rPr lang="en-US" baseline="-25000" dirty="0" smtClean="0"/>
              <a:t>||1</a:t>
            </a:r>
          </a:p>
          <a:p>
            <a:r>
              <a:rPr lang="en-US" dirty="0" smtClean="0"/>
              <a:t>Z</a:t>
            </a:r>
            <a:r>
              <a:rPr lang="en-US" baseline="-25000" dirty="0"/>
              <a:t>x</a:t>
            </a:r>
            <a:r>
              <a:rPr lang="en-US" baseline="-25000" dirty="0" smtClean="0"/>
              <a:t>1</a:t>
            </a:r>
            <a:r>
              <a:rPr lang="en-US" dirty="0" smtClean="0"/>
              <a:t>, Z</a:t>
            </a:r>
            <a:r>
              <a:rPr lang="en-US" baseline="-25000" dirty="0" smtClean="0"/>
              <a:t>y1</a:t>
            </a:r>
            <a:r>
              <a:rPr lang="en-US" dirty="0" smtClean="0"/>
              <a:t>, Z</a:t>
            </a:r>
            <a:r>
              <a:rPr lang="en-US" baseline="-25000" dirty="0" smtClean="0"/>
              <a:t>xQ1</a:t>
            </a:r>
            <a:r>
              <a:rPr lang="en-US" dirty="0" smtClean="0"/>
              <a:t>, Z</a:t>
            </a:r>
            <a:r>
              <a:rPr lang="en-US" baseline="-25000" dirty="0" smtClean="0"/>
              <a:t>yQ1</a:t>
            </a:r>
            <a:r>
              <a:rPr lang="en-US" dirty="0" smtClean="0"/>
              <a:t>, </a:t>
            </a:r>
            <a:r>
              <a:rPr lang="en-US" dirty="0" smtClean="0">
                <a:latin typeface="Symbol" charset="2"/>
                <a:cs typeface="Symbol" charset="2"/>
              </a:rPr>
              <a:t>b</a:t>
            </a:r>
            <a:r>
              <a:rPr lang="en-US" baseline="-25000" dirty="0" smtClean="0"/>
              <a:t>x1</a:t>
            </a:r>
            <a:r>
              <a:rPr lang="en-US" dirty="0" smtClean="0"/>
              <a:t>, </a:t>
            </a:r>
            <a:r>
              <a:rPr lang="en-US" dirty="0" smtClean="0">
                <a:latin typeface="Symbol" charset="2"/>
                <a:cs typeface="Symbol" charset="2"/>
              </a:rPr>
              <a:t>b</a:t>
            </a:r>
            <a:r>
              <a:rPr lang="en-US" baseline="-25000" dirty="0" smtClean="0"/>
              <a:t>y1</a:t>
            </a:r>
            <a:endParaRPr lang="en-US" dirty="0"/>
          </a:p>
        </p:txBody>
      </p:sp>
      <p:sp>
        <p:nvSpPr>
          <p:cNvPr id="29" name="TextBox 28"/>
          <p:cNvSpPr txBox="1"/>
          <p:nvPr/>
        </p:nvSpPr>
        <p:spPr>
          <a:xfrm>
            <a:off x="3855892" y="1427754"/>
            <a:ext cx="3081964" cy="646331"/>
          </a:xfrm>
          <a:prstGeom prst="rect">
            <a:avLst/>
          </a:prstGeom>
          <a:noFill/>
        </p:spPr>
        <p:txBody>
          <a:bodyPr wrap="square" rtlCol="0">
            <a:spAutoFit/>
          </a:bodyPr>
          <a:lstStyle/>
          <a:p>
            <a:r>
              <a:rPr lang="en-US" dirty="0" smtClean="0"/>
              <a:t>Z</a:t>
            </a:r>
            <a:r>
              <a:rPr lang="en-US" baseline="-25000" dirty="0" smtClean="0"/>
              <a:t>||2</a:t>
            </a:r>
          </a:p>
          <a:p>
            <a:r>
              <a:rPr lang="en-US" dirty="0" smtClean="0"/>
              <a:t>Z</a:t>
            </a:r>
            <a:r>
              <a:rPr lang="en-US" baseline="-25000" dirty="0"/>
              <a:t>x</a:t>
            </a:r>
            <a:r>
              <a:rPr lang="en-US" baseline="-25000" dirty="0" smtClean="0"/>
              <a:t>2</a:t>
            </a:r>
            <a:r>
              <a:rPr lang="en-US" dirty="0" smtClean="0"/>
              <a:t>, Z</a:t>
            </a:r>
            <a:r>
              <a:rPr lang="en-US" baseline="-25000" dirty="0" smtClean="0"/>
              <a:t>y2</a:t>
            </a:r>
            <a:r>
              <a:rPr lang="en-US" dirty="0" smtClean="0"/>
              <a:t>, Z</a:t>
            </a:r>
            <a:r>
              <a:rPr lang="en-US" baseline="-25000" dirty="0" smtClean="0"/>
              <a:t>xQ2</a:t>
            </a:r>
            <a:r>
              <a:rPr lang="en-US" dirty="0" smtClean="0"/>
              <a:t>, Z</a:t>
            </a:r>
            <a:r>
              <a:rPr lang="en-US" baseline="-25000" dirty="0" smtClean="0"/>
              <a:t>yQ2</a:t>
            </a:r>
            <a:r>
              <a:rPr lang="en-US" dirty="0" smtClean="0"/>
              <a:t>, </a:t>
            </a:r>
            <a:r>
              <a:rPr lang="en-US" dirty="0" smtClean="0">
                <a:latin typeface="Symbol" charset="2"/>
                <a:cs typeface="Symbol" charset="2"/>
              </a:rPr>
              <a:t>b</a:t>
            </a:r>
            <a:r>
              <a:rPr lang="en-US" baseline="-25000" dirty="0" smtClean="0"/>
              <a:t>x2</a:t>
            </a:r>
            <a:r>
              <a:rPr lang="en-US" dirty="0" smtClean="0"/>
              <a:t>, </a:t>
            </a:r>
            <a:r>
              <a:rPr lang="en-US" dirty="0" smtClean="0">
                <a:latin typeface="Symbol" charset="2"/>
                <a:cs typeface="Symbol" charset="2"/>
              </a:rPr>
              <a:t>b</a:t>
            </a:r>
            <a:r>
              <a:rPr lang="en-US" baseline="-25000" dirty="0" smtClean="0"/>
              <a:t>y2</a:t>
            </a:r>
            <a:endParaRPr lang="en-US" dirty="0"/>
          </a:p>
        </p:txBody>
      </p:sp>
      <p:sp>
        <p:nvSpPr>
          <p:cNvPr id="30" name="TextBox 29"/>
          <p:cNvSpPr txBox="1"/>
          <p:nvPr/>
        </p:nvSpPr>
        <p:spPr>
          <a:xfrm>
            <a:off x="4602821" y="2637309"/>
            <a:ext cx="3081964" cy="646331"/>
          </a:xfrm>
          <a:prstGeom prst="rect">
            <a:avLst/>
          </a:prstGeom>
          <a:noFill/>
        </p:spPr>
        <p:txBody>
          <a:bodyPr wrap="square" rtlCol="0">
            <a:spAutoFit/>
          </a:bodyPr>
          <a:lstStyle/>
          <a:p>
            <a:r>
              <a:rPr lang="en-US" dirty="0" smtClean="0"/>
              <a:t>Z</a:t>
            </a:r>
            <a:r>
              <a:rPr lang="en-US" baseline="-25000" dirty="0" smtClean="0"/>
              <a:t>||3</a:t>
            </a:r>
          </a:p>
          <a:p>
            <a:r>
              <a:rPr lang="en-US" dirty="0" smtClean="0"/>
              <a:t>Z</a:t>
            </a:r>
            <a:r>
              <a:rPr lang="en-US" baseline="-25000" dirty="0"/>
              <a:t>x</a:t>
            </a:r>
            <a:r>
              <a:rPr lang="en-US" baseline="-25000" dirty="0" smtClean="0"/>
              <a:t>3</a:t>
            </a:r>
            <a:r>
              <a:rPr lang="en-US" dirty="0" smtClean="0"/>
              <a:t>, Z</a:t>
            </a:r>
            <a:r>
              <a:rPr lang="en-US" baseline="-25000" dirty="0" smtClean="0"/>
              <a:t>y3</a:t>
            </a:r>
            <a:r>
              <a:rPr lang="en-US" dirty="0" smtClean="0"/>
              <a:t>, Z</a:t>
            </a:r>
            <a:r>
              <a:rPr lang="en-US" baseline="-25000" dirty="0" smtClean="0"/>
              <a:t>xQ3</a:t>
            </a:r>
            <a:r>
              <a:rPr lang="en-US" dirty="0" smtClean="0"/>
              <a:t>, Z</a:t>
            </a:r>
            <a:r>
              <a:rPr lang="en-US" baseline="-25000" dirty="0" smtClean="0"/>
              <a:t>yQ3</a:t>
            </a:r>
            <a:r>
              <a:rPr lang="en-US" dirty="0" smtClean="0"/>
              <a:t>, </a:t>
            </a:r>
            <a:r>
              <a:rPr lang="en-US" dirty="0" smtClean="0">
                <a:latin typeface="Symbol" charset="2"/>
                <a:cs typeface="Symbol" charset="2"/>
              </a:rPr>
              <a:t>b</a:t>
            </a:r>
            <a:r>
              <a:rPr lang="en-US" baseline="-25000" dirty="0" smtClean="0"/>
              <a:t>x3</a:t>
            </a:r>
            <a:r>
              <a:rPr lang="en-US" dirty="0" smtClean="0"/>
              <a:t>, </a:t>
            </a:r>
            <a:r>
              <a:rPr lang="en-US" dirty="0" smtClean="0">
                <a:latin typeface="Symbol" charset="2"/>
                <a:cs typeface="Symbol" charset="2"/>
              </a:rPr>
              <a:t>b</a:t>
            </a:r>
            <a:r>
              <a:rPr lang="en-US" baseline="-25000" dirty="0" smtClean="0"/>
              <a:t>y3</a:t>
            </a:r>
            <a:endParaRPr lang="en-US" dirty="0"/>
          </a:p>
        </p:txBody>
      </p:sp>
      <p:sp>
        <p:nvSpPr>
          <p:cNvPr id="31" name="TextBox 30"/>
          <p:cNvSpPr txBox="1"/>
          <p:nvPr/>
        </p:nvSpPr>
        <p:spPr>
          <a:xfrm rot="19750405">
            <a:off x="2842372" y="4100299"/>
            <a:ext cx="3081964" cy="646331"/>
          </a:xfrm>
          <a:prstGeom prst="rect">
            <a:avLst/>
          </a:prstGeom>
          <a:noFill/>
        </p:spPr>
        <p:txBody>
          <a:bodyPr wrap="square" rtlCol="0">
            <a:spAutoFit/>
          </a:bodyPr>
          <a:lstStyle/>
          <a:p>
            <a:pPr algn="ctr"/>
            <a:r>
              <a:rPr lang="en-US" dirty="0" smtClean="0"/>
              <a:t>Z</a:t>
            </a:r>
            <a:r>
              <a:rPr lang="en-US" baseline="-25000" dirty="0" smtClean="0"/>
              <a:t>||4</a:t>
            </a:r>
          </a:p>
          <a:p>
            <a:pPr algn="ctr"/>
            <a:r>
              <a:rPr lang="en-US" dirty="0" smtClean="0"/>
              <a:t>Z</a:t>
            </a:r>
            <a:r>
              <a:rPr lang="en-US" baseline="-25000" dirty="0"/>
              <a:t>x</a:t>
            </a:r>
            <a:r>
              <a:rPr lang="en-US" baseline="-25000" dirty="0" smtClean="0"/>
              <a:t>4</a:t>
            </a:r>
            <a:r>
              <a:rPr lang="en-US" dirty="0" smtClean="0"/>
              <a:t>, Z</a:t>
            </a:r>
            <a:r>
              <a:rPr lang="en-US" baseline="-25000" dirty="0" smtClean="0"/>
              <a:t>y4</a:t>
            </a:r>
            <a:r>
              <a:rPr lang="en-US" dirty="0" smtClean="0"/>
              <a:t>, Z</a:t>
            </a:r>
            <a:r>
              <a:rPr lang="en-US" baseline="-25000" dirty="0" smtClean="0"/>
              <a:t>xQ4</a:t>
            </a:r>
            <a:r>
              <a:rPr lang="en-US" dirty="0" smtClean="0"/>
              <a:t>, Z</a:t>
            </a:r>
            <a:r>
              <a:rPr lang="en-US" baseline="-25000" dirty="0" smtClean="0"/>
              <a:t>yQ4</a:t>
            </a:r>
            <a:r>
              <a:rPr lang="en-US" dirty="0" smtClean="0"/>
              <a:t>, </a:t>
            </a:r>
            <a:r>
              <a:rPr lang="en-US" dirty="0" smtClean="0">
                <a:latin typeface="Symbol" charset="2"/>
                <a:cs typeface="Symbol" charset="2"/>
              </a:rPr>
              <a:t>b</a:t>
            </a:r>
            <a:r>
              <a:rPr lang="en-US" baseline="-25000" dirty="0" smtClean="0"/>
              <a:t>x4</a:t>
            </a:r>
            <a:r>
              <a:rPr lang="en-US" dirty="0" smtClean="0"/>
              <a:t>, </a:t>
            </a:r>
            <a:r>
              <a:rPr lang="en-US" dirty="0" smtClean="0">
                <a:latin typeface="Symbol" charset="2"/>
                <a:cs typeface="Symbol" charset="2"/>
              </a:rPr>
              <a:t>b</a:t>
            </a:r>
            <a:r>
              <a:rPr lang="en-US" baseline="-25000" dirty="0" smtClean="0"/>
              <a:t>y4</a:t>
            </a:r>
            <a:endParaRPr lang="en-US" dirty="0"/>
          </a:p>
        </p:txBody>
      </p:sp>
      <p:sp>
        <p:nvSpPr>
          <p:cNvPr id="32" name="TextBox 31"/>
          <p:cNvSpPr txBox="1"/>
          <p:nvPr/>
        </p:nvSpPr>
        <p:spPr>
          <a:xfrm>
            <a:off x="2953036" y="5474107"/>
            <a:ext cx="3081964" cy="646331"/>
          </a:xfrm>
          <a:prstGeom prst="rect">
            <a:avLst/>
          </a:prstGeom>
          <a:noFill/>
        </p:spPr>
        <p:txBody>
          <a:bodyPr wrap="square" rtlCol="0">
            <a:spAutoFit/>
          </a:bodyPr>
          <a:lstStyle/>
          <a:p>
            <a:r>
              <a:rPr lang="en-US" dirty="0" smtClean="0"/>
              <a:t>Z</a:t>
            </a:r>
            <a:r>
              <a:rPr lang="en-US" baseline="-25000" dirty="0" smtClean="0"/>
              <a:t>||5</a:t>
            </a:r>
          </a:p>
          <a:p>
            <a:r>
              <a:rPr lang="en-US" dirty="0" smtClean="0"/>
              <a:t>Z</a:t>
            </a:r>
            <a:r>
              <a:rPr lang="en-US" baseline="-25000" dirty="0"/>
              <a:t>x</a:t>
            </a:r>
            <a:r>
              <a:rPr lang="en-US" baseline="-25000" dirty="0" smtClean="0"/>
              <a:t>5</a:t>
            </a:r>
            <a:r>
              <a:rPr lang="en-US" dirty="0" smtClean="0"/>
              <a:t>, Z</a:t>
            </a:r>
            <a:r>
              <a:rPr lang="en-US" baseline="-25000" dirty="0" smtClean="0"/>
              <a:t>y5</a:t>
            </a:r>
            <a:r>
              <a:rPr lang="en-US" dirty="0" smtClean="0"/>
              <a:t>, Z</a:t>
            </a:r>
            <a:r>
              <a:rPr lang="en-US" baseline="-25000" dirty="0" smtClean="0"/>
              <a:t>xQ5</a:t>
            </a:r>
            <a:r>
              <a:rPr lang="en-US" dirty="0" smtClean="0"/>
              <a:t>, Z</a:t>
            </a:r>
            <a:r>
              <a:rPr lang="en-US" baseline="-25000" dirty="0" smtClean="0"/>
              <a:t>yQ5</a:t>
            </a:r>
            <a:r>
              <a:rPr lang="en-US" dirty="0" smtClean="0"/>
              <a:t>, </a:t>
            </a:r>
            <a:r>
              <a:rPr lang="en-US" dirty="0" smtClean="0">
                <a:latin typeface="Symbol" charset="2"/>
                <a:cs typeface="Symbol" charset="2"/>
              </a:rPr>
              <a:t>b</a:t>
            </a:r>
            <a:r>
              <a:rPr lang="en-US" baseline="-25000" dirty="0" smtClean="0"/>
              <a:t>x5</a:t>
            </a:r>
            <a:r>
              <a:rPr lang="en-US" dirty="0" smtClean="0"/>
              <a:t>, </a:t>
            </a:r>
            <a:r>
              <a:rPr lang="en-US" dirty="0" smtClean="0">
                <a:latin typeface="Symbol" charset="2"/>
                <a:cs typeface="Symbol" charset="2"/>
              </a:rPr>
              <a:t>b</a:t>
            </a:r>
            <a:r>
              <a:rPr lang="en-US" baseline="-25000" dirty="0" smtClean="0"/>
              <a:t>y5</a:t>
            </a:r>
            <a:endParaRPr lang="en-US" dirty="0"/>
          </a:p>
        </p:txBody>
      </p:sp>
      <p:sp>
        <p:nvSpPr>
          <p:cNvPr id="33" name="TextBox 32"/>
          <p:cNvSpPr txBox="1"/>
          <p:nvPr/>
        </p:nvSpPr>
        <p:spPr>
          <a:xfrm rot="1237711">
            <a:off x="17476" y="5215747"/>
            <a:ext cx="3081964" cy="646331"/>
          </a:xfrm>
          <a:prstGeom prst="rect">
            <a:avLst/>
          </a:prstGeom>
          <a:noFill/>
        </p:spPr>
        <p:txBody>
          <a:bodyPr wrap="square" rtlCol="0">
            <a:spAutoFit/>
          </a:bodyPr>
          <a:lstStyle/>
          <a:p>
            <a:r>
              <a:rPr lang="en-US" dirty="0" smtClean="0"/>
              <a:t>Z</a:t>
            </a:r>
            <a:r>
              <a:rPr lang="en-US" baseline="-25000" dirty="0" smtClean="0"/>
              <a:t>||6</a:t>
            </a:r>
          </a:p>
          <a:p>
            <a:r>
              <a:rPr lang="en-US" dirty="0" smtClean="0"/>
              <a:t>Z</a:t>
            </a:r>
            <a:r>
              <a:rPr lang="en-US" baseline="-25000" dirty="0"/>
              <a:t>x</a:t>
            </a:r>
            <a:r>
              <a:rPr lang="en-US" baseline="-25000" dirty="0" smtClean="0"/>
              <a:t>6</a:t>
            </a:r>
            <a:r>
              <a:rPr lang="en-US" dirty="0" smtClean="0"/>
              <a:t>, Z</a:t>
            </a:r>
            <a:r>
              <a:rPr lang="en-US" baseline="-25000" dirty="0" smtClean="0"/>
              <a:t>y6</a:t>
            </a:r>
            <a:r>
              <a:rPr lang="en-US" dirty="0" smtClean="0"/>
              <a:t>, Z</a:t>
            </a:r>
            <a:r>
              <a:rPr lang="en-US" baseline="-25000" dirty="0" smtClean="0"/>
              <a:t>xQ6</a:t>
            </a:r>
            <a:r>
              <a:rPr lang="en-US" dirty="0" smtClean="0"/>
              <a:t>, Z</a:t>
            </a:r>
            <a:r>
              <a:rPr lang="en-US" baseline="-25000" dirty="0" smtClean="0"/>
              <a:t>yQ6</a:t>
            </a:r>
            <a:r>
              <a:rPr lang="en-US" dirty="0" smtClean="0"/>
              <a:t>, </a:t>
            </a:r>
            <a:r>
              <a:rPr lang="en-US" dirty="0" smtClean="0">
                <a:latin typeface="Symbol" charset="2"/>
                <a:cs typeface="Symbol" charset="2"/>
              </a:rPr>
              <a:t>b</a:t>
            </a:r>
            <a:r>
              <a:rPr lang="en-US" baseline="-25000" dirty="0" smtClean="0"/>
              <a:t>x6</a:t>
            </a:r>
            <a:r>
              <a:rPr lang="en-US" dirty="0" smtClean="0"/>
              <a:t>, </a:t>
            </a:r>
            <a:r>
              <a:rPr lang="en-US" dirty="0" smtClean="0">
                <a:latin typeface="Symbol" charset="2"/>
                <a:cs typeface="Symbol" charset="2"/>
              </a:rPr>
              <a:t>b</a:t>
            </a:r>
            <a:r>
              <a:rPr lang="en-US" baseline="-25000" dirty="0" smtClean="0"/>
              <a:t>y6</a:t>
            </a:r>
            <a:endParaRPr lang="en-US" dirty="0"/>
          </a:p>
        </p:txBody>
      </p:sp>
      <p:cxnSp>
        <p:nvCxnSpPr>
          <p:cNvPr id="34" name="Straight Arrow Connector 33"/>
          <p:cNvCxnSpPr/>
          <p:nvPr/>
        </p:nvCxnSpPr>
        <p:spPr>
          <a:xfrm>
            <a:off x="2351025" y="2014699"/>
            <a:ext cx="890816" cy="207189"/>
          </a:xfrm>
          <a:prstGeom prst="straightConnector1">
            <a:avLst/>
          </a:prstGeom>
          <a:ln w="28575" cmpd="sng">
            <a:solidFill>
              <a:srgbClr val="868686"/>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706731">
            <a:off x="2385310" y="2122635"/>
            <a:ext cx="686120" cy="369332"/>
          </a:xfrm>
          <a:prstGeom prst="rect">
            <a:avLst/>
          </a:prstGeom>
          <a:noFill/>
        </p:spPr>
        <p:txBody>
          <a:bodyPr wrap="square" rtlCol="0">
            <a:spAutoFit/>
          </a:bodyPr>
          <a:lstStyle/>
          <a:p>
            <a:r>
              <a:rPr lang="en-US" dirty="0" smtClean="0"/>
              <a:t>Ψ</a:t>
            </a:r>
            <a:r>
              <a:rPr lang="en-US" baseline="-25000" dirty="0" smtClean="0"/>
              <a:t>12</a:t>
            </a:r>
            <a:endParaRPr lang="en-US" dirty="0"/>
          </a:p>
        </p:txBody>
      </p:sp>
      <p:cxnSp>
        <p:nvCxnSpPr>
          <p:cNvPr id="42" name="Straight Arrow Connector 41"/>
          <p:cNvCxnSpPr/>
          <p:nvPr/>
        </p:nvCxnSpPr>
        <p:spPr>
          <a:xfrm>
            <a:off x="3430602" y="2335882"/>
            <a:ext cx="162611" cy="824059"/>
          </a:xfrm>
          <a:prstGeom prst="straightConnector1">
            <a:avLst/>
          </a:prstGeom>
          <a:ln w="28575" cmpd="sng">
            <a:solidFill>
              <a:srgbClr val="868686"/>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040260" y="2637309"/>
            <a:ext cx="686120" cy="369332"/>
          </a:xfrm>
          <a:prstGeom prst="rect">
            <a:avLst/>
          </a:prstGeom>
          <a:noFill/>
        </p:spPr>
        <p:txBody>
          <a:bodyPr wrap="square" rtlCol="0">
            <a:spAutoFit/>
          </a:bodyPr>
          <a:lstStyle/>
          <a:p>
            <a:r>
              <a:rPr lang="en-US" dirty="0" smtClean="0"/>
              <a:t>Ψ</a:t>
            </a:r>
            <a:r>
              <a:rPr lang="en-US" baseline="-25000" dirty="0" smtClean="0"/>
              <a:t>23</a:t>
            </a:r>
            <a:endParaRPr lang="en-US" dirty="0"/>
          </a:p>
        </p:txBody>
      </p:sp>
      <p:cxnSp>
        <p:nvCxnSpPr>
          <p:cNvPr id="45" name="Straight Arrow Connector 44"/>
          <p:cNvCxnSpPr/>
          <p:nvPr/>
        </p:nvCxnSpPr>
        <p:spPr>
          <a:xfrm flipH="1">
            <a:off x="3340868" y="3560677"/>
            <a:ext cx="252345" cy="473621"/>
          </a:xfrm>
          <a:prstGeom prst="straightConnector1">
            <a:avLst/>
          </a:prstGeom>
          <a:ln w="28575" cmpd="sng">
            <a:solidFill>
              <a:srgbClr val="868686"/>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017255" y="3454667"/>
            <a:ext cx="686120" cy="369332"/>
          </a:xfrm>
          <a:prstGeom prst="rect">
            <a:avLst/>
          </a:prstGeom>
          <a:noFill/>
        </p:spPr>
        <p:txBody>
          <a:bodyPr wrap="square" rtlCol="0">
            <a:spAutoFit/>
          </a:bodyPr>
          <a:lstStyle/>
          <a:p>
            <a:r>
              <a:rPr lang="en-US" dirty="0" smtClean="0"/>
              <a:t>Ψ</a:t>
            </a:r>
            <a:r>
              <a:rPr lang="en-US" baseline="-25000" dirty="0" smtClean="0"/>
              <a:t>34</a:t>
            </a:r>
            <a:endParaRPr lang="en-US" dirty="0"/>
          </a:p>
        </p:txBody>
      </p:sp>
      <p:cxnSp>
        <p:nvCxnSpPr>
          <p:cNvPr id="48" name="Straight Arrow Connector 47"/>
          <p:cNvCxnSpPr/>
          <p:nvPr/>
        </p:nvCxnSpPr>
        <p:spPr>
          <a:xfrm flipH="1">
            <a:off x="2598930" y="4160789"/>
            <a:ext cx="642911" cy="158221"/>
          </a:xfrm>
          <a:prstGeom prst="straightConnector1">
            <a:avLst/>
          </a:prstGeom>
          <a:ln w="28575" cmpd="sng">
            <a:solidFill>
              <a:srgbClr val="868686"/>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691973" y="3799703"/>
            <a:ext cx="686120" cy="369332"/>
          </a:xfrm>
          <a:prstGeom prst="rect">
            <a:avLst/>
          </a:prstGeom>
          <a:noFill/>
        </p:spPr>
        <p:txBody>
          <a:bodyPr wrap="square" rtlCol="0">
            <a:spAutoFit/>
          </a:bodyPr>
          <a:lstStyle/>
          <a:p>
            <a:r>
              <a:rPr lang="en-US" dirty="0" smtClean="0"/>
              <a:t>Ψ</a:t>
            </a:r>
            <a:r>
              <a:rPr lang="en-US" baseline="-25000" dirty="0" smtClean="0"/>
              <a:t>45</a:t>
            </a:r>
            <a:endParaRPr lang="en-US" dirty="0"/>
          </a:p>
        </p:txBody>
      </p:sp>
      <p:cxnSp>
        <p:nvCxnSpPr>
          <p:cNvPr id="51" name="Straight Arrow Connector 50"/>
          <p:cNvCxnSpPr/>
          <p:nvPr/>
        </p:nvCxnSpPr>
        <p:spPr>
          <a:xfrm flipH="1" flipV="1">
            <a:off x="1587778" y="4113408"/>
            <a:ext cx="851259" cy="232173"/>
          </a:xfrm>
          <a:prstGeom prst="straightConnector1">
            <a:avLst/>
          </a:prstGeom>
          <a:ln w="28575" cmpd="sng">
            <a:solidFill>
              <a:srgbClr val="868686"/>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rot="914762">
            <a:off x="1825907" y="3877397"/>
            <a:ext cx="686120" cy="369332"/>
          </a:xfrm>
          <a:prstGeom prst="rect">
            <a:avLst/>
          </a:prstGeom>
          <a:noFill/>
        </p:spPr>
        <p:txBody>
          <a:bodyPr wrap="square" rtlCol="0">
            <a:spAutoFit/>
          </a:bodyPr>
          <a:lstStyle/>
          <a:p>
            <a:r>
              <a:rPr lang="en-US" dirty="0" smtClean="0"/>
              <a:t>Ψ</a:t>
            </a:r>
            <a:r>
              <a:rPr lang="en-US" baseline="-25000" dirty="0" smtClean="0"/>
              <a:t>56</a:t>
            </a:r>
            <a:endParaRPr lang="en-US" dirty="0"/>
          </a:p>
        </p:txBody>
      </p:sp>
    </p:spTree>
    <p:extLst>
      <p:ext uri="{BB962C8B-B14F-4D97-AF65-F5344CB8AC3E}">
        <p14:creationId xmlns:p14="http://schemas.microsoft.com/office/powerpoint/2010/main" val="291911956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112</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a machine</a:t>
            </a:r>
            <a:endParaRPr lang="en-US" dirty="0"/>
          </a:p>
        </p:txBody>
      </p:sp>
      <p:sp>
        <p:nvSpPr>
          <p:cNvPr id="7" name="Oval 6"/>
          <p:cNvSpPr/>
          <p:nvPr/>
        </p:nvSpPr>
        <p:spPr>
          <a:xfrm>
            <a:off x="379562" y="1401530"/>
            <a:ext cx="3959999" cy="3941799"/>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744519" y="1751912"/>
            <a:ext cx="3254960" cy="3240000"/>
          </a:xfrm>
          <a:prstGeom prst="ellipse">
            <a:avLst/>
          </a:prstGeom>
          <a:no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ame Side Corner Rectangle 7"/>
          <p:cNvSpPr/>
          <p:nvPr/>
        </p:nvSpPr>
        <p:spPr>
          <a:xfrm rot="20514754">
            <a:off x="1405284" y="1188135"/>
            <a:ext cx="914400" cy="914400"/>
          </a:xfrm>
          <a:prstGeom prst="snip2SameRect">
            <a:avLst>
              <a:gd name="adj1" fmla="val 32632"/>
              <a:gd name="adj2" fmla="val 25544"/>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rminator 9"/>
          <p:cNvSpPr/>
          <p:nvPr/>
        </p:nvSpPr>
        <p:spPr>
          <a:xfrm rot="2720935">
            <a:off x="3238297" y="1901307"/>
            <a:ext cx="718371" cy="332872"/>
          </a:xfrm>
          <a:prstGeom prst="flowChartTerminator">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iagonal Stripe 10"/>
          <p:cNvSpPr/>
          <p:nvPr/>
        </p:nvSpPr>
        <p:spPr>
          <a:xfrm rot="18929631">
            <a:off x="4099279" y="2803060"/>
            <a:ext cx="914400" cy="914400"/>
          </a:xfrm>
          <a:prstGeom prst="diagStripe">
            <a:avLst>
              <a:gd name="adj" fmla="val 70320"/>
            </a:avLst>
          </a:prstGeom>
          <a:solidFill>
            <a:srgbClr val="60606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iagonal Stripe 12"/>
          <p:cNvSpPr/>
          <p:nvPr/>
        </p:nvSpPr>
        <p:spPr>
          <a:xfrm rot="2670369" flipH="1">
            <a:off x="3279600" y="2803061"/>
            <a:ext cx="914400" cy="914400"/>
          </a:xfrm>
          <a:prstGeom prst="diagStripe">
            <a:avLst>
              <a:gd name="adj" fmla="val 70320"/>
            </a:avLst>
          </a:prstGeom>
          <a:solidFill>
            <a:schemeClr val="accent4">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Block Arc 11"/>
          <p:cNvSpPr/>
          <p:nvPr/>
        </p:nvSpPr>
        <p:spPr>
          <a:xfrm rot="19550069">
            <a:off x="3203515" y="4001852"/>
            <a:ext cx="914400" cy="914400"/>
          </a:xfrm>
          <a:prstGeom prst="blockArc">
            <a:avLst>
              <a:gd name="adj1" fmla="val 10800000"/>
              <a:gd name="adj2" fmla="val 1293272"/>
              <a:gd name="adj3" fmla="val 22259"/>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p:cNvCxnSpPr/>
          <p:nvPr/>
        </p:nvCxnSpPr>
        <p:spPr>
          <a:xfrm flipV="1">
            <a:off x="2439037" y="5266612"/>
            <a:ext cx="739220" cy="135115"/>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351025" y="4827599"/>
            <a:ext cx="739220" cy="135115"/>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2583902" y="4394376"/>
            <a:ext cx="108071" cy="47702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812182" y="5320253"/>
            <a:ext cx="108071" cy="477020"/>
          </a:xfrm>
          <a:prstGeom prst="line">
            <a:avLst/>
          </a:prstGeom>
          <a:ln w="57150"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rot="18841872">
            <a:off x="657436" y="4017640"/>
            <a:ext cx="978084" cy="1176269"/>
          </a:xfrm>
          <a:prstGeom prst="rect">
            <a:avLst/>
          </a:pr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761" y="2681230"/>
            <a:ext cx="2256514" cy="761846"/>
          </a:xfrm>
          <a:prstGeom prst="rect">
            <a:avLst/>
          </a:prstGeom>
        </p:spPr>
      </p:pic>
      <p:pic>
        <p:nvPicPr>
          <p:cNvPr id="36" name="Picture 3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561" y="1736757"/>
            <a:ext cx="4501749" cy="747917"/>
          </a:xfrm>
          <a:prstGeom prst="rect">
            <a:avLst/>
          </a:prstGeom>
          <a:solidFill>
            <a:schemeClr val="bg1"/>
          </a:solidFill>
        </p:spPr>
      </p:pic>
      <p:pic>
        <p:nvPicPr>
          <p:cNvPr id="37" name="Picture 3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587" y="795487"/>
            <a:ext cx="4156213" cy="744714"/>
          </a:xfrm>
          <a:prstGeom prst="rect">
            <a:avLst/>
          </a:prstGeom>
          <a:solidFill>
            <a:schemeClr val="bg1"/>
          </a:solidFill>
        </p:spPr>
      </p:pic>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7100" y="4933794"/>
            <a:ext cx="5465232" cy="599412"/>
          </a:xfrm>
          <a:prstGeom prst="rect">
            <a:avLst/>
          </a:prstGeom>
        </p:spPr>
      </p:pic>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8410" y="5777635"/>
            <a:ext cx="5757198" cy="596783"/>
          </a:xfrm>
          <a:prstGeom prst="rect">
            <a:avLst/>
          </a:prstGeom>
        </p:spPr>
      </p:pic>
      <p:sp>
        <p:nvSpPr>
          <p:cNvPr id="39" name="TextBox 38"/>
          <p:cNvSpPr txBox="1"/>
          <p:nvPr/>
        </p:nvSpPr>
        <p:spPr>
          <a:xfrm rot="1237711">
            <a:off x="17476" y="5215747"/>
            <a:ext cx="3081964" cy="646331"/>
          </a:xfrm>
          <a:prstGeom prst="rect">
            <a:avLst/>
          </a:prstGeom>
          <a:noFill/>
        </p:spPr>
        <p:txBody>
          <a:bodyPr wrap="square" rtlCol="0">
            <a:spAutoFit/>
          </a:bodyPr>
          <a:lstStyle/>
          <a:p>
            <a:r>
              <a:rPr lang="en-US" dirty="0" smtClean="0"/>
              <a:t>Z</a:t>
            </a:r>
            <a:r>
              <a:rPr lang="en-US" baseline="-25000" dirty="0" smtClean="0"/>
              <a:t>||n</a:t>
            </a:r>
          </a:p>
          <a:p>
            <a:r>
              <a:rPr lang="en-US" dirty="0" err="1" smtClean="0"/>
              <a:t>Z</a:t>
            </a:r>
            <a:r>
              <a:rPr lang="en-US" baseline="-25000" dirty="0" err="1" smtClean="0"/>
              <a:t>x</a:t>
            </a:r>
            <a:r>
              <a:rPr lang="en-US" baseline="-25000" dirty="0" err="1"/>
              <a:t>n</a:t>
            </a:r>
            <a:r>
              <a:rPr lang="en-US" dirty="0" smtClean="0"/>
              <a:t>, </a:t>
            </a:r>
            <a:r>
              <a:rPr lang="en-US" dirty="0" err="1" smtClean="0"/>
              <a:t>Z</a:t>
            </a:r>
            <a:r>
              <a:rPr lang="en-US" baseline="-25000" dirty="0" err="1" smtClean="0"/>
              <a:t>yn</a:t>
            </a:r>
            <a:r>
              <a:rPr lang="en-US" dirty="0" smtClean="0"/>
              <a:t>, </a:t>
            </a:r>
            <a:r>
              <a:rPr lang="en-US" dirty="0" err="1" smtClean="0"/>
              <a:t>Z</a:t>
            </a:r>
            <a:r>
              <a:rPr lang="en-US" baseline="-25000" dirty="0" err="1" smtClean="0"/>
              <a:t>xQn</a:t>
            </a:r>
            <a:r>
              <a:rPr lang="en-US" dirty="0" smtClean="0"/>
              <a:t>, </a:t>
            </a:r>
            <a:r>
              <a:rPr lang="en-US" dirty="0" err="1" smtClean="0"/>
              <a:t>Z</a:t>
            </a:r>
            <a:r>
              <a:rPr lang="en-US" baseline="-25000" dirty="0" err="1" smtClean="0"/>
              <a:t>yQn</a:t>
            </a:r>
            <a:r>
              <a:rPr lang="en-US" dirty="0" smtClean="0"/>
              <a:t>, </a:t>
            </a:r>
            <a:r>
              <a:rPr lang="en-US" dirty="0" err="1" smtClean="0">
                <a:latin typeface="Symbol" charset="2"/>
                <a:cs typeface="Symbol" charset="2"/>
              </a:rPr>
              <a:t>b</a:t>
            </a:r>
            <a:r>
              <a:rPr lang="en-US" baseline="-25000" dirty="0" err="1" smtClean="0"/>
              <a:t>xn</a:t>
            </a:r>
            <a:r>
              <a:rPr lang="en-US" dirty="0" smtClean="0"/>
              <a:t>, </a:t>
            </a:r>
            <a:r>
              <a:rPr lang="en-US" dirty="0" err="1" smtClean="0">
                <a:latin typeface="Symbol" charset="2"/>
                <a:cs typeface="Symbol" charset="2"/>
              </a:rPr>
              <a:t>b</a:t>
            </a:r>
            <a:r>
              <a:rPr lang="en-US" baseline="-25000" dirty="0" err="1" smtClean="0"/>
              <a:t>yn</a:t>
            </a:r>
            <a:endParaRPr lang="en-US" dirty="0"/>
          </a:p>
        </p:txBody>
      </p:sp>
      <p:pic>
        <p:nvPicPr>
          <p:cNvPr id="15" name="Picture 14"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252" y="4146515"/>
            <a:ext cx="3046746" cy="542850"/>
          </a:xfrm>
          <a:prstGeom prst="rect">
            <a:avLst/>
          </a:prstGeom>
        </p:spPr>
      </p:pic>
    </p:spTree>
    <p:extLst>
      <p:ext uri="{BB962C8B-B14F-4D97-AF65-F5344CB8AC3E}">
        <p14:creationId xmlns:p14="http://schemas.microsoft.com/office/powerpoint/2010/main" val="369406097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113</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 </a:t>
            </a:r>
            <a:br>
              <a:rPr lang="en-US" dirty="0" smtClean="0"/>
            </a:br>
            <a:r>
              <a:rPr lang="en-US" dirty="0" smtClean="0"/>
              <a:t>The resistive wall</a:t>
            </a:r>
            <a:endParaRPr lang="en-US" dirty="0"/>
          </a:p>
        </p:txBody>
      </p:sp>
      <p:grpSp>
        <p:nvGrpSpPr>
          <p:cNvPr id="27" name="Group 16"/>
          <p:cNvGrpSpPr>
            <a:grpSpLocks noChangeAspect="1"/>
          </p:cNvGrpSpPr>
          <p:nvPr/>
        </p:nvGrpSpPr>
        <p:grpSpPr>
          <a:xfrm>
            <a:off x="182781" y="1105047"/>
            <a:ext cx="3568978" cy="2458877"/>
            <a:chOff x="457200" y="1076328"/>
            <a:chExt cx="8067675" cy="5553072"/>
          </a:xfrm>
        </p:grpSpPr>
        <p:pic>
          <p:nvPicPr>
            <p:cNvPr id="28" name="Picture 2"/>
            <p:cNvPicPr>
              <a:picLocks noChangeAspect="1" noChangeArrowheads="1"/>
            </p:cNvPicPr>
            <p:nvPr/>
          </p:nvPicPr>
          <p:blipFill rotWithShape="1">
            <a:blip r:embed="rId2" cstate="print"/>
            <a:srcRect b="79865"/>
            <a:stretch/>
          </p:blipFill>
          <p:spPr bwMode="auto">
            <a:xfrm>
              <a:off x="457200" y="1076328"/>
              <a:ext cx="8067675" cy="1133476"/>
            </a:xfrm>
            <a:prstGeom prst="rect">
              <a:avLst/>
            </a:prstGeom>
            <a:noFill/>
            <a:ln w="9525">
              <a:noFill/>
              <a:miter lim="800000"/>
              <a:headEnd/>
              <a:tailEnd/>
            </a:ln>
          </p:spPr>
        </p:pic>
        <p:sp>
          <p:nvSpPr>
            <p:cNvPr id="29" name="Rectangle 28"/>
            <p:cNvSpPr/>
            <p:nvPr/>
          </p:nvSpPr>
          <p:spPr>
            <a:xfrm>
              <a:off x="838200" y="1828800"/>
              <a:ext cx="2286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886200" y="2209800"/>
              <a:ext cx="1905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57200" y="6248400"/>
              <a:ext cx="1676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0519" y="790393"/>
            <a:ext cx="5733481" cy="2773531"/>
          </a:xfrm>
        </p:spPr>
      </p:pic>
      <p:pic>
        <p:nvPicPr>
          <p:cNvPr id="3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810" y="3666116"/>
            <a:ext cx="5549553" cy="2684557"/>
          </a:xfrm>
          <a:prstGeom prst="rect">
            <a:avLst/>
          </a:prstGeom>
        </p:spPr>
      </p:pic>
      <p:grpSp>
        <p:nvGrpSpPr>
          <p:cNvPr id="34" name="Group 16"/>
          <p:cNvGrpSpPr>
            <a:grpSpLocks noChangeAspect="1"/>
          </p:cNvGrpSpPr>
          <p:nvPr/>
        </p:nvGrpSpPr>
        <p:grpSpPr>
          <a:xfrm>
            <a:off x="46672" y="1485830"/>
            <a:ext cx="3330030" cy="2751141"/>
            <a:chOff x="436612" y="2209800"/>
            <a:chExt cx="5354588" cy="4419600"/>
          </a:xfrm>
        </p:grpSpPr>
        <p:pic>
          <p:nvPicPr>
            <p:cNvPr id="38" name="Picture 2"/>
            <p:cNvPicPr>
              <a:picLocks noChangeAspect="1" noChangeArrowheads="1"/>
            </p:cNvPicPr>
            <p:nvPr/>
          </p:nvPicPr>
          <p:blipFill rotWithShape="1">
            <a:blip r:embed="rId2" cstate="print"/>
            <a:srcRect l="-254" t="25550" r="64915" b="43703"/>
            <a:stretch/>
          </p:blipFill>
          <p:spPr bwMode="auto">
            <a:xfrm>
              <a:off x="436612" y="2514601"/>
              <a:ext cx="2851027" cy="1730813"/>
            </a:xfrm>
            <a:prstGeom prst="rect">
              <a:avLst/>
            </a:prstGeom>
            <a:noFill/>
            <a:ln w="9525">
              <a:noFill/>
              <a:miter lim="800000"/>
              <a:headEnd/>
              <a:tailEnd/>
            </a:ln>
          </p:spPr>
        </p:pic>
        <p:sp>
          <p:nvSpPr>
            <p:cNvPr id="41" name="Rectangle 40"/>
            <p:cNvSpPr/>
            <p:nvPr/>
          </p:nvSpPr>
          <p:spPr>
            <a:xfrm>
              <a:off x="3886200" y="2209800"/>
              <a:ext cx="1905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 y="6248400"/>
              <a:ext cx="1676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p:cNvPicPr>
            <a:picLocks noChangeAspect="1" noChangeArrowheads="1"/>
          </p:cNvPicPr>
          <p:nvPr/>
        </p:nvPicPr>
        <p:blipFill rotWithShape="1">
          <a:blip r:embed="rId2" cstate="print"/>
          <a:srcRect l="33885" t="25549" r="31191" b="43586"/>
          <a:stretch/>
        </p:blipFill>
        <p:spPr bwMode="auto">
          <a:xfrm>
            <a:off x="2002204" y="1698355"/>
            <a:ext cx="1480316" cy="913699"/>
          </a:xfrm>
          <a:prstGeom prst="rect">
            <a:avLst/>
          </a:prstGeom>
          <a:noFill/>
          <a:ln w="9525">
            <a:noFill/>
            <a:miter lim="800000"/>
            <a:headEnd/>
            <a:tailEnd/>
          </a:ln>
        </p:spPr>
      </p:pic>
      <p:pic>
        <p:nvPicPr>
          <p:cNvPr id="49" name="Picture 2"/>
          <p:cNvPicPr>
            <a:picLocks noChangeAspect="1" noChangeArrowheads="1"/>
          </p:cNvPicPr>
          <p:nvPr/>
        </p:nvPicPr>
        <p:blipFill rotWithShape="1">
          <a:blip r:embed="rId2" cstate="print"/>
          <a:srcRect l="68344" t="58393" b="4763"/>
          <a:stretch/>
        </p:blipFill>
        <p:spPr bwMode="auto">
          <a:xfrm>
            <a:off x="2076320" y="2793689"/>
            <a:ext cx="1483776" cy="1206115"/>
          </a:xfrm>
          <a:prstGeom prst="rect">
            <a:avLst/>
          </a:prstGeom>
          <a:noFill/>
          <a:ln w="9525">
            <a:noFill/>
            <a:miter lim="800000"/>
            <a:headEnd/>
            <a:tailEnd/>
          </a:ln>
        </p:spPr>
      </p:pic>
      <p:pic>
        <p:nvPicPr>
          <p:cNvPr id="54" name="Picture 2"/>
          <p:cNvPicPr>
            <a:picLocks noChangeAspect="1" noChangeArrowheads="1"/>
          </p:cNvPicPr>
          <p:nvPr/>
        </p:nvPicPr>
        <p:blipFill rotWithShape="1">
          <a:blip r:embed="rId2" cstate="print"/>
          <a:srcRect l="66116" t="25549" b="41918"/>
          <a:stretch/>
        </p:blipFill>
        <p:spPr bwMode="auto">
          <a:xfrm>
            <a:off x="351328" y="3142974"/>
            <a:ext cx="1643711" cy="1102189"/>
          </a:xfrm>
          <a:prstGeom prst="rect">
            <a:avLst/>
          </a:prstGeom>
          <a:noFill/>
          <a:ln w="9525">
            <a:noFill/>
            <a:miter lim="800000"/>
            <a:headEnd/>
            <a:tailEnd/>
          </a:ln>
        </p:spPr>
      </p:pic>
      <p:pic>
        <p:nvPicPr>
          <p:cNvPr id="60" name="Picture 2"/>
          <p:cNvPicPr>
            <a:picLocks noChangeAspect="1" noChangeArrowheads="1"/>
          </p:cNvPicPr>
          <p:nvPr/>
        </p:nvPicPr>
        <p:blipFill rotWithShape="1">
          <a:blip r:embed="rId2" cstate="print"/>
          <a:srcRect l="-1638" t="57210" r="29846" b="1464"/>
          <a:stretch/>
        </p:blipFill>
        <p:spPr bwMode="auto">
          <a:xfrm>
            <a:off x="59475" y="4373013"/>
            <a:ext cx="3544415" cy="1424977"/>
          </a:xfrm>
          <a:prstGeom prst="rect">
            <a:avLst/>
          </a:prstGeom>
          <a:noFill/>
          <a:ln w="9525">
            <a:noFill/>
            <a:miter lim="800000"/>
            <a:headEnd/>
            <a:tailEnd/>
          </a:ln>
        </p:spPr>
      </p:pic>
      <p:sp>
        <p:nvSpPr>
          <p:cNvPr id="64" name="Rectangle 63"/>
          <p:cNvSpPr/>
          <p:nvPr/>
        </p:nvSpPr>
        <p:spPr>
          <a:xfrm>
            <a:off x="186115" y="5533119"/>
            <a:ext cx="915918" cy="26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356221" y="1741907"/>
            <a:ext cx="307949" cy="264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4641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114</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The kickers</a:t>
            </a:r>
            <a:endParaRPr lang="en-US" dirty="0"/>
          </a:p>
        </p:txBody>
      </p:sp>
      <p:pic>
        <p:nvPicPr>
          <p:cNvPr id="24" name="Picture 23" descr="MKP_seg.bmp"/>
          <p:cNvPicPr>
            <a:picLocks noChangeAspect="1"/>
          </p:cNvPicPr>
          <p:nvPr/>
        </p:nvPicPr>
        <p:blipFill>
          <a:blip r:embed="rId2" cstate="print"/>
          <a:srcRect l="16340" r="18301"/>
          <a:stretch>
            <a:fillRect/>
          </a:stretch>
        </p:blipFill>
        <p:spPr>
          <a:xfrm>
            <a:off x="387904" y="1732366"/>
            <a:ext cx="1905000" cy="1451610"/>
          </a:xfrm>
          <a:prstGeom prst="rect">
            <a:avLst/>
          </a:prstGeom>
        </p:spPr>
      </p:pic>
      <p:pic>
        <p:nvPicPr>
          <p:cNvPr id="25" name="Content Placeholder 7" descr="MKEser.bmp"/>
          <p:cNvPicPr>
            <a:picLocks noGrp="1" noChangeAspect="1"/>
          </p:cNvPicPr>
          <p:nvPr>
            <p:ph idx="1"/>
          </p:nvPr>
        </p:nvPicPr>
        <p:blipFill>
          <a:blip r:embed="rId3" cstate="print"/>
          <a:srcRect r="17694" b="17503"/>
          <a:stretch>
            <a:fillRect/>
          </a:stretch>
        </p:blipFill>
        <p:spPr>
          <a:xfrm>
            <a:off x="250320" y="4051618"/>
            <a:ext cx="2289781" cy="1467984"/>
          </a:xfrm>
        </p:spPr>
      </p:pic>
      <p:sp>
        <p:nvSpPr>
          <p:cNvPr id="3" name="TextBox 2"/>
          <p:cNvSpPr txBox="1"/>
          <p:nvPr/>
        </p:nvSpPr>
        <p:spPr>
          <a:xfrm>
            <a:off x="452549" y="1372327"/>
            <a:ext cx="861299" cy="369332"/>
          </a:xfrm>
          <a:prstGeom prst="rect">
            <a:avLst/>
          </a:prstGeom>
          <a:noFill/>
        </p:spPr>
        <p:txBody>
          <a:bodyPr wrap="square" rtlCol="0">
            <a:spAutoFit/>
          </a:bodyPr>
          <a:lstStyle/>
          <a:p>
            <a:r>
              <a:rPr lang="en-US" dirty="0" smtClean="0"/>
              <a:t>MKP</a:t>
            </a:r>
            <a:endParaRPr lang="en-US" dirty="0"/>
          </a:p>
        </p:txBody>
      </p:sp>
      <p:sp>
        <p:nvSpPr>
          <p:cNvPr id="35" name="TextBox 34"/>
          <p:cNvSpPr txBox="1"/>
          <p:nvPr/>
        </p:nvSpPr>
        <p:spPr>
          <a:xfrm>
            <a:off x="387904" y="3732488"/>
            <a:ext cx="861299" cy="369332"/>
          </a:xfrm>
          <a:prstGeom prst="rect">
            <a:avLst/>
          </a:prstGeom>
          <a:noFill/>
        </p:spPr>
        <p:txBody>
          <a:bodyPr wrap="square" rtlCol="0">
            <a:spAutoFit/>
          </a:bodyPr>
          <a:lstStyle/>
          <a:p>
            <a:r>
              <a:rPr lang="en-US" dirty="0" smtClean="0"/>
              <a:t>MKE</a:t>
            </a:r>
            <a:endParaRPr lang="en-US" dirty="0"/>
          </a:p>
        </p:txBody>
      </p:sp>
      <p:pic>
        <p:nvPicPr>
          <p:cNvPr id="36"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220" y="947268"/>
            <a:ext cx="5713403" cy="2763819"/>
          </a:xfrm>
          <a:prstGeom prst="rect">
            <a:avLst/>
          </a:prstGeom>
        </p:spPr>
      </p:pic>
      <p:pic>
        <p:nvPicPr>
          <p:cNvPr id="37" name="Content Placeholder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018" y="3849280"/>
            <a:ext cx="5596139" cy="2623862"/>
          </a:xfrm>
          <a:prstGeom prst="rect">
            <a:avLst/>
          </a:prstGeom>
        </p:spPr>
      </p:pic>
    </p:spTree>
    <p:extLst>
      <p:ext uri="{BB962C8B-B14F-4D97-AF65-F5344CB8AC3E}">
        <p14:creationId xmlns:p14="http://schemas.microsoft.com/office/powerpoint/2010/main" val="62548126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115</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The Beam Position Monitors</a:t>
            </a:r>
            <a:endParaRPr lang="en-US" dirty="0"/>
          </a:p>
        </p:txBody>
      </p:sp>
      <p:pic>
        <p:nvPicPr>
          <p:cNvPr id="13" name="Picture 2"/>
          <p:cNvPicPr>
            <a:picLocks noChangeAspect="1" noChangeArrowheads="1"/>
          </p:cNvPicPr>
          <p:nvPr/>
        </p:nvPicPr>
        <p:blipFill>
          <a:blip r:embed="rId2" cstate="print"/>
          <a:srcRect l="12169" t="13367" r="51268" b="33170"/>
          <a:stretch>
            <a:fillRect/>
          </a:stretch>
        </p:blipFill>
        <p:spPr bwMode="auto">
          <a:xfrm>
            <a:off x="502189" y="2698352"/>
            <a:ext cx="2160588" cy="1263650"/>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l="10309" t="24034" r="53285" b="41635"/>
          <a:stretch>
            <a:fillRect/>
          </a:stretch>
        </p:blipFill>
        <p:spPr bwMode="auto">
          <a:xfrm>
            <a:off x="404556" y="1524721"/>
            <a:ext cx="2593975" cy="977900"/>
          </a:xfrm>
          <a:prstGeom prst="rect">
            <a:avLst/>
          </a:prstGeom>
          <a:noFill/>
          <a:ln w="9525">
            <a:noFill/>
            <a:miter lim="800000"/>
            <a:headEnd/>
            <a:tailEnd/>
          </a:ln>
          <a:effectLst/>
        </p:spPr>
      </p:pic>
      <p:sp>
        <p:nvSpPr>
          <p:cNvPr id="15" name="TextBox 14"/>
          <p:cNvSpPr txBox="1"/>
          <p:nvPr/>
        </p:nvSpPr>
        <p:spPr>
          <a:xfrm>
            <a:off x="452549" y="1219927"/>
            <a:ext cx="861299" cy="369332"/>
          </a:xfrm>
          <a:prstGeom prst="rect">
            <a:avLst/>
          </a:prstGeom>
          <a:noFill/>
        </p:spPr>
        <p:txBody>
          <a:bodyPr wrap="square" rtlCol="0">
            <a:spAutoFit/>
          </a:bodyPr>
          <a:lstStyle/>
          <a:p>
            <a:r>
              <a:rPr lang="en-US" dirty="0" smtClean="0"/>
              <a:t>BPH</a:t>
            </a:r>
            <a:endParaRPr lang="en-US" dirty="0"/>
          </a:p>
        </p:txBody>
      </p:sp>
      <p:sp>
        <p:nvSpPr>
          <p:cNvPr id="16" name="TextBox 15"/>
          <p:cNvSpPr txBox="1"/>
          <p:nvPr/>
        </p:nvSpPr>
        <p:spPr>
          <a:xfrm>
            <a:off x="387904" y="2564088"/>
            <a:ext cx="861299" cy="369332"/>
          </a:xfrm>
          <a:prstGeom prst="rect">
            <a:avLst/>
          </a:prstGeom>
          <a:noFill/>
        </p:spPr>
        <p:txBody>
          <a:bodyPr wrap="square" rtlCol="0">
            <a:spAutoFit/>
          </a:bodyPr>
          <a:lstStyle/>
          <a:p>
            <a:r>
              <a:rPr lang="en-US" dirty="0" smtClean="0"/>
              <a:t>BPV</a:t>
            </a:r>
            <a:endParaRPr lang="en-US" dirty="0"/>
          </a:p>
        </p:txBody>
      </p:sp>
      <p:pic>
        <p:nvPicPr>
          <p:cNvPr id="1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76580" y="1109543"/>
            <a:ext cx="5418381" cy="2540517"/>
          </a:xfrm>
        </p:spPr>
      </p:pic>
      <p:pic>
        <p:nvPicPr>
          <p:cNvPr id="18"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6580" y="3753448"/>
            <a:ext cx="5441113" cy="2632100"/>
          </a:xfrm>
          <a:prstGeom prst="rect">
            <a:avLst/>
          </a:prstGeom>
        </p:spPr>
      </p:pic>
      <p:pic>
        <p:nvPicPr>
          <p:cNvPr id="19" name="Picture 6" descr="fig1.pdf"/>
          <p:cNvPicPr>
            <a:picLocks noChangeAspect="1"/>
          </p:cNvPicPr>
          <p:nvPr/>
        </p:nvPicPr>
        <p:blipFill rotWithShape="1">
          <a:blip r:embed="rId6"/>
          <a:srcRect r="37890"/>
          <a:stretch/>
        </p:blipFill>
        <p:spPr bwMode="auto">
          <a:xfrm>
            <a:off x="211772" y="4081818"/>
            <a:ext cx="3534728" cy="1302982"/>
          </a:xfrm>
          <a:prstGeom prst="rect">
            <a:avLst/>
          </a:prstGeom>
          <a:noFill/>
          <a:ln w="9525">
            <a:noFill/>
            <a:miter lim="800000"/>
            <a:headEnd/>
            <a:tailEnd/>
          </a:ln>
        </p:spPr>
      </p:pic>
      <p:pic>
        <p:nvPicPr>
          <p:cNvPr id="20" name="Picture 6" descr="fig1.pdf"/>
          <p:cNvPicPr>
            <a:picLocks noChangeAspect="1"/>
          </p:cNvPicPr>
          <p:nvPr/>
        </p:nvPicPr>
        <p:blipFill rotWithShape="1">
          <a:blip r:embed="rId6"/>
          <a:srcRect l="63765"/>
          <a:stretch/>
        </p:blipFill>
        <p:spPr bwMode="auto">
          <a:xfrm>
            <a:off x="2370764" y="5420080"/>
            <a:ext cx="1481772" cy="936270"/>
          </a:xfrm>
          <a:prstGeom prst="rect">
            <a:avLst/>
          </a:prstGeom>
          <a:noFill/>
          <a:ln w="9525">
            <a:noFill/>
            <a:miter lim="800000"/>
            <a:headEnd/>
            <a:tailEnd/>
          </a:ln>
        </p:spPr>
      </p:pic>
    </p:spTree>
    <p:extLst>
      <p:ext uri="{BB962C8B-B14F-4D97-AF65-F5344CB8AC3E}">
        <p14:creationId xmlns:p14="http://schemas.microsoft.com/office/powerpoint/2010/main" val="397961016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116</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The RF systems</a:t>
            </a:r>
            <a:endParaRPr lang="en-US" dirty="0"/>
          </a:p>
        </p:txBody>
      </p:sp>
      <p:sp>
        <p:nvSpPr>
          <p:cNvPr id="15" name="TextBox 14"/>
          <p:cNvSpPr txBox="1"/>
          <p:nvPr/>
        </p:nvSpPr>
        <p:spPr>
          <a:xfrm>
            <a:off x="233579" y="1299332"/>
            <a:ext cx="3109432" cy="369332"/>
          </a:xfrm>
          <a:prstGeom prst="rect">
            <a:avLst/>
          </a:prstGeom>
          <a:noFill/>
        </p:spPr>
        <p:txBody>
          <a:bodyPr wrap="square" rtlCol="0">
            <a:spAutoFit/>
          </a:bodyPr>
          <a:lstStyle/>
          <a:p>
            <a:r>
              <a:rPr lang="en-US" dirty="0" smtClean="0"/>
              <a:t>200 and 800 MHz systems</a:t>
            </a:r>
            <a:endParaRPr lang="en-US" dirty="0"/>
          </a:p>
        </p:txBody>
      </p:sp>
      <p:pic>
        <p:nvPicPr>
          <p:cNvPr id="12" name="Picture 12"/>
          <p:cNvPicPr>
            <a:picLocks noChangeAspect="1" noChangeArrowheads="1"/>
          </p:cNvPicPr>
          <p:nvPr/>
        </p:nvPicPr>
        <p:blipFill>
          <a:blip r:embed="rId2" cstate="print"/>
          <a:srcRect l="62376" t="12971" r="494" b="22127"/>
          <a:stretch>
            <a:fillRect/>
          </a:stretch>
        </p:blipFill>
        <p:spPr bwMode="auto">
          <a:xfrm>
            <a:off x="452170" y="1741659"/>
            <a:ext cx="2517165" cy="1760013"/>
          </a:xfrm>
          <a:prstGeom prst="rect">
            <a:avLst/>
          </a:prstGeom>
          <a:noFill/>
          <a:ln w="9525">
            <a:noFill/>
            <a:miter lim="800000"/>
            <a:headEnd/>
            <a:tailEnd/>
          </a:ln>
          <a:effectLst/>
        </p:spPr>
      </p:pic>
      <p:pic>
        <p:nvPicPr>
          <p:cNvPr id="19"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6582" y="1094399"/>
            <a:ext cx="5567418" cy="2610396"/>
          </a:xfrm>
        </p:spPr>
      </p:pic>
      <p:pic>
        <p:nvPicPr>
          <p:cNvPr id="20"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6582" y="3777791"/>
            <a:ext cx="5668056" cy="2657582"/>
          </a:xfrm>
          <a:prstGeom prst="rect">
            <a:avLst/>
          </a:prstGeom>
        </p:spPr>
      </p:pic>
    </p:spTree>
    <p:extLst>
      <p:ext uri="{BB962C8B-B14F-4D97-AF65-F5344CB8AC3E}">
        <p14:creationId xmlns:p14="http://schemas.microsoft.com/office/powerpoint/2010/main" val="354472418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117</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Transitions</a:t>
            </a:r>
            <a:endParaRPr lang="en-US" dirty="0"/>
          </a:p>
        </p:txBody>
      </p:sp>
      <p:sp>
        <p:nvSpPr>
          <p:cNvPr id="15" name="TextBox 14"/>
          <p:cNvSpPr txBox="1"/>
          <p:nvPr/>
        </p:nvSpPr>
        <p:spPr>
          <a:xfrm>
            <a:off x="233579" y="1299332"/>
            <a:ext cx="3109432" cy="646331"/>
          </a:xfrm>
          <a:prstGeom prst="rect">
            <a:avLst/>
          </a:prstGeom>
          <a:noFill/>
        </p:spPr>
        <p:txBody>
          <a:bodyPr wrap="square" rtlCol="0">
            <a:spAutoFit/>
          </a:bodyPr>
          <a:lstStyle/>
          <a:p>
            <a:r>
              <a:rPr lang="en-US" dirty="0" smtClean="0"/>
              <a:t>Step transitions between different types of chambers</a:t>
            </a:r>
            <a:endParaRPr lang="en-US" dirty="0"/>
          </a:p>
        </p:txBody>
      </p:sp>
      <p:pic>
        <p:nvPicPr>
          <p:cNvPr id="10" name="Picture 9" descr="C:\Lyx_Docs\SPS_flange\fitResistorModelHF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5" y="2077054"/>
            <a:ext cx="2010733" cy="31640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471914057"/>
              </p:ext>
            </p:extLst>
          </p:nvPr>
        </p:nvGraphicFramePr>
        <p:xfrm>
          <a:off x="3634527" y="1211504"/>
          <a:ext cx="4912546" cy="4434840"/>
        </p:xfrm>
        <a:graphic>
          <a:graphicData uri="http://schemas.openxmlformats.org/drawingml/2006/table">
            <a:tbl>
              <a:tblPr firstRow="1" bandRow="1">
                <a:tableStyleId>{073A0DAA-6AF3-43AB-8588-CEC1D06C72B9}</a:tableStyleId>
              </a:tblPr>
              <a:tblGrid>
                <a:gridCol w="1048262"/>
                <a:gridCol w="871951"/>
                <a:gridCol w="896100"/>
                <a:gridCol w="932631"/>
                <a:gridCol w="1163602"/>
              </a:tblGrid>
              <a:tr h="370840">
                <a:tc>
                  <a:txBody>
                    <a:bodyPr/>
                    <a:lstStyle/>
                    <a:p>
                      <a:pPr algn="ctr"/>
                      <a:r>
                        <a:rPr lang="en-GB" sz="1400" dirty="0" smtClean="0"/>
                        <a:t>Flange Type</a:t>
                      </a:r>
                      <a:endParaRPr lang="en-GB" sz="1400" dirty="0"/>
                    </a:p>
                  </a:txBody>
                  <a:tcPr anchor="ctr"/>
                </a:tc>
                <a:tc>
                  <a:txBody>
                    <a:bodyPr/>
                    <a:lstStyle/>
                    <a:p>
                      <a:pPr algn="ctr"/>
                      <a:r>
                        <a:rPr lang="en-GB" sz="1400" dirty="0" smtClean="0"/>
                        <a:t>Enamel</a:t>
                      </a:r>
                      <a:endParaRPr lang="en-GB" sz="1400" dirty="0"/>
                    </a:p>
                  </a:txBody>
                  <a:tcPr anchor="ctr"/>
                </a:tc>
                <a:tc>
                  <a:txBody>
                    <a:bodyPr/>
                    <a:lstStyle/>
                    <a:p>
                      <a:pPr algn="ctr"/>
                      <a:r>
                        <a:rPr lang="en-GB" sz="1400" dirty="0" smtClean="0"/>
                        <a:t>Bellow</a:t>
                      </a:r>
                      <a:endParaRPr lang="en-GB" sz="1400" dirty="0"/>
                    </a:p>
                  </a:txBody>
                  <a:tcPr anchor="ctr"/>
                </a:tc>
                <a:tc>
                  <a:txBody>
                    <a:bodyPr/>
                    <a:lstStyle/>
                    <a:p>
                      <a:pPr algn="ctr"/>
                      <a:r>
                        <a:rPr lang="en-GB" sz="1200" dirty="0" smtClean="0"/>
                        <a:t>Num.</a:t>
                      </a:r>
                      <a:r>
                        <a:rPr lang="en-GB" sz="1200" baseline="0" dirty="0" smtClean="0"/>
                        <a:t> of elements</a:t>
                      </a:r>
                      <a:endParaRPr lang="en-GB" dirty="0"/>
                    </a:p>
                  </a:txBody>
                  <a:tcPr anchor="ctr"/>
                </a:tc>
                <a:tc>
                  <a:txBody>
                    <a:bodyPr/>
                    <a:lstStyle/>
                    <a:p>
                      <a:pPr algn="ctr"/>
                      <a:r>
                        <a:rPr lang="en-GB" sz="1400" dirty="0" smtClean="0"/>
                        <a:t>Resistor</a:t>
                      </a:r>
                      <a:endParaRPr lang="en-GB" sz="1400" dirty="0"/>
                    </a:p>
                  </a:txBody>
                  <a:tcPr anchor="ctr"/>
                </a:tc>
              </a:tr>
              <a:tr h="370840">
                <a:tc>
                  <a:txBody>
                    <a:bodyPr/>
                    <a:lstStyle/>
                    <a:p>
                      <a:pPr algn="ctr"/>
                      <a:r>
                        <a:rPr lang="en-GB" sz="1600" dirty="0" smtClean="0"/>
                        <a:t>BPV-QD</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90</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r>
              <a:tr h="370840">
                <a:tc>
                  <a:txBody>
                    <a:bodyPr/>
                    <a:lstStyle/>
                    <a:p>
                      <a:pPr algn="ctr"/>
                      <a:r>
                        <a:rPr lang="en-GB" sz="1600" dirty="0" smtClean="0"/>
                        <a:t>BPH-QF</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39</a:t>
                      </a:r>
                      <a:endParaRPr lang="en-GB" sz="1600" dirty="0">
                        <a:solidFill>
                          <a:schemeClr val="tx1"/>
                        </a:solidFill>
                      </a:endParaRPr>
                    </a:p>
                  </a:txBody>
                  <a:tcPr anchor="ctr"/>
                </a:tc>
                <a:tc>
                  <a:txBody>
                    <a:bodyPr/>
                    <a:lstStyle/>
                    <a:p>
                      <a:pPr algn="ctr"/>
                      <a:r>
                        <a:rPr lang="en-GB" sz="1600" dirty="0" smtClean="0"/>
                        <a:t>Long</a:t>
                      </a:r>
                      <a:endParaRPr lang="en-GB" sz="1600" dirty="0">
                        <a:solidFill>
                          <a:schemeClr val="tx1"/>
                        </a:solidFill>
                      </a:endParaRPr>
                    </a:p>
                  </a:txBody>
                  <a:tcPr anchor="ctr"/>
                </a:tc>
              </a:tr>
              <a:tr h="370840">
                <a:tc>
                  <a:txBody>
                    <a:bodyPr/>
                    <a:lstStyle/>
                    <a:p>
                      <a:pPr algn="ctr"/>
                      <a:r>
                        <a:rPr lang="en-GB" sz="1600" dirty="0" smtClean="0"/>
                        <a:t>QF-MBA</a:t>
                      </a:r>
                      <a:endParaRPr lang="en-GB" sz="1600" dirty="0" smtClean="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83</a:t>
                      </a:r>
                      <a:endParaRPr lang="en-GB" sz="1600" dirty="0">
                        <a:solidFill>
                          <a:schemeClr val="tx1"/>
                        </a:solidFill>
                      </a:endParaRPr>
                    </a:p>
                  </a:txBody>
                  <a:tcPr anchor="ctr"/>
                </a:tc>
                <a:tc>
                  <a:txBody>
                    <a:bodyPr/>
                    <a:lstStyle/>
                    <a:p>
                      <a:pPr algn="ctr"/>
                      <a:r>
                        <a:rPr lang="en-GB" sz="1600" dirty="0" smtClean="0"/>
                        <a:t>Short</a:t>
                      </a:r>
                      <a:endParaRPr lang="en-GB" sz="1600" dirty="0">
                        <a:solidFill>
                          <a:schemeClr val="tx1"/>
                        </a:solidFill>
                      </a:endParaRPr>
                    </a:p>
                  </a:txBody>
                  <a:tcPr anchor="ctr"/>
                </a:tc>
              </a:tr>
              <a:tr h="370840">
                <a:tc>
                  <a:txBody>
                    <a:bodyPr/>
                    <a:lstStyle/>
                    <a:p>
                      <a:pPr algn="ctr"/>
                      <a:r>
                        <a:rPr lang="en-GB" sz="1600" dirty="0" smtClean="0"/>
                        <a:t>MBA-MBA</a:t>
                      </a:r>
                      <a:endParaRPr lang="en-GB" sz="1600" dirty="0" smtClean="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14</a:t>
                      </a:r>
                      <a:endParaRPr lang="en-GB" sz="1600" dirty="0">
                        <a:solidFill>
                          <a:schemeClr val="tx1"/>
                        </a:solidFill>
                      </a:endParaRPr>
                    </a:p>
                  </a:txBody>
                  <a:tcPr anchor="ctr"/>
                </a:tc>
                <a:tc>
                  <a:txBody>
                    <a:bodyPr/>
                    <a:lstStyle/>
                    <a:p>
                      <a:pPr algn="ctr"/>
                      <a:r>
                        <a:rPr lang="en-GB" sz="1600" dirty="0" smtClean="0"/>
                        <a:t>Short</a:t>
                      </a:r>
                      <a:endParaRPr lang="en-GB" sz="1600" dirty="0">
                        <a:solidFill>
                          <a:schemeClr val="tx1"/>
                        </a:solidFill>
                      </a:endParaRPr>
                    </a:p>
                  </a:txBody>
                  <a:tcPr anchor="ctr"/>
                </a:tc>
              </a:tr>
              <a:tr h="370840">
                <a:tc>
                  <a:txBody>
                    <a:bodyPr/>
                    <a:lstStyle/>
                    <a:p>
                      <a:pPr algn="ctr"/>
                      <a:r>
                        <a:rPr lang="en-GB" sz="1600" dirty="0" smtClean="0"/>
                        <a:t>QF-QF</a:t>
                      </a:r>
                      <a:endParaRPr lang="en-GB" sz="1600" dirty="0" smtClean="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26</a:t>
                      </a:r>
                      <a:endParaRPr lang="en-GB" sz="1600" dirty="0">
                        <a:solidFill>
                          <a:schemeClr val="tx1"/>
                        </a:solidFill>
                      </a:endParaRPr>
                    </a:p>
                  </a:txBody>
                  <a:tcPr anchor="ctr"/>
                </a:tc>
                <a:tc>
                  <a:txBody>
                    <a:bodyPr/>
                    <a:lstStyle/>
                    <a:p>
                      <a:pPr algn="ctr"/>
                      <a:r>
                        <a:rPr lang="en-GB" sz="1600" dirty="0" smtClean="0"/>
                        <a:t>Short</a:t>
                      </a:r>
                      <a:endParaRPr lang="en-GB" sz="1600" dirty="0">
                        <a:solidFill>
                          <a:schemeClr val="tx1"/>
                        </a:solidFill>
                      </a:endParaRPr>
                    </a:p>
                  </a:txBody>
                  <a:tcPr anchor="ctr"/>
                </a:tc>
              </a:tr>
              <a:tr h="370840">
                <a:tc>
                  <a:txBody>
                    <a:bodyPr/>
                    <a:lstStyle/>
                    <a:p>
                      <a:pPr algn="ctr"/>
                      <a:r>
                        <a:rPr lang="en-GB" sz="1600" dirty="0" smtClean="0"/>
                        <a:t>QD-QD</a:t>
                      </a:r>
                      <a:endParaRPr lang="en-GB" sz="1600" dirty="0" smtClean="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99</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r>
              <a:tr h="370840">
                <a:tc>
                  <a:txBody>
                    <a:bodyPr/>
                    <a:lstStyle/>
                    <a:p>
                      <a:pPr algn="ctr"/>
                      <a:r>
                        <a:rPr lang="en-GB" sz="1600" dirty="0" smtClean="0"/>
                        <a:t>QF-QF</a:t>
                      </a:r>
                      <a:endParaRPr lang="en-GB" sz="1600" dirty="0" smtClean="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20</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r>
              <a:tr h="370840">
                <a:tc>
                  <a:txBody>
                    <a:bodyPr/>
                    <a:lstStyle/>
                    <a:p>
                      <a:pPr algn="ctr"/>
                      <a:r>
                        <a:rPr lang="en-GB" sz="1600" dirty="0" smtClean="0"/>
                        <a:t>BPH-QF</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39</a:t>
                      </a:r>
                      <a:endParaRPr lang="en-GB" sz="1600" dirty="0">
                        <a:solidFill>
                          <a:schemeClr val="tx1"/>
                        </a:solidFill>
                      </a:endParaRPr>
                    </a:p>
                  </a:txBody>
                  <a:tcPr anchor="ctr"/>
                </a:tc>
                <a:tc>
                  <a:txBody>
                    <a:bodyPr/>
                    <a:lstStyle/>
                    <a:p>
                      <a:pPr algn="ctr"/>
                      <a:r>
                        <a:rPr lang="en-GB" sz="1600" dirty="0" smtClean="0"/>
                        <a:t>Long</a:t>
                      </a:r>
                      <a:endParaRPr lang="en-GB" sz="1600" dirty="0">
                        <a:solidFill>
                          <a:schemeClr val="tx1"/>
                        </a:solidFill>
                      </a:endParaRPr>
                    </a:p>
                  </a:txBody>
                  <a:tcPr anchor="ctr"/>
                </a:tc>
              </a:tr>
              <a:tr h="370840">
                <a:tc>
                  <a:txBody>
                    <a:bodyPr/>
                    <a:lstStyle/>
                    <a:p>
                      <a:pPr algn="ctr"/>
                      <a:r>
                        <a:rPr lang="en-GB" sz="1600" dirty="0" smtClean="0"/>
                        <a:t>QD-QD</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75</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r>
              <a:tr h="370840">
                <a:tc>
                  <a:txBody>
                    <a:bodyPr/>
                    <a:lstStyle/>
                    <a:p>
                      <a:pPr algn="ctr"/>
                      <a:r>
                        <a:rPr lang="en-GB" sz="1600" dirty="0" smtClean="0"/>
                        <a:t>QD-QD</a:t>
                      </a:r>
                      <a:endParaRPr lang="en-GB" sz="1600" dirty="0">
                        <a:solidFill>
                          <a:schemeClr val="tx1"/>
                        </a:solidFill>
                      </a:endParaRPr>
                    </a:p>
                  </a:txBody>
                  <a:tcPr anchor="ctr"/>
                </a:tc>
                <a:tc>
                  <a:txBody>
                    <a:bodyPr/>
                    <a:lstStyle/>
                    <a:p>
                      <a:pPr algn="ctr"/>
                      <a:r>
                        <a:rPr lang="en-GB" sz="1600" dirty="0" smtClean="0"/>
                        <a:t>Yes</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c>
                  <a:txBody>
                    <a:bodyPr/>
                    <a:lstStyle/>
                    <a:p>
                      <a:pPr algn="ctr"/>
                      <a:r>
                        <a:rPr lang="en-GB" sz="1600" dirty="0" smtClean="0"/>
                        <a:t>99</a:t>
                      </a:r>
                      <a:endParaRPr lang="en-GB" sz="1600" dirty="0">
                        <a:solidFill>
                          <a:schemeClr val="tx1"/>
                        </a:solidFill>
                      </a:endParaRPr>
                    </a:p>
                  </a:txBody>
                  <a:tcPr anchor="ctr"/>
                </a:tc>
                <a:tc>
                  <a:txBody>
                    <a:bodyPr/>
                    <a:lstStyle/>
                    <a:p>
                      <a:pPr algn="ctr"/>
                      <a:r>
                        <a:rPr lang="en-GB" sz="1600" dirty="0" smtClean="0"/>
                        <a:t>No</a:t>
                      </a:r>
                      <a:endParaRPr lang="en-GB" sz="1600" dirty="0">
                        <a:solidFill>
                          <a:schemeClr val="tx1"/>
                        </a:solidFill>
                      </a:endParaRPr>
                    </a:p>
                  </a:txBody>
                  <a:tcPr anchor="ctr"/>
                </a:tc>
              </a:tr>
            </a:tbl>
          </a:graphicData>
        </a:graphic>
      </p:graphicFrame>
    </p:spTree>
    <p:extLst>
      <p:ext uri="{BB962C8B-B14F-4D97-AF65-F5344CB8AC3E}">
        <p14:creationId xmlns:p14="http://schemas.microsoft.com/office/powerpoint/2010/main" val="412245099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118</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Transitions</a:t>
            </a:r>
            <a:endParaRPr lang="en-US" dirty="0"/>
          </a:p>
        </p:txBody>
      </p:sp>
      <p:sp>
        <p:nvSpPr>
          <p:cNvPr id="15" name="TextBox 14"/>
          <p:cNvSpPr txBox="1"/>
          <p:nvPr/>
        </p:nvSpPr>
        <p:spPr>
          <a:xfrm>
            <a:off x="233579" y="1299332"/>
            <a:ext cx="3109432" cy="646331"/>
          </a:xfrm>
          <a:prstGeom prst="rect">
            <a:avLst/>
          </a:prstGeom>
          <a:noFill/>
        </p:spPr>
        <p:txBody>
          <a:bodyPr wrap="square" rtlCol="0">
            <a:spAutoFit/>
          </a:bodyPr>
          <a:lstStyle/>
          <a:p>
            <a:r>
              <a:rPr lang="en-US" dirty="0" smtClean="0"/>
              <a:t>Step transitions between different types of chambers</a:t>
            </a:r>
            <a:endParaRPr lang="en-US" dirty="0"/>
          </a:p>
        </p:txBody>
      </p:sp>
      <p:pic>
        <p:nvPicPr>
          <p:cNvPr id="10" name="Picture 9" descr="C:\Lyx_Docs\SPS_flange\fitResistorModelHF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5" y="2077054"/>
            <a:ext cx="2010733" cy="3164076"/>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5207" r="12178"/>
          <a:stretch/>
        </p:blipFill>
        <p:spPr>
          <a:xfrm>
            <a:off x="4499176" y="762000"/>
            <a:ext cx="3410350" cy="2462557"/>
          </a:xfrm>
          <a:prstGeom prst="rect">
            <a:avLst/>
          </a:prstGeom>
        </p:spPr>
      </p:pic>
      <p:cxnSp>
        <p:nvCxnSpPr>
          <p:cNvPr id="14" name="Straight Arrow Connector 13"/>
          <p:cNvCxnSpPr/>
          <p:nvPr/>
        </p:nvCxnSpPr>
        <p:spPr>
          <a:xfrm flipV="1">
            <a:off x="5261176" y="1548157"/>
            <a:ext cx="2286000" cy="1371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27976" y="2310157"/>
            <a:ext cx="533400" cy="369332"/>
          </a:xfrm>
          <a:prstGeom prst="rect">
            <a:avLst/>
          </a:prstGeom>
          <a:noFill/>
        </p:spPr>
        <p:txBody>
          <a:bodyPr wrap="square" rtlCol="0">
            <a:spAutoFit/>
          </a:bodyPr>
          <a:lstStyle/>
          <a:p>
            <a:r>
              <a:rPr lang="en-US" dirty="0" smtClean="0"/>
              <a:t>L2</a:t>
            </a:r>
            <a:endParaRPr lang="en-GB" dirty="0"/>
          </a:p>
        </p:txBody>
      </p:sp>
      <p:sp>
        <p:nvSpPr>
          <p:cNvPr id="17" name="TextBox 16"/>
          <p:cNvSpPr txBox="1"/>
          <p:nvPr/>
        </p:nvSpPr>
        <p:spPr>
          <a:xfrm>
            <a:off x="3889576" y="1143000"/>
            <a:ext cx="1686968" cy="646331"/>
          </a:xfrm>
          <a:prstGeom prst="rect">
            <a:avLst/>
          </a:prstGeom>
          <a:solidFill>
            <a:srgbClr val="FFFF00"/>
          </a:solidFill>
          <a:ln w="38100">
            <a:solidFill>
              <a:schemeClr val="tx1"/>
            </a:solidFill>
          </a:ln>
        </p:spPr>
        <p:txBody>
          <a:bodyPr wrap="square" rtlCol="0">
            <a:spAutoFit/>
          </a:bodyPr>
          <a:lstStyle/>
          <a:p>
            <a:r>
              <a:rPr lang="en-US" dirty="0" smtClean="0"/>
              <a:t>b = 17. 25 mm</a:t>
            </a:r>
          </a:p>
          <a:p>
            <a:r>
              <a:rPr lang="en-US" dirty="0"/>
              <a:t>d</a:t>
            </a:r>
            <a:r>
              <a:rPr lang="en-US" dirty="0" smtClean="0"/>
              <a:t> = 78 mm  </a:t>
            </a:r>
            <a:endParaRPr lang="en-GB" dirty="0"/>
          </a:p>
        </p:txBody>
      </p:sp>
      <p:pic>
        <p:nvPicPr>
          <p:cNvPr id="18" name="Picture 1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235" y="5241130"/>
            <a:ext cx="5394162" cy="864000"/>
          </a:xfrm>
          <a:prstGeom prst="rect">
            <a:avLst/>
          </a:prstGeom>
        </p:spPr>
      </p:pic>
      <p:pic>
        <p:nvPicPr>
          <p:cNvPr id="3" name="Picture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529" y="3536644"/>
            <a:ext cx="2028657" cy="372611"/>
          </a:xfrm>
          <a:prstGeom prst="rect">
            <a:avLst/>
          </a:prstGeom>
        </p:spPr>
      </p:pic>
      <p:pic>
        <p:nvPicPr>
          <p:cNvPr id="7" name="Picture 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3529" y="4077468"/>
            <a:ext cx="3781972" cy="390341"/>
          </a:xfrm>
          <a:prstGeom prst="rect">
            <a:avLst/>
          </a:prstGeom>
        </p:spPr>
      </p:pic>
      <p:sp>
        <p:nvSpPr>
          <p:cNvPr id="8" name="TextBox 7"/>
          <p:cNvSpPr txBox="1"/>
          <p:nvPr/>
        </p:nvSpPr>
        <p:spPr>
          <a:xfrm>
            <a:off x="3792457" y="4535359"/>
            <a:ext cx="4861868" cy="553998"/>
          </a:xfrm>
          <a:prstGeom prst="rect">
            <a:avLst/>
          </a:prstGeom>
          <a:noFill/>
        </p:spPr>
        <p:txBody>
          <a:bodyPr wrap="square" rtlCol="0">
            <a:spAutoFit/>
          </a:bodyPr>
          <a:lstStyle/>
          <a:p>
            <a:r>
              <a:rPr lang="en-US" sz="1500" dirty="0"/>
              <a:t>s</a:t>
            </a:r>
            <a:r>
              <a:rPr lang="en-US" sz="1500" dirty="0" smtClean="0"/>
              <a:t>ince step-in and step-out have about zero real part of the transverse impedance and equal imaginary parts</a:t>
            </a:r>
            <a:endParaRPr lang="en-US" sz="1500" dirty="0"/>
          </a:p>
        </p:txBody>
      </p:sp>
    </p:spTree>
    <p:extLst>
      <p:ext uri="{BB962C8B-B14F-4D97-AF65-F5344CB8AC3E}">
        <p14:creationId xmlns:p14="http://schemas.microsoft.com/office/powerpoint/2010/main" val="18281104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119</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Transitions</a:t>
            </a:r>
            <a:endParaRPr lang="en-US" dirty="0"/>
          </a:p>
        </p:txBody>
      </p:sp>
      <p:sp>
        <p:nvSpPr>
          <p:cNvPr id="15" name="TextBox 14"/>
          <p:cNvSpPr txBox="1"/>
          <p:nvPr/>
        </p:nvSpPr>
        <p:spPr>
          <a:xfrm>
            <a:off x="233579" y="1299332"/>
            <a:ext cx="3109432" cy="646331"/>
          </a:xfrm>
          <a:prstGeom prst="rect">
            <a:avLst/>
          </a:prstGeom>
          <a:noFill/>
        </p:spPr>
        <p:txBody>
          <a:bodyPr wrap="square" rtlCol="0">
            <a:spAutoFit/>
          </a:bodyPr>
          <a:lstStyle/>
          <a:p>
            <a:r>
              <a:rPr lang="en-US" dirty="0" smtClean="0"/>
              <a:t>Step transitions between different types of chambers</a:t>
            </a:r>
            <a:endParaRPr lang="en-US" dirty="0"/>
          </a:p>
        </p:txBody>
      </p:sp>
      <p:pic>
        <p:nvPicPr>
          <p:cNvPr id="10" name="Picture 9" descr="C:\Lyx_Docs\SPS_flange\fitResistorModelHF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5" y="2077054"/>
            <a:ext cx="2010733" cy="3164076"/>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5684" y="3230375"/>
            <a:ext cx="5646420" cy="3154680"/>
          </a:xfrm>
        </p:spPr>
      </p:pic>
      <p:pic>
        <p:nvPicPr>
          <p:cNvPr id="12"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15207" r="12178"/>
          <a:stretch/>
        </p:blipFill>
        <p:spPr>
          <a:xfrm>
            <a:off x="4499176" y="762000"/>
            <a:ext cx="3410350" cy="2462557"/>
          </a:xfrm>
          <a:prstGeom prst="rect">
            <a:avLst/>
          </a:prstGeom>
        </p:spPr>
      </p:pic>
      <p:cxnSp>
        <p:nvCxnSpPr>
          <p:cNvPr id="14" name="Straight Arrow Connector 13"/>
          <p:cNvCxnSpPr/>
          <p:nvPr/>
        </p:nvCxnSpPr>
        <p:spPr>
          <a:xfrm flipV="1">
            <a:off x="5261176" y="1548157"/>
            <a:ext cx="2286000" cy="1371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27976" y="2310157"/>
            <a:ext cx="533400" cy="369332"/>
          </a:xfrm>
          <a:prstGeom prst="rect">
            <a:avLst/>
          </a:prstGeom>
          <a:noFill/>
        </p:spPr>
        <p:txBody>
          <a:bodyPr wrap="square" rtlCol="0">
            <a:spAutoFit/>
          </a:bodyPr>
          <a:lstStyle/>
          <a:p>
            <a:r>
              <a:rPr lang="en-US" dirty="0" smtClean="0"/>
              <a:t>L2</a:t>
            </a:r>
            <a:endParaRPr lang="en-GB" dirty="0"/>
          </a:p>
        </p:txBody>
      </p:sp>
      <p:sp>
        <p:nvSpPr>
          <p:cNvPr id="17" name="TextBox 16"/>
          <p:cNvSpPr txBox="1"/>
          <p:nvPr/>
        </p:nvSpPr>
        <p:spPr>
          <a:xfrm>
            <a:off x="3889576" y="1143000"/>
            <a:ext cx="1686968" cy="646331"/>
          </a:xfrm>
          <a:prstGeom prst="rect">
            <a:avLst/>
          </a:prstGeom>
          <a:solidFill>
            <a:srgbClr val="FFFF00"/>
          </a:solidFill>
          <a:ln w="38100">
            <a:solidFill>
              <a:schemeClr val="tx1"/>
            </a:solidFill>
          </a:ln>
        </p:spPr>
        <p:txBody>
          <a:bodyPr wrap="square" rtlCol="0">
            <a:spAutoFit/>
          </a:bodyPr>
          <a:lstStyle/>
          <a:p>
            <a:r>
              <a:rPr lang="en-US" dirty="0" smtClean="0"/>
              <a:t>b = 17. 25 mm</a:t>
            </a:r>
          </a:p>
          <a:p>
            <a:r>
              <a:rPr lang="en-US" dirty="0"/>
              <a:t>d</a:t>
            </a:r>
            <a:r>
              <a:rPr lang="en-US" dirty="0" smtClean="0"/>
              <a:t> = 78 mm  </a:t>
            </a:r>
            <a:endParaRPr lang="en-GB" dirty="0"/>
          </a:p>
        </p:txBody>
      </p:sp>
    </p:spTree>
    <p:extLst>
      <p:ext uri="{BB962C8B-B14F-4D97-AF65-F5344CB8AC3E}">
        <p14:creationId xmlns:p14="http://schemas.microsoft.com/office/powerpoint/2010/main" val="35014206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concept of wake field</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a:t>
            </a:fld>
            <a:endParaRPr lang="en-US" dirty="0"/>
          </a:p>
        </p:txBody>
      </p:sp>
      <p:cxnSp>
        <p:nvCxnSpPr>
          <p:cNvPr id="18" name="Straight Connector 17"/>
          <p:cNvCxnSpPr/>
          <p:nvPr/>
        </p:nvCxnSpPr>
        <p:spPr>
          <a:xfrm flipH="1" flipV="1">
            <a:off x="401420" y="2094883"/>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01420" y="2810845"/>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0" name="Line 73"/>
          <p:cNvSpPr>
            <a:spLocks noChangeShapeType="1"/>
          </p:cNvSpPr>
          <p:nvPr/>
        </p:nvSpPr>
        <p:spPr bwMode="auto">
          <a:xfrm>
            <a:off x="444823" y="2112190"/>
            <a:ext cx="0" cy="715963"/>
          </a:xfrm>
          <a:prstGeom prst="line">
            <a:avLst/>
          </a:prstGeom>
          <a:noFill/>
          <a:ln w="12700" cap="flat" cmpd="sng" algn="ctr">
            <a:solidFill>
              <a:schemeClr val="tx1"/>
            </a:solidFill>
            <a:prstDash val="solid"/>
            <a:round/>
            <a:headEnd type="stealth" w="med" len="med"/>
            <a:tailEnd type="stealth" w="med" len="med"/>
          </a:ln>
        </p:spPr>
        <p:txBody>
          <a:bodyPr wrap="none" anchor="ctr">
            <a:prstTxWarp prst="textNoShape">
              <a:avLst/>
            </a:prstTxWarp>
          </a:bodyPr>
          <a:lstStyle/>
          <a:p>
            <a:endParaRPr lang="en-US"/>
          </a:p>
        </p:txBody>
      </p:sp>
      <p:sp>
        <p:nvSpPr>
          <p:cNvPr id="21" name="Text Box 74"/>
          <p:cNvSpPr txBox="1">
            <a:spLocks noChangeArrowheads="1"/>
          </p:cNvSpPr>
          <p:nvPr/>
        </p:nvSpPr>
        <p:spPr bwMode="auto">
          <a:xfrm>
            <a:off x="401420" y="2482375"/>
            <a:ext cx="438096" cy="397305"/>
          </a:xfrm>
          <a:prstGeom prst="rect">
            <a:avLst/>
          </a:prstGeom>
          <a:noFill/>
          <a:ln w="9525">
            <a:noFill/>
            <a:miter lim="800000"/>
            <a:headEnd/>
            <a:tailEnd/>
          </a:ln>
        </p:spPr>
        <p:txBody>
          <a:bodyPr wrap="none">
            <a:prstTxWarp prst="textNoShape">
              <a:avLst/>
            </a:prstTxWarp>
            <a:spAutoFit/>
          </a:bodyPr>
          <a:lstStyle/>
          <a:p>
            <a:r>
              <a:rPr lang="de-DE" sz="2000" dirty="0"/>
              <a:t>2b</a:t>
            </a:r>
          </a:p>
        </p:txBody>
      </p:sp>
      <p:cxnSp>
        <p:nvCxnSpPr>
          <p:cNvPr id="23" name="Straight Connector 22"/>
          <p:cNvCxnSpPr/>
          <p:nvPr/>
        </p:nvCxnSpPr>
        <p:spPr>
          <a:xfrm flipH="1" flipV="1">
            <a:off x="4154225" y="2093526"/>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154225" y="2811524"/>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5"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26"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27" name="TextBox 26"/>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28" name="TextBox 27"/>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grpSp>
        <p:nvGrpSpPr>
          <p:cNvPr id="3" name="Group 2"/>
          <p:cNvGrpSpPr/>
          <p:nvPr/>
        </p:nvGrpSpPr>
        <p:grpSpPr>
          <a:xfrm>
            <a:off x="444823" y="3111960"/>
            <a:ext cx="6978112" cy="369332"/>
            <a:chOff x="444823" y="3111960"/>
            <a:chExt cx="6978112" cy="369332"/>
          </a:xfrm>
        </p:grpSpPr>
        <p:cxnSp>
          <p:nvCxnSpPr>
            <p:cNvPr id="22" name="Straight Arrow Connector 21"/>
            <p:cNvCxnSpPr/>
            <p:nvPr/>
          </p:nvCxnSpPr>
          <p:spPr>
            <a:xfrm>
              <a:off x="444823" y="3172272"/>
              <a:ext cx="6978112"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00940" y="3111960"/>
              <a:ext cx="304800" cy="369332"/>
            </a:xfrm>
            <a:prstGeom prst="rect">
              <a:avLst/>
            </a:prstGeom>
            <a:noFill/>
          </p:spPr>
          <p:txBody>
            <a:bodyPr wrap="square" rtlCol="0">
              <a:spAutoFit/>
            </a:bodyPr>
            <a:lstStyle/>
            <a:p>
              <a:r>
                <a:rPr lang="en-US" dirty="0" smtClean="0"/>
                <a:t>L</a:t>
              </a:r>
              <a:endParaRPr lang="en-US" dirty="0"/>
            </a:p>
          </p:txBody>
        </p:sp>
      </p:grpSp>
      <p:sp>
        <p:nvSpPr>
          <p:cNvPr id="30" name="Content Placeholder 2"/>
          <p:cNvSpPr txBox="1">
            <a:spLocks/>
          </p:cNvSpPr>
          <p:nvPr/>
        </p:nvSpPr>
        <p:spPr>
          <a:xfrm>
            <a:off x="781840" y="3699359"/>
            <a:ext cx="7560000" cy="2399139"/>
          </a:xfrm>
          <a:prstGeom prst="rect">
            <a:avLst/>
          </a:prstGeom>
          <a:noFill/>
          <a:ln>
            <a:no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lang="en-US" sz="2162" dirty="0" smtClean="0"/>
              <a:t>A charge q</a:t>
            </a:r>
            <a:r>
              <a:rPr lang="en-US" sz="2162" baseline="-25000" dirty="0" smtClean="0"/>
              <a:t>1</a:t>
            </a:r>
            <a:r>
              <a:rPr lang="en-US" sz="2162" dirty="0" smtClean="0">
                <a:latin typeface="Symbol" charset="2"/>
                <a:cs typeface="Symbol" charset="2"/>
              </a:rPr>
              <a:t>d</a:t>
            </a:r>
            <a:r>
              <a:rPr lang="en-US" sz="2162" dirty="0" smtClean="0"/>
              <a:t>(s-</a:t>
            </a:r>
            <a:r>
              <a:rPr lang="en-US" sz="2162" dirty="0" err="1" smtClean="0"/>
              <a:t>ct</a:t>
            </a:r>
            <a:r>
              <a:rPr lang="en-US" sz="2162" dirty="0" smtClean="0"/>
              <a:t>) traveling down a pipe with finite conductivity induces delayed currents in the wall and a trailing electromagnetic field</a:t>
            </a:r>
          </a:p>
          <a:p>
            <a:pPr marL="817200" lvl="2" indent="-285750">
              <a:spcBef>
                <a:spcPct val="20000"/>
              </a:spcBef>
              <a:buFont typeface="Courier New"/>
              <a:buChar char="o"/>
            </a:pPr>
            <a:r>
              <a:rPr lang="en-US" sz="1935" dirty="0" smtClean="0"/>
              <a:t>A </a:t>
            </a:r>
            <a:r>
              <a:rPr lang="en-US" sz="1935" dirty="0" smtClean="0">
                <a:solidFill>
                  <a:srgbClr val="FF0000"/>
                </a:solidFill>
              </a:rPr>
              <a:t>witness charge q</a:t>
            </a:r>
            <a:r>
              <a:rPr lang="en-US" sz="1935" baseline="-25000" dirty="0" smtClean="0">
                <a:solidFill>
                  <a:srgbClr val="FF0000"/>
                </a:solidFill>
              </a:rPr>
              <a:t>2</a:t>
            </a:r>
            <a:r>
              <a:rPr lang="en-US" sz="1935" dirty="0" smtClean="0">
                <a:solidFill>
                  <a:srgbClr val="FF0000"/>
                </a:solidFill>
                <a:latin typeface="Symbol" charset="2"/>
                <a:cs typeface="Symbol" charset="2"/>
              </a:rPr>
              <a:t>d</a:t>
            </a:r>
            <a:r>
              <a:rPr lang="en-US" sz="1935" dirty="0" smtClean="0">
                <a:solidFill>
                  <a:srgbClr val="FF0000"/>
                </a:solidFill>
              </a:rPr>
              <a:t>(s-</a:t>
            </a:r>
            <a:r>
              <a:rPr lang="en-US" sz="1935" dirty="0" err="1" smtClean="0">
                <a:solidFill>
                  <a:srgbClr val="FF0000"/>
                </a:solidFill>
              </a:rPr>
              <a:t>ct</a:t>
            </a:r>
            <a:r>
              <a:rPr lang="en-US" sz="1935" dirty="0" smtClean="0">
                <a:solidFill>
                  <a:srgbClr val="FF0000"/>
                </a:solidFill>
              </a:rPr>
              <a:t>-z) </a:t>
            </a:r>
            <a:r>
              <a:rPr lang="en-US" sz="1935" dirty="0" smtClean="0"/>
              <a:t>at a distance z from the source feels the effect of this electromagnetic field</a:t>
            </a:r>
          </a:p>
          <a:p>
            <a:pPr marL="817200" lvl="2" indent="-285750">
              <a:spcBef>
                <a:spcPct val="20000"/>
              </a:spcBef>
              <a:buFont typeface="Courier New"/>
              <a:buChar char="o"/>
            </a:pPr>
            <a:r>
              <a:rPr lang="en-US" sz="1935" dirty="0" smtClean="0"/>
              <a:t>Due to translational symmetry, the field acting on the witness only depends on z, and not on s and t separately</a:t>
            </a:r>
          </a:p>
          <a:p>
            <a:pPr marL="817200" lvl="2" indent="-285750">
              <a:spcBef>
                <a:spcPct val="20000"/>
              </a:spcBef>
              <a:buFont typeface="Courier New"/>
              <a:buChar char="o"/>
            </a:pPr>
            <a:r>
              <a:rPr lang="en-US" sz="1935" dirty="0" smtClean="0"/>
              <a:t>The force all along a certain length of the structure, L (which will define the wake function associated to the the length L of beam chamber) is constant</a:t>
            </a: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In general,</a:t>
            </a:r>
            <a:r>
              <a:rPr kumimoji="0" lang="en-US" sz="2162" b="0" i="0" u="none" strike="noStrike" kern="1200" cap="none" spc="0" normalizeH="0" noProof="0" dirty="0" smtClean="0">
                <a:ln>
                  <a:noFill/>
                </a:ln>
                <a:solidFill>
                  <a:schemeClr val="tx1"/>
                </a:solidFill>
                <a:effectLst/>
                <a:uLnTx/>
                <a:uFillTx/>
                <a:latin typeface="+mn-lt"/>
                <a:ea typeface="+mn-ea"/>
                <a:cs typeface="+mn-cs"/>
              </a:rPr>
              <a:t> all electromagnetic boundary conditions other than PEC, but also geometric discontinuities, are the origin of wake fields.</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37" name="Straight Connector 36"/>
          <p:cNvCxnSpPr/>
          <p:nvPr/>
        </p:nvCxnSpPr>
        <p:spPr>
          <a:xfrm flipV="1">
            <a:off x="401420" y="2079726"/>
            <a:ext cx="7021515" cy="13800"/>
          </a:xfrm>
          <a:prstGeom prst="line">
            <a:avLst/>
          </a:prstGeom>
          <a:ln w="57150" cap="flat" cmpd="sng" algn="ctr">
            <a:solidFill>
              <a:srgbClr val="86868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1420" y="2825280"/>
            <a:ext cx="7021515" cy="13800"/>
          </a:xfrm>
          <a:prstGeom prst="line">
            <a:avLst/>
          </a:prstGeom>
          <a:ln w="57150" cap="flat" cmpd="sng" algn="ctr">
            <a:solidFill>
              <a:schemeClr val="accent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882399" y="2079726"/>
            <a:ext cx="2042061" cy="759354"/>
            <a:chOff x="2300853" y="2341218"/>
            <a:chExt cx="2042061" cy="759354"/>
          </a:xfrm>
        </p:grpSpPr>
        <p:grpSp>
          <p:nvGrpSpPr>
            <p:cNvPr id="40" name="Group 82"/>
            <p:cNvGrpSpPr/>
            <p:nvPr/>
          </p:nvGrpSpPr>
          <p:grpSpPr>
            <a:xfrm>
              <a:off x="2987824" y="2603415"/>
              <a:ext cx="1355090" cy="379929"/>
              <a:chOff x="531584" y="2618081"/>
              <a:chExt cx="1355090" cy="379929"/>
            </a:xfrm>
          </p:grpSpPr>
          <p:sp>
            <p:nvSpPr>
              <p:cNvPr id="65" name="Oval 18"/>
              <p:cNvSpPr>
                <a:spLocks noChangeArrowheads="1"/>
              </p:cNvSpPr>
              <p:nvPr/>
            </p:nvSpPr>
            <p:spPr bwMode="auto">
              <a:xfrm>
                <a:off x="1631120" y="2618081"/>
                <a:ext cx="255554"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66" name="Oval 18"/>
              <p:cNvSpPr>
                <a:spLocks noChangeArrowheads="1"/>
              </p:cNvSpPr>
              <p:nvPr/>
            </p:nvSpPr>
            <p:spPr bwMode="auto">
              <a:xfrm>
                <a:off x="531584" y="2618081"/>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67" name="Straight Arrow Connector 66"/>
              <p:cNvCxnSpPr/>
              <p:nvPr/>
            </p:nvCxnSpPr>
            <p:spPr>
              <a:xfrm>
                <a:off x="792000" y="2727916"/>
                <a:ext cx="814218" cy="158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178932" y="2628678"/>
                <a:ext cx="304800" cy="369332"/>
              </a:xfrm>
              <a:prstGeom prst="rect">
                <a:avLst/>
              </a:prstGeom>
              <a:noFill/>
            </p:spPr>
            <p:txBody>
              <a:bodyPr wrap="square" rtlCol="0">
                <a:spAutoFit/>
              </a:bodyPr>
              <a:lstStyle/>
              <a:p>
                <a:r>
                  <a:rPr lang="en-US" dirty="0" err="1" smtClean="0">
                    <a:solidFill>
                      <a:schemeClr val="accent6">
                        <a:lumMod val="50000"/>
                      </a:schemeClr>
                    </a:solidFill>
                  </a:rPr>
                  <a:t>z</a:t>
                </a:r>
                <a:endParaRPr lang="en-US" dirty="0">
                  <a:solidFill>
                    <a:schemeClr val="accent6">
                      <a:lumMod val="50000"/>
                    </a:schemeClr>
                  </a:solidFill>
                </a:endParaRPr>
              </a:p>
            </p:txBody>
          </p:sp>
        </p:grpSp>
        <p:sp>
          <p:nvSpPr>
            <p:cNvPr id="41" name="Freeform 40"/>
            <p:cNvSpPr/>
            <p:nvPr/>
          </p:nvSpPr>
          <p:spPr>
            <a:xfrm>
              <a:off x="2938175" y="2373682"/>
              <a:ext cx="463826" cy="188405"/>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flipV="1">
              <a:off x="2944740" y="2860260"/>
              <a:ext cx="463826" cy="198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3478696" y="2341218"/>
              <a:ext cx="353391" cy="342348"/>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flipV="1">
              <a:off x="3453149" y="2747297"/>
              <a:ext cx="353391" cy="342348"/>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2538020" y="2373682"/>
              <a:ext cx="366415" cy="144231"/>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Freeform 45"/>
            <p:cNvSpPr/>
            <p:nvPr/>
          </p:nvSpPr>
          <p:spPr>
            <a:xfrm flipV="1">
              <a:off x="2538019" y="2924164"/>
              <a:ext cx="366415" cy="144231"/>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a:spLocks noChangeAspect="1"/>
            </p:cNvSpPr>
            <p:nvPr/>
          </p:nvSpPr>
          <p:spPr>
            <a:xfrm>
              <a:off x="3572125" y="2341219"/>
              <a:ext cx="204744" cy="198345"/>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a:spLocks noChangeAspect="1"/>
            </p:cNvSpPr>
            <p:nvPr/>
          </p:nvSpPr>
          <p:spPr>
            <a:xfrm flipV="1">
              <a:off x="3536786" y="2902227"/>
              <a:ext cx="204744" cy="198345"/>
            </a:xfrm>
            <a:custGeom>
              <a:avLst/>
              <a:gdLst>
                <a:gd name="connsiteX0" fmla="*/ 353391 w 353391"/>
                <a:gd name="connsiteY0" fmla="*/ 44174 h 415971"/>
                <a:gd name="connsiteX1" fmla="*/ 176695 w 353391"/>
                <a:gd name="connsiteY1" fmla="*/ 408609 h 415971"/>
                <a:gd name="connsiteX2" fmla="*/ 0 w 353391"/>
                <a:gd name="connsiteY2" fmla="*/ 0 h 415971"/>
              </a:gdLst>
              <a:ahLst/>
              <a:cxnLst>
                <a:cxn ang="0">
                  <a:pos x="connsiteX0" y="connsiteY0"/>
                </a:cxn>
                <a:cxn ang="0">
                  <a:pos x="connsiteX1" y="connsiteY1"/>
                </a:cxn>
                <a:cxn ang="0">
                  <a:pos x="connsiteX2" y="connsiteY2"/>
                </a:cxn>
              </a:cxnLst>
              <a:rect l="l" t="t" r="r" b="b"/>
              <a:pathLst>
                <a:path w="353391" h="415971">
                  <a:moveTo>
                    <a:pt x="353391" y="44174"/>
                  </a:moveTo>
                  <a:cubicBezTo>
                    <a:pt x="294492" y="230072"/>
                    <a:pt x="235593" y="415971"/>
                    <a:pt x="176695" y="408609"/>
                  </a:cubicBezTo>
                  <a:cubicBezTo>
                    <a:pt x="117797" y="401247"/>
                    <a:pt x="58898" y="200623"/>
                    <a:pt x="0" y="0"/>
                  </a:cubicBezTo>
                </a:path>
              </a:pathLst>
            </a:cu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a:spLocks noChangeAspect="1"/>
            </p:cNvSpPr>
            <p:nvPr/>
          </p:nvSpPr>
          <p:spPr>
            <a:xfrm flipV="1">
              <a:off x="3130271" y="2979529"/>
              <a:ext cx="211806" cy="90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a:spLocks noChangeAspect="1"/>
            </p:cNvSpPr>
            <p:nvPr/>
          </p:nvSpPr>
          <p:spPr>
            <a:xfrm>
              <a:off x="3127453" y="2376149"/>
              <a:ext cx="211806" cy="90767"/>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a:spLocks noChangeAspect="1"/>
            </p:cNvSpPr>
            <p:nvPr/>
          </p:nvSpPr>
          <p:spPr>
            <a:xfrm>
              <a:off x="2675795" y="2376857"/>
              <a:ext cx="168013"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a:spLocks noChangeAspect="1"/>
            </p:cNvSpPr>
            <p:nvPr/>
          </p:nvSpPr>
          <p:spPr>
            <a:xfrm flipV="1">
              <a:off x="2675795" y="2996960"/>
              <a:ext cx="168013"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a:spLocks noChangeAspect="1"/>
            </p:cNvSpPr>
            <p:nvPr/>
          </p:nvSpPr>
          <p:spPr>
            <a:xfrm>
              <a:off x="2300853" y="2373681"/>
              <a:ext cx="182915"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a:spLocks noChangeAspect="1"/>
            </p:cNvSpPr>
            <p:nvPr/>
          </p:nvSpPr>
          <p:spPr>
            <a:xfrm flipV="1">
              <a:off x="2300853" y="2996960"/>
              <a:ext cx="182915" cy="72000"/>
            </a:xfrm>
            <a:custGeom>
              <a:avLst/>
              <a:gdLst>
                <a:gd name="connsiteX0" fmla="*/ 463826 w 463826"/>
                <a:gd name="connsiteY0" fmla="*/ 0 h 261362"/>
                <a:gd name="connsiteX1" fmla="*/ 331304 w 463826"/>
                <a:gd name="connsiteY1" fmla="*/ 254000 h 261362"/>
                <a:gd name="connsiteX2" fmla="*/ 110435 w 463826"/>
                <a:gd name="connsiteY2" fmla="*/ 44174 h 261362"/>
                <a:gd name="connsiteX3" fmla="*/ 0 w 463826"/>
                <a:gd name="connsiteY3" fmla="*/ 0 h 261362"/>
              </a:gdLst>
              <a:ahLst/>
              <a:cxnLst>
                <a:cxn ang="0">
                  <a:pos x="connsiteX0" y="connsiteY0"/>
                </a:cxn>
                <a:cxn ang="0">
                  <a:pos x="connsiteX1" y="connsiteY1"/>
                </a:cxn>
                <a:cxn ang="0">
                  <a:pos x="connsiteX2" y="connsiteY2"/>
                </a:cxn>
                <a:cxn ang="0">
                  <a:pos x="connsiteX3" y="connsiteY3"/>
                </a:cxn>
              </a:cxnLst>
              <a:rect l="l" t="t" r="r" b="b"/>
              <a:pathLst>
                <a:path w="463826" h="261362">
                  <a:moveTo>
                    <a:pt x="463826" y="0"/>
                  </a:moveTo>
                  <a:cubicBezTo>
                    <a:pt x="427014" y="123319"/>
                    <a:pt x="390202" y="246638"/>
                    <a:pt x="331304" y="254000"/>
                  </a:cubicBezTo>
                  <a:cubicBezTo>
                    <a:pt x="272406" y="261362"/>
                    <a:pt x="165652" y="86507"/>
                    <a:pt x="110435" y="44174"/>
                  </a:cubicBezTo>
                  <a:cubicBezTo>
                    <a:pt x="55218" y="1841"/>
                    <a:pt x="27609" y="920"/>
                    <a:pt x="0" y="0"/>
                  </a:cubicBezTo>
                </a:path>
              </a:pathLst>
            </a:custGeom>
            <a:ln w="9525" cap="flat" cmpd="sng" algn="ctr">
              <a:solidFill>
                <a:srgbClr val="262626"/>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986923"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62" name="Freeform 61"/>
            <p:cNvSpPr/>
            <p:nvPr/>
          </p:nvSpPr>
          <p:spPr>
            <a:xfrm>
              <a:off x="4088985"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sp>
          <p:nvSpPr>
            <p:cNvPr id="63" name="Freeform 62"/>
            <p:cNvSpPr/>
            <p:nvPr/>
          </p:nvSpPr>
          <p:spPr>
            <a:xfrm>
              <a:off x="4178596" y="2366051"/>
              <a:ext cx="145643" cy="688723"/>
            </a:xfrm>
            <a:custGeom>
              <a:avLst/>
              <a:gdLst>
                <a:gd name="connsiteX0" fmla="*/ 0 w 145643"/>
                <a:gd name="connsiteY0" fmla="*/ 0 h 688723"/>
                <a:gd name="connsiteX1" fmla="*/ 145318 w 145643"/>
                <a:gd name="connsiteY1" fmla="*/ 341202 h 688723"/>
                <a:gd name="connsiteX2" fmla="*/ 31591 w 145643"/>
                <a:gd name="connsiteY2" fmla="*/ 688723 h 688723"/>
              </a:gdLst>
              <a:ahLst/>
              <a:cxnLst>
                <a:cxn ang="0">
                  <a:pos x="connsiteX0" y="connsiteY0"/>
                </a:cxn>
                <a:cxn ang="0">
                  <a:pos x="connsiteX1" y="connsiteY1"/>
                </a:cxn>
                <a:cxn ang="0">
                  <a:pos x="connsiteX2" y="connsiteY2"/>
                </a:cxn>
              </a:cxnLst>
              <a:rect l="l" t="t" r="r" b="b"/>
              <a:pathLst>
                <a:path w="145643" h="688723">
                  <a:moveTo>
                    <a:pt x="0" y="0"/>
                  </a:moveTo>
                  <a:cubicBezTo>
                    <a:pt x="70026" y="113207"/>
                    <a:pt x="140053" y="226415"/>
                    <a:pt x="145318" y="341202"/>
                  </a:cubicBezTo>
                  <a:cubicBezTo>
                    <a:pt x="150583" y="455989"/>
                    <a:pt x="91087" y="572356"/>
                    <a:pt x="31591" y="688723"/>
                  </a:cubicBezTo>
                </a:path>
              </a:pathLst>
            </a:custGeom>
            <a:ln w="9525" cmpd="sng">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tx1"/>
                  </a:solidFill>
                </a:ln>
              </a:endParaRPr>
            </a:p>
          </p:txBody>
        </p:sp>
      </p:grpSp>
      <p:cxnSp>
        <p:nvCxnSpPr>
          <p:cNvPr id="51" name="Straight Arrow Connector 50"/>
          <p:cNvCxnSpPr/>
          <p:nvPr/>
        </p:nvCxnSpPr>
        <p:spPr>
          <a:xfrm>
            <a:off x="421861" y="2925988"/>
            <a:ext cx="8372674" cy="0"/>
          </a:xfrm>
          <a:prstGeom prst="straightConnector1">
            <a:avLst/>
          </a:prstGeom>
          <a:ln>
            <a:solidFill>
              <a:schemeClr val="accent6">
                <a:lumMod val="60000"/>
                <a:lumOff val="40000"/>
              </a:schemeClr>
            </a:solidFill>
            <a:prstDash val="dash"/>
            <a:headEnd type="none"/>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06635" y="2876666"/>
            <a:ext cx="342214" cy="369332"/>
          </a:xfrm>
          <a:prstGeom prst="rect">
            <a:avLst/>
          </a:prstGeom>
          <a:noFill/>
        </p:spPr>
        <p:txBody>
          <a:bodyPr wrap="square" rtlCol="0">
            <a:spAutoFit/>
          </a:bodyPr>
          <a:lstStyle/>
          <a:p>
            <a:r>
              <a:rPr lang="en-US" dirty="0" smtClean="0">
                <a:solidFill>
                  <a:srgbClr val="262626"/>
                </a:solidFill>
              </a:rPr>
              <a:t>s</a:t>
            </a:r>
            <a:endParaRPr lang="en-US" dirty="0">
              <a:solidFill>
                <a:srgbClr val="262626"/>
              </a:solidFill>
            </a:endParaRPr>
          </a:p>
        </p:txBody>
      </p:sp>
    </p:spTree>
    <p:extLst>
      <p:ext uri="{BB962C8B-B14F-4D97-AF65-F5344CB8AC3E}">
        <p14:creationId xmlns:p14="http://schemas.microsoft.com/office/powerpoint/2010/main" val="3663665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0.03264 -0.00185 L 0.47925 -0.00185 " pathEditMode="relative" rAng="0" ptsTypes="AA">
                                      <p:cBhvr>
                                        <p:cTn id="8" dur="2000" fill="hold"/>
                                        <p:tgtEl>
                                          <p:spTgt spid="39"/>
                                        </p:tgtEl>
                                        <p:attrNameLst>
                                          <p:attrName>ppt_x</p:attrName>
                                          <p:attrName>ppt_y</p:attrName>
                                        </p:attrNameLst>
                                      </p:cBhvr>
                                      <p:rCtr x="25595" y="0"/>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120</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Global horizontal impedance</a:t>
            </a:r>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4333" t="1901" r="6290"/>
          <a:stretch/>
        </p:blipFill>
        <p:spPr>
          <a:xfrm>
            <a:off x="2089899" y="944649"/>
            <a:ext cx="6768785" cy="5286666"/>
          </a:xfrm>
          <a:prstGeom prst="rect">
            <a:avLst/>
          </a:prstGeom>
        </p:spPr>
      </p:pic>
    </p:spTree>
    <p:extLst>
      <p:ext uri="{BB962C8B-B14F-4D97-AF65-F5344CB8AC3E}">
        <p14:creationId xmlns:p14="http://schemas.microsoft.com/office/powerpoint/2010/main" val="310107144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121</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Impedance model of the SPS</a:t>
            </a:r>
            <a:br>
              <a:rPr lang="en-US" dirty="0" smtClean="0"/>
            </a:br>
            <a:r>
              <a:rPr lang="en-US" dirty="0" smtClean="0"/>
              <a:t>Global vertical impedance</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415" r="5398"/>
          <a:stretch/>
        </p:blipFill>
        <p:spPr>
          <a:xfrm>
            <a:off x="2089899" y="908717"/>
            <a:ext cx="6781495" cy="5292000"/>
          </a:xfrm>
          <a:prstGeom prst="rect">
            <a:avLst/>
          </a:prstGeom>
        </p:spPr>
      </p:pic>
    </p:spTree>
    <p:extLst>
      <p:ext uri="{BB962C8B-B14F-4D97-AF65-F5344CB8AC3E}">
        <p14:creationId xmlns:p14="http://schemas.microsoft.com/office/powerpoint/2010/main" val="229475211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122</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Summary</a:t>
            </a:r>
            <a:endParaRPr lang="en-US" dirty="0"/>
          </a:p>
        </p:txBody>
      </p:sp>
      <p:sp>
        <p:nvSpPr>
          <p:cNvPr id="19" name="Content Placeholder 2"/>
          <p:cNvSpPr>
            <a:spLocks noGrp="1"/>
          </p:cNvSpPr>
          <p:nvPr>
            <p:ph idx="1"/>
          </p:nvPr>
        </p:nvSpPr>
        <p:spPr>
          <a:xfrm>
            <a:off x="457200" y="1082854"/>
            <a:ext cx="8226854" cy="5078628"/>
          </a:xfrm>
        </p:spPr>
        <p:txBody>
          <a:bodyPr>
            <a:normAutofit fontScale="92500"/>
          </a:bodyPr>
          <a:lstStyle/>
          <a:p>
            <a:r>
              <a:rPr lang="en-US" dirty="0" smtClean="0"/>
              <a:t>Definition and properties of wake functions and impedances</a:t>
            </a:r>
            <a:endParaRPr lang="en-US" dirty="0" smtClean="0"/>
          </a:p>
          <a:p>
            <a:pPr lvl="1"/>
            <a:r>
              <a:rPr lang="en-US" dirty="0" smtClean="0"/>
              <a:t>Longitudinal wake and impedance</a:t>
            </a:r>
            <a:endParaRPr lang="en-US" dirty="0" smtClean="0"/>
          </a:p>
          <a:p>
            <a:pPr lvl="1"/>
            <a:r>
              <a:rPr lang="en-US" dirty="0" smtClean="0"/>
              <a:t>Transverse plane: dipolar and </a:t>
            </a:r>
            <a:r>
              <a:rPr lang="en-US" dirty="0" err="1" smtClean="0"/>
              <a:t>quadrupolar</a:t>
            </a:r>
            <a:r>
              <a:rPr lang="en-US" dirty="0" smtClean="0"/>
              <a:t> wakes and impedances</a:t>
            </a:r>
          </a:p>
          <a:p>
            <a:pPr lvl="1"/>
            <a:r>
              <a:rPr lang="en-US" dirty="0" smtClean="0"/>
              <a:t>Panofsky-Wenzel theorem</a:t>
            </a:r>
            <a:endParaRPr lang="en-US" dirty="0" smtClean="0"/>
          </a:p>
          <a:p>
            <a:r>
              <a:rPr lang="en-US" dirty="0" smtClean="0"/>
              <a:t>Examples of wakes and impedances</a:t>
            </a:r>
            <a:endParaRPr lang="en-US" dirty="0" smtClean="0"/>
          </a:p>
          <a:p>
            <a:pPr lvl="1"/>
            <a:r>
              <a:rPr lang="en-US" dirty="0" smtClean="0"/>
              <a:t>Resistive wall</a:t>
            </a:r>
            <a:endParaRPr lang="en-US" dirty="0" smtClean="0"/>
          </a:p>
          <a:p>
            <a:pPr lvl="1"/>
            <a:r>
              <a:rPr lang="en-US" dirty="0" smtClean="0"/>
              <a:t>Resonators</a:t>
            </a:r>
          </a:p>
          <a:p>
            <a:pPr lvl="1"/>
            <a:r>
              <a:rPr lang="en-US" dirty="0" smtClean="0"/>
              <a:t>Complex structures</a:t>
            </a:r>
            <a:endParaRPr lang="en-US" dirty="0" smtClean="0"/>
          </a:p>
          <a:p>
            <a:r>
              <a:rPr lang="en-US" dirty="0" smtClean="0"/>
              <a:t>Energy loss due to longitudina</a:t>
            </a:r>
            <a:r>
              <a:rPr lang="en-US" dirty="0" smtClean="0"/>
              <a:t>l wakes</a:t>
            </a:r>
            <a:endParaRPr lang="en-US" dirty="0" smtClean="0"/>
          </a:p>
          <a:p>
            <a:pPr lvl="1"/>
            <a:r>
              <a:rPr lang="en-US" dirty="0" smtClean="0"/>
              <a:t>General formulae</a:t>
            </a:r>
            <a:endParaRPr lang="en-US" dirty="0" smtClean="0"/>
          </a:p>
          <a:p>
            <a:pPr lvl="1"/>
            <a:r>
              <a:rPr lang="en-US" dirty="0" smtClean="0"/>
              <a:t>Some practical examples</a:t>
            </a:r>
          </a:p>
          <a:p>
            <a:r>
              <a:rPr lang="en-US" dirty="0" smtClean="0"/>
              <a:t>How to build the impedance model of a machine</a:t>
            </a:r>
            <a:endParaRPr lang="en-US" dirty="0" smtClean="0"/>
          </a:p>
        </p:txBody>
      </p:sp>
    </p:spTree>
    <p:extLst>
      <p:ext uri="{BB962C8B-B14F-4D97-AF65-F5344CB8AC3E}">
        <p14:creationId xmlns:p14="http://schemas.microsoft.com/office/powerpoint/2010/main" val="190347423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123</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 collider’s asymmetric common chamber</a:t>
            </a:r>
            <a:endParaRPr lang="en-US" dirty="0"/>
          </a:p>
        </p:txBody>
      </p:sp>
      <p:grpSp>
        <p:nvGrpSpPr>
          <p:cNvPr id="10" name="Group 9"/>
          <p:cNvGrpSpPr/>
          <p:nvPr/>
        </p:nvGrpSpPr>
        <p:grpSpPr>
          <a:xfrm>
            <a:off x="68572" y="910069"/>
            <a:ext cx="8972244" cy="706133"/>
            <a:chOff x="68572" y="910069"/>
            <a:chExt cx="8972244" cy="706133"/>
          </a:xfrm>
        </p:grpSpPr>
        <p:cxnSp>
          <p:nvCxnSpPr>
            <p:cNvPr id="11" name="Straight Arrow Connector 10"/>
            <p:cNvCxnSpPr/>
            <p:nvPr/>
          </p:nvCxnSpPr>
          <p:spPr>
            <a:xfrm flipV="1">
              <a:off x="1766686" y="1590099"/>
              <a:ext cx="7274130" cy="20904"/>
            </a:xfrm>
            <a:prstGeom prst="straightConnector1">
              <a:avLst/>
            </a:prstGeom>
            <a:ln w="3175"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832310" y="922897"/>
              <a:ext cx="642825" cy="682920"/>
              <a:chOff x="5661027" y="4181802"/>
              <a:chExt cx="6260645" cy="1320565"/>
            </a:xfrm>
          </p:grpSpPr>
          <p:sp>
            <p:nvSpPr>
              <p:cNvPr id="51" name="Freeform 50"/>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Arrow Connector 51"/>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3" name="Straight Arrow Connector 12"/>
            <p:cNvCxnSpPr/>
            <p:nvPr/>
          </p:nvCxnSpPr>
          <p:spPr>
            <a:xfrm flipV="1">
              <a:off x="68572" y="1602927"/>
              <a:ext cx="1800730" cy="13275"/>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170324" y="1588439"/>
              <a:ext cx="741312" cy="211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2475135" y="921276"/>
              <a:ext cx="642825" cy="682920"/>
              <a:chOff x="5661027" y="4181802"/>
              <a:chExt cx="6260645" cy="1320565"/>
            </a:xfrm>
          </p:grpSpPr>
          <p:sp>
            <p:nvSpPr>
              <p:cNvPr id="48" name="Freeform 4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3058498" y="919836"/>
              <a:ext cx="642825" cy="682920"/>
              <a:chOff x="5661027" y="4181802"/>
              <a:chExt cx="6260645" cy="1320565"/>
            </a:xfrm>
          </p:grpSpPr>
          <p:sp>
            <p:nvSpPr>
              <p:cNvPr id="45" name="Freeform 44"/>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3674540" y="918396"/>
              <a:ext cx="642825" cy="682920"/>
              <a:chOff x="5661027" y="4181802"/>
              <a:chExt cx="6260645" cy="1320565"/>
            </a:xfrm>
          </p:grpSpPr>
          <p:sp>
            <p:nvSpPr>
              <p:cNvPr id="42" name="Freeform 41"/>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Arrow Connector 42"/>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330194" y="916956"/>
              <a:ext cx="642825" cy="682920"/>
              <a:chOff x="5661027" y="4181802"/>
              <a:chExt cx="6260645" cy="1320565"/>
            </a:xfrm>
          </p:grpSpPr>
          <p:sp>
            <p:nvSpPr>
              <p:cNvPr id="39" name="Freeform 38"/>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4973019" y="915255"/>
              <a:ext cx="642825" cy="682920"/>
              <a:chOff x="5661027" y="4181802"/>
              <a:chExt cx="6260645" cy="1320565"/>
            </a:xfrm>
          </p:grpSpPr>
          <p:sp>
            <p:nvSpPr>
              <p:cNvPr id="36" name="Freeform 3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616046" y="915255"/>
              <a:ext cx="642825" cy="682920"/>
              <a:chOff x="5661027" y="4181802"/>
              <a:chExt cx="6260645" cy="1320565"/>
            </a:xfrm>
          </p:grpSpPr>
          <p:sp>
            <p:nvSpPr>
              <p:cNvPr id="33" name="Freeform 32"/>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6241849" y="915255"/>
              <a:ext cx="642825" cy="682920"/>
              <a:chOff x="5661027" y="4181802"/>
              <a:chExt cx="6260645" cy="1320565"/>
            </a:xfrm>
          </p:grpSpPr>
          <p:sp>
            <p:nvSpPr>
              <p:cNvPr id="30" name="Freeform 2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Arrow Connector 3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6884674" y="912375"/>
              <a:ext cx="642825" cy="682920"/>
              <a:chOff x="5661027" y="4181802"/>
              <a:chExt cx="6260645" cy="1320565"/>
            </a:xfrm>
          </p:grpSpPr>
          <p:sp>
            <p:nvSpPr>
              <p:cNvPr id="27" name="Freeform 26"/>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Arrow Connector 2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527499" y="910069"/>
              <a:ext cx="642825" cy="682920"/>
              <a:chOff x="5661027" y="4181802"/>
              <a:chExt cx="6260645" cy="1320565"/>
            </a:xfrm>
          </p:grpSpPr>
          <p:sp>
            <p:nvSpPr>
              <p:cNvPr id="24" name="Freeform 2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54" name="Group 53"/>
          <p:cNvGrpSpPr/>
          <p:nvPr/>
        </p:nvGrpSpPr>
        <p:grpSpPr>
          <a:xfrm flipH="1">
            <a:off x="64145" y="1768602"/>
            <a:ext cx="8972244" cy="706133"/>
            <a:chOff x="68572" y="910069"/>
            <a:chExt cx="8972244" cy="706133"/>
          </a:xfrm>
        </p:grpSpPr>
        <p:cxnSp>
          <p:nvCxnSpPr>
            <p:cNvPr id="55" name="Straight Arrow Connector 54"/>
            <p:cNvCxnSpPr/>
            <p:nvPr/>
          </p:nvCxnSpPr>
          <p:spPr>
            <a:xfrm flipV="1">
              <a:off x="1766686" y="1590099"/>
              <a:ext cx="7274130" cy="20904"/>
            </a:xfrm>
            <a:prstGeom prst="straightConnector1">
              <a:avLst/>
            </a:prstGeom>
            <a:ln w="3175" cap="flat" cmpd="sng" algn="ctr">
              <a:solidFill>
                <a:srgbClr val="FF0000"/>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a:off x="1832310" y="922897"/>
              <a:ext cx="642825" cy="682920"/>
              <a:chOff x="5661027" y="4181802"/>
              <a:chExt cx="6260645" cy="1320565"/>
            </a:xfrm>
          </p:grpSpPr>
          <p:sp>
            <p:nvSpPr>
              <p:cNvPr id="96" name="Freeform 9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Arrow Connector 96"/>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58" name="Straight Arrow Connector 57"/>
            <p:cNvCxnSpPr/>
            <p:nvPr/>
          </p:nvCxnSpPr>
          <p:spPr>
            <a:xfrm flipV="1">
              <a:off x="68572" y="1602927"/>
              <a:ext cx="1800730" cy="13275"/>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8170324" y="1588439"/>
              <a:ext cx="741312" cy="2110"/>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2475135" y="921276"/>
              <a:ext cx="642825" cy="682920"/>
              <a:chOff x="5661027" y="4181802"/>
              <a:chExt cx="6260645" cy="1320565"/>
            </a:xfrm>
          </p:grpSpPr>
          <p:sp>
            <p:nvSpPr>
              <p:cNvPr id="93" name="Freeform 92"/>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Arrow Connector 93"/>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3058498" y="919836"/>
              <a:ext cx="642825" cy="682920"/>
              <a:chOff x="5661027" y="4181802"/>
              <a:chExt cx="6260645" cy="1320565"/>
            </a:xfrm>
          </p:grpSpPr>
          <p:sp>
            <p:nvSpPr>
              <p:cNvPr id="90" name="Freeform 8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1" name="Straight Arrow Connector 90"/>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3674540" y="918396"/>
              <a:ext cx="642825" cy="682920"/>
              <a:chOff x="5661027" y="4181802"/>
              <a:chExt cx="6260645" cy="1320565"/>
            </a:xfrm>
          </p:grpSpPr>
          <p:sp>
            <p:nvSpPr>
              <p:cNvPr id="87" name="Freeform 86"/>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8" name="Straight Arrow Connector 87"/>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4330194" y="916956"/>
              <a:ext cx="642825" cy="682920"/>
              <a:chOff x="5661027" y="4181802"/>
              <a:chExt cx="6260645" cy="1320565"/>
            </a:xfrm>
          </p:grpSpPr>
          <p:sp>
            <p:nvSpPr>
              <p:cNvPr id="84" name="Freeform 8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5" name="Straight Arrow Connector 84"/>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4973019" y="915255"/>
              <a:ext cx="642825" cy="682920"/>
              <a:chOff x="5661027" y="4181802"/>
              <a:chExt cx="6260645" cy="1320565"/>
            </a:xfrm>
          </p:grpSpPr>
          <p:sp>
            <p:nvSpPr>
              <p:cNvPr id="81" name="Freeform 80"/>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Arrow Connector 81"/>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5616046" y="915255"/>
              <a:ext cx="642825" cy="682920"/>
              <a:chOff x="5661027" y="4181802"/>
              <a:chExt cx="6260645" cy="1320565"/>
            </a:xfrm>
          </p:grpSpPr>
          <p:sp>
            <p:nvSpPr>
              <p:cNvPr id="78" name="Freeform 7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9" name="Straight Arrow Connector 78"/>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241849" y="915255"/>
              <a:ext cx="642825" cy="682920"/>
              <a:chOff x="5661027" y="4181802"/>
              <a:chExt cx="6260645" cy="1320565"/>
            </a:xfrm>
          </p:grpSpPr>
          <p:sp>
            <p:nvSpPr>
              <p:cNvPr id="75" name="Freeform 74"/>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6" name="Straight Arrow Connector 75"/>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6884674" y="912375"/>
              <a:ext cx="642825" cy="682920"/>
              <a:chOff x="5661027" y="4181802"/>
              <a:chExt cx="6260645" cy="1320565"/>
            </a:xfrm>
          </p:grpSpPr>
          <p:sp>
            <p:nvSpPr>
              <p:cNvPr id="72" name="Freeform 71"/>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7527499" y="910069"/>
              <a:ext cx="642825" cy="682920"/>
              <a:chOff x="5661027" y="4181802"/>
              <a:chExt cx="6260645" cy="1320565"/>
            </a:xfrm>
          </p:grpSpPr>
          <p:sp>
            <p:nvSpPr>
              <p:cNvPr id="69" name="Freeform 68"/>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0" name="Straight Arrow Connector 69"/>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99" name="Group 98"/>
          <p:cNvGrpSpPr/>
          <p:nvPr/>
        </p:nvGrpSpPr>
        <p:grpSpPr>
          <a:xfrm>
            <a:off x="96260" y="1266989"/>
            <a:ext cx="8944556" cy="1573795"/>
            <a:chOff x="96260" y="1266989"/>
            <a:chExt cx="8944556" cy="1573795"/>
          </a:xfrm>
        </p:grpSpPr>
        <p:pic>
          <p:nvPicPr>
            <p:cNvPr id="100" name="Picture 9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846" y="2530097"/>
              <a:ext cx="2283970" cy="310687"/>
            </a:xfrm>
            <a:prstGeom prst="rect">
              <a:avLst/>
            </a:prstGeom>
          </p:spPr>
        </p:pic>
        <p:pic>
          <p:nvPicPr>
            <p:cNvPr id="101" name="Picture 10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0" y="1266989"/>
              <a:ext cx="1676754" cy="321450"/>
            </a:xfrm>
            <a:prstGeom prst="rect">
              <a:avLst/>
            </a:prstGeom>
          </p:spPr>
        </p:pic>
      </p:grpSp>
      <p:cxnSp>
        <p:nvCxnSpPr>
          <p:cNvPr id="102" name="Straight Connector 101"/>
          <p:cNvCxnSpPr/>
          <p:nvPr/>
        </p:nvCxnSpPr>
        <p:spPr>
          <a:xfrm>
            <a:off x="4555299" y="808144"/>
            <a:ext cx="0" cy="2745124"/>
          </a:xfrm>
          <a:prstGeom prst="line">
            <a:avLst/>
          </a:prstGeom>
          <a:ln>
            <a:solidFill>
              <a:schemeClr val="accent5">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4548287" y="3206921"/>
            <a:ext cx="401592" cy="369332"/>
          </a:xfrm>
          <a:prstGeom prst="rect">
            <a:avLst/>
          </a:prstGeom>
          <a:noFill/>
        </p:spPr>
        <p:txBody>
          <a:bodyPr wrap="square" rtlCol="0">
            <a:spAutoFit/>
          </a:bodyPr>
          <a:lstStyle/>
          <a:p>
            <a:r>
              <a:rPr lang="en-US" b="1" dirty="0" smtClean="0">
                <a:solidFill>
                  <a:srgbClr val="606060"/>
                </a:solidFill>
              </a:rPr>
              <a:t>IP</a:t>
            </a:r>
            <a:endParaRPr lang="en-US" b="1" dirty="0">
              <a:solidFill>
                <a:srgbClr val="606060"/>
              </a:solidFill>
            </a:endParaRPr>
          </a:p>
        </p:txBody>
      </p:sp>
      <p:cxnSp>
        <p:nvCxnSpPr>
          <p:cNvPr id="104" name="Straight Arrow Connector 103"/>
          <p:cNvCxnSpPr/>
          <p:nvPr/>
        </p:nvCxnSpPr>
        <p:spPr>
          <a:xfrm flipV="1">
            <a:off x="270299" y="2976020"/>
            <a:ext cx="8607494" cy="12827"/>
          </a:xfrm>
          <a:prstGeom prst="straightConnector1">
            <a:avLst/>
          </a:prstGeom>
          <a:ln>
            <a:solidFill>
              <a:srgbClr val="474747"/>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8514542" y="2924707"/>
            <a:ext cx="273442" cy="369332"/>
          </a:xfrm>
          <a:prstGeom prst="rect">
            <a:avLst/>
          </a:prstGeom>
          <a:noFill/>
        </p:spPr>
        <p:txBody>
          <a:bodyPr wrap="square" rtlCol="0">
            <a:spAutoFit/>
          </a:bodyPr>
          <a:lstStyle/>
          <a:p>
            <a:r>
              <a:rPr lang="en-US" dirty="0" smtClean="0">
                <a:solidFill>
                  <a:srgbClr val="606060"/>
                </a:solidFill>
              </a:rPr>
              <a:t>s</a:t>
            </a:r>
            <a:endParaRPr lang="en-US" dirty="0">
              <a:solidFill>
                <a:srgbClr val="606060"/>
              </a:solidFill>
            </a:endParaRPr>
          </a:p>
        </p:txBody>
      </p:sp>
      <p:grpSp>
        <p:nvGrpSpPr>
          <p:cNvPr id="106" name="Group 105"/>
          <p:cNvGrpSpPr/>
          <p:nvPr/>
        </p:nvGrpSpPr>
        <p:grpSpPr>
          <a:xfrm>
            <a:off x="218983" y="3475122"/>
            <a:ext cx="8817406" cy="618323"/>
            <a:chOff x="218983" y="3475122"/>
            <a:chExt cx="8817406" cy="618323"/>
          </a:xfrm>
        </p:grpSpPr>
        <p:pic>
          <p:nvPicPr>
            <p:cNvPr id="107" name="Picture 10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287" y="3475122"/>
              <a:ext cx="6816102" cy="618323"/>
            </a:xfrm>
            <a:prstGeom prst="rect">
              <a:avLst/>
            </a:prstGeom>
          </p:spPr>
        </p:pic>
        <p:pic>
          <p:nvPicPr>
            <p:cNvPr id="108" name="Picture 10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83" y="3591751"/>
              <a:ext cx="1983509" cy="324000"/>
            </a:xfrm>
            <a:prstGeom prst="rect">
              <a:avLst/>
            </a:prstGeom>
          </p:spPr>
        </p:pic>
      </p:grpSp>
      <p:grpSp>
        <p:nvGrpSpPr>
          <p:cNvPr id="109" name="Group 108"/>
          <p:cNvGrpSpPr/>
          <p:nvPr/>
        </p:nvGrpSpPr>
        <p:grpSpPr>
          <a:xfrm>
            <a:off x="270299" y="4207479"/>
            <a:ext cx="8319122" cy="1795875"/>
            <a:chOff x="270299" y="4207479"/>
            <a:chExt cx="8319122" cy="1795875"/>
          </a:xfrm>
        </p:grpSpPr>
        <p:grpSp>
          <p:nvGrpSpPr>
            <p:cNvPr id="110" name="Group 109"/>
            <p:cNvGrpSpPr/>
            <p:nvPr/>
          </p:nvGrpSpPr>
          <p:grpSpPr>
            <a:xfrm>
              <a:off x="270299" y="4207479"/>
              <a:ext cx="7571570" cy="1795875"/>
              <a:chOff x="270299" y="4207479"/>
              <a:chExt cx="7571570" cy="1795875"/>
            </a:xfrm>
          </p:grpSpPr>
          <p:pic>
            <p:nvPicPr>
              <p:cNvPr id="112" name="Picture 1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8358" y="4348588"/>
                <a:ext cx="5533511" cy="972000"/>
              </a:xfrm>
              <a:prstGeom prst="rect">
                <a:avLst/>
              </a:prstGeom>
            </p:spPr>
          </p:pic>
          <p:grpSp>
            <p:nvGrpSpPr>
              <p:cNvPr id="113" name="Group 112"/>
              <p:cNvGrpSpPr/>
              <p:nvPr/>
            </p:nvGrpSpPr>
            <p:grpSpPr>
              <a:xfrm>
                <a:off x="270299" y="4207479"/>
                <a:ext cx="1629868" cy="1795875"/>
                <a:chOff x="6884674" y="4258791"/>
                <a:chExt cx="1629868" cy="1795875"/>
              </a:xfrm>
            </p:grpSpPr>
            <p:sp>
              <p:nvSpPr>
                <p:cNvPr id="114" name="Oval 113"/>
                <p:cNvSpPr/>
                <p:nvPr/>
              </p:nvSpPr>
              <p:spPr>
                <a:xfrm>
                  <a:off x="6884674" y="4258791"/>
                  <a:ext cx="1629868" cy="1795875"/>
                </a:xfrm>
                <a:prstGeom prst="ellipse">
                  <a:avLst/>
                </a:prstGeom>
                <a:no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a:spLocks/>
                </p:cNvSpPr>
                <p:nvPr/>
              </p:nvSpPr>
              <p:spPr>
                <a:xfrm>
                  <a:off x="7632395" y="4643617"/>
                  <a:ext cx="108000" cy="216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7606738" y="5535782"/>
                  <a:ext cx="180577" cy="107999"/>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7531692" y="4399899"/>
                  <a:ext cx="332598"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Arrow Connector 117"/>
                <p:cNvCxnSpPr>
                  <a:stCxn id="115" idx="4"/>
                  <a:endCxn id="116" idx="0"/>
                </p:cNvCxnSpPr>
                <p:nvPr/>
              </p:nvCxnSpPr>
              <p:spPr>
                <a:xfrm>
                  <a:off x="7686395" y="4859617"/>
                  <a:ext cx="10632" cy="676165"/>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9" name="Oval 118"/>
                <p:cNvSpPr>
                  <a:spLocks noChangeAspect="1"/>
                </p:cNvSpPr>
                <p:nvPr/>
              </p:nvSpPr>
              <p:spPr>
                <a:xfrm>
                  <a:off x="7658054" y="5118245"/>
                  <a:ext cx="72000" cy="45719"/>
                </a:xfrm>
                <a:prstGeom prst="ellipse">
                  <a:avLst/>
                </a:prstGeom>
                <a:solidFill>
                  <a:schemeClr val="accent6">
                    <a:lumMod val="50000"/>
                  </a:schemeClr>
                </a:solidFill>
                <a:ln>
                  <a:solidFill>
                    <a:srgbClr val="26262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7710698" y="4823296"/>
                  <a:ext cx="420886" cy="307777"/>
                </a:xfrm>
                <a:prstGeom prst="rect">
                  <a:avLst/>
                </a:prstGeom>
                <a:noFill/>
              </p:spPr>
              <p:txBody>
                <a:bodyPr wrap="square" rtlCol="0">
                  <a:spAutoFit/>
                </a:bodyPr>
                <a:lstStyle/>
                <a:p>
                  <a:r>
                    <a:rPr lang="en-US" sz="1400" dirty="0" smtClean="0">
                      <a:solidFill>
                        <a:srgbClr val="606060"/>
                      </a:solidFill>
                    </a:rPr>
                    <a:t>y</a:t>
                  </a:r>
                  <a:r>
                    <a:rPr lang="en-US" sz="1400" baseline="-25000" dirty="0" smtClean="0">
                      <a:solidFill>
                        <a:srgbClr val="606060"/>
                      </a:solidFill>
                    </a:rPr>
                    <a:t>1</a:t>
                  </a:r>
                  <a:endParaRPr lang="en-US" sz="1400" dirty="0">
                    <a:solidFill>
                      <a:srgbClr val="606060"/>
                    </a:solidFill>
                  </a:endParaRPr>
                </a:p>
              </p:txBody>
            </p:sp>
            <p:sp>
              <p:nvSpPr>
                <p:cNvPr id="121" name="TextBox 120"/>
                <p:cNvSpPr txBox="1"/>
                <p:nvPr/>
              </p:nvSpPr>
              <p:spPr>
                <a:xfrm>
                  <a:off x="7710698" y="5155288"/>
                  <a:ext cx="573286" cy="307777"/>
                </a:xfrm>
                <a:prstGeom prst="rect">
                  <a:avLst/>
                </a:prstGeom>
                <a:noFill/>
              </p:spPr>
              <p:txBody>
                <a:bodyPr wrap="square" rtlCol="0">
                  <a:spAutoFit/>
                </a:bodyPr>
                <a:lstStyle/>
                <a:p>
                  <a:r>
                    <a:rPr lang="en-US" sz="1400" dirty="0" smtClean="0">
                      <a:solidFill>
                        <a:srgbClr val="606060"/>
                      </a:solidFill>
                    </a:rPr>
                    <a:t>y</a:t>
                  </a:r>
                  <a:r>
                    <a:rPr lang="en-US" sz="1400" baseline="-25000" dirty="0">
                      <a:solidFill>
                        <a:srgbClr val="606060"/>
                      </a:solidFill>
                    </a:rPr>
                    <a:t>2</a:t>
                  </a:r>
                  <a:endParaRPr lang="en-US" sz="1400" dirty="0">
                    <a:solidFill>
                      <a:srgbClr val="606060"/>
                    </a:solidFill>
                  </a:endParaRPr>
                </a:p>
              </p:txBody>
            </p:sp>
          </p:grpSp>
        </p:grpSp>
        <p:pic>
          <p:nvPicPr>
            <p:cNvPr id="111" name="Picture 11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9918" y="5619801"/>
              <a:ext cx="2719503" cy="383334"/>
            </a:xfrm>
            <a:prstGeom prst="rect">
              <a:avLst/>
            </a:prstGeom>
          </p:spPr>
        </p:pic>
      </p:grpSp>
      <p:grpSp>
        <p:nvGrpSpPr>
          <p:cNvPr id="122" name="Group 121"/>
          <p:cNvGrpSpPr/>
          <p:nvPr/>
        </p:nvGrpSpPr>
        <p:grpSpPr>
          <a:xfrm>
            <a:off x="5659027" y="808144"/>
            <a:ext cx="273442" cy="2766929"/>
            <a:chOff x="5659027" y="808144"/>
            <a:chExt cx="273442" cy="2766929"/>
          </a:xfrm>
        </p:grpSpPr>
        <p:cxnSp>
          <p:nvCxnSpPr>
            <p:cNvPr id="123" name="Straight Connector 122"/>
            <p:cNvCxnSpPr/>
            <p:nvPr/>
          </p:nvCxnSpPr>
          <p:spPr>
            <a:xfrm>
              <a:off x="5659027" y="808144"/>
              <a:ext cx="0" cy="2745124"/>
            </a:xfrm>
            <a:prstGeom prst="line">
              <a:avLst/>
            </a:prstGeom>
            <a:ln>
              <a:solidFill>
                <a:schemeClr val="accent5">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24" name="TextBox 123"/>
            <p:cNvSpPr txBox="1"/>
            <p:nvPr/>
          </p:nvSpPr>
          <p:spPr>
            <a:xfrm>
              <a:off x="5659027" y="3205741"/>
              <a:ext cx="273442" cy="369332"/>
            </a:xfrm>
            <a:prstGeom prst="rect">
              <a:avLst/>
            </a:prstGeom>
            <a:noFill/>
          </p:spPr>
          <p:txBody>
            <a:bodyPr wrap="square" rtlCol="0">
              <a:spAutoFit/>
            </a:bodyPr>
            <a:lstStyle/>
            <a:p>
              <a:r>
                <a:rPr lang="en-US" dirty="0" smtClean="0">
                  <a:solidFill>
                    <a:srgbClr val="606060"/>
                  </a:solidFill>
                </a:rPr>
                <a:t>s</a:t>
              </a:r>
              <a:endParaRPr lang="en-US" dirty="0">
                <a:solidFill>
                  <a:srgbClr val="606060"/>
                </a:solidFill>
              </a:endParaRPr>
            </a:p>
          </p:txBody>
        </p:sp>
      </p:grpSp>
      <p:cxnSp>
        <p:nvCxnSpPr>
          <p:cNvPr id="125" name="Straight Connector 124"/>
          <p:cNvCxnSpPr>
            <a:cxnSpLocks noChangeAspect="1"/>
            <a:stCxn id="114" idx="0"/>
            <a:endCxn id="117" idx="0"/>
          </p:cNvCxnSpPr>
          <p:nvPr/>
        </p:nvCxnSpPr>
        <p:spPr>
          <a:xfrm flipH="1">
            <a:off x="1083616" y="4207479"/>
            <a:ext cx="1617" cy="141108"/>
          </a:xfrm>
          <a:prstGeom prst="line">
            <a:avLst/>
          </a:prstGeom>
          <a:ln>
            <a:solidFill>
              <a:srgbClr val="59595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44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2000" fill="hold"/>
                                        <p:tgtEl>
                                          <p:spTgt spid="54"/>
                                        </p:tgtEl>
                                        <p:attrNameLst>
                                          <p:attrName>ppt_x</p:attrName>
                                        </p:attrNameLst>
                                      </p:cBhvr>
                                      <p:tavLst>
                                        <p:tav tm="0">
                                          <p:val>
                                            <p:strVal val="1+#ppt_w/2"/>
                                          </p:val>
                                        </p:tav>
                                        <p:tav tm="100000">
                                          <p:val>
                                            <p:strVal val="#ppt_x"/>
                                          </p:val>
                                        </p:tav>
                                      </p:tavLst>
                                    </p:anim>
                                    <p:anim calcmode="lin" valueType="num">
                                      <p:cBhvr additive="base">
                                        <p:cTn id="12"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124</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 </a:t>
            </a:r>
            <a:r>
              <a:rPr lang="en-US" smtClean="0"/>
              <a:t>collider’s asymmetric common </a:t>
            </a:r>
            <a:r>
              <a:rPr lang="en-US" dirty="0" smtClean="0"/>
              <a:t>chamber</a:t>
            </a:r>
            <a:endParaRPr lang="en-US" dirty="0"/>
          </a:p>
        </p:txBody>
      </p:sp>
      <p:grpSp>
        <p:nvGrpSpPr>
          <p:cNvPr id="126" name="Group 125"/>
          <p:cNvGrpSpPr/>
          <p:nvPr/>
        </p:nvGrpSpPr>
        <p:grpSpPr>
          <a:xfrm>
            <a:off x="68572" y="910069"/>
            <a:ext cx="8972244" cy="706133"/>
            <a:chOff x="68572" y="910069"/>
            <a:chExt cx="8972244" cy="706133"/>
          </a:xfrm>
        </p:grpSpPr>
        <p:cxnSp>
          <p:nvCxnSpPr>
            <p:cNvPr id="127" name="Straight Arrow Connector 126"/>
            <p:cNvCxnSpPr/>
            <p:nvPr/>
          </p:nvCxnSpPr>
          <p:spPr>
            <a:xfrm flipV="1">
              <a:off x="1766686" y="1590099"/>
              <a:ext cx="7274130" cy="20904"/>
            </a:xfrm>
            <a:prstGeom prst="straightConnector1">
              <a:avLst/>
            </a:prstGeom>
            <a:ln w="3175" cap="flat" cmpd="sng" algn="ctr">
              <a:solidFill>
                <a:schemeClr val="tx1"/>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28" name="Group 127"/>
            <p:cNvGrpSpPr/>
            <p:nvPr/>
          </p:nvGrpSpPr>
          <p:grpSpPr>
            <a:xfrm>
              <a:off x="1832310" y="922897"/>
              <a:ext cx="642825" cy="682920"/>
              <a:chOff x="5661027" y="4181802"/>
              <a:chExt cx="6260645" cy="1320565"/>
            </a:xfrm>
          </p:grpSpPr>
          <p:sp>
            <p:nvSpPr>
              <p:cNvPr id="167" name="Freeform 166"/>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8" name="Straight Arrow Connector 16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29" name="Straight Arrow Connector 128"/>
            <p:cNvCxnSpPr/>
            <p:nvPr/>
          </p:nvCxnSpPr>
          <p:spPr>
            <a:xfrm flipV="1">
              <a:off x="68572" y="1602927"/>
              <a:ext cx="1800730" cy="13275"/>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8170324" y="1588439"/>
              <a:ext cx="741312" cy="211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31" name="Group 130"/>
            <p:cNvGrpSpPr/>
            <p:nvPr/>
          </p:nvGrpSpPr>
          <p:grpSpPr>
            <a:xfrm>
              <a:off x="2475135" y="921276"/>
              <a:ext cx="642825" cy="682920"/>
              <a:chOff x="5661027" y="4181802"/>
              <a:chExt cx="6260645" cy="1320565"/>
            </a:xfrm>
          </p:grpSpPr>
          <p:sp>
            <p:nvSpPr>
              <p:cNvPr id="164" name="Freeform 16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5" name="Straight Arrow Connector 164"/>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a:off x="3058498" y="919836"/>
              <a:ext cx="642825" cy="682920"/>
              <a:chOff x="5661027" y="4181802"/>
              <a:chExt cx="6260645" cy="1320565"/>
            </a:xfrm>
          </p:grpSpPr>
          <p:sp>
            <p:nvSpPr>
              <p:cNvPr id="161" name="Freeform 160"/>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2" name="Straight Arrow Connector 161"/>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3" name="Group 132"/>
            <p:cNvGrpSpPr/>
            <p:nvPr/>
          </p:nvGrpSpPr>
          <p:grpSpPr>
            <a:xfrm>
              <a:off x="3674540" y="918396"/>
              <a:ext cx="642825" cy="682920"/>
              <a:chOff x="5661027" y="4181802"/>
              <a:chExt cx="6260645" cy="1320565"/>
            </a:xfrm>
          </p:grpSpPr>
          <p:sp>
            <p:nvSpPr>
              <p:cNvPr id="158" name="Freeform 15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9" name="Straight Arrow Connector 158"/>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4" name="Group 133"/>
            <p:cNvGrpSpPr/>
            <p:nvPr/>
          </p:nvGrpSpPr>
          <p:grpSpPr>
            <a:xfrm>
              <a:off x="4330194" y="916956"/>
              <a:ext cx="642825" cy="682920"/>
              <a:chOff x="5661027" y="4181802"/>
              <a:chExt cx="6260645" cy="1320565"/>
            </a:xfrm>
          </p:grpSpPr>
          <p:sp>
            <p:nvSpPr>
              <p:cNvPr id="155" name="Freeform 154"/>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6" name="Straight Arrow Connector 155"/>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5" name="Group 134"/>
            <p:cNvGrpSpPr/>
            <p:nvPr/>
          </p:nvGrpSpPr>
          <p:grpSpPr>
            <a:xfrm>
              <a:off x="4973019" y="915255"/>
              <a:ext cx="642825" cy="682920"/>
              <a:chOff x="5661027" y="4181802"/>
              <a:chExt cx="6260645" cy="1320565"/>
            </a:xfrm>
          </p:grpSpPr>
          <p:sp>
            <p:nvSpPr>
              <p:cNvPr id="152" name="Freeform 151"/>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3" name="Straight Arrow Connector 152"/>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6" name="Group 135"/>
            <p:cNvGrpSpPr/>
            <p:nvPr/>
          </p:nvGrpSpPr>
          <p:grpSpPr>
            <a:xfrm>
              <a:off x="5616046" y="915255"/>
              <a:ext cx="642825" cy="682920"/>
              <a:chOff x="5661027" y="4181802"/>
              <a:chExt cx="6260645" cy="1320565"/>
            </a:xfrm>
          </p:grpSpPr>
          <p:sp>
            <p:nvSpPr>
              <p:cNvPr id="149" name="Freeform 148"/>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0" name="Straight Arrow Connector 149"/>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7" name="Group 136"/>
            <p:cNvGrpSpPr/>
            <p:nvPr/>
          </p:nvGrpSpPr>
          <p:grpSpPr>
            <a:xfrm>
              <a:off x="6241849" y="915255"/>
              <a:ext cx="642825" cy="682920"/>
              <a:chOff x="5661027" y="4181802"/>
              <a:chExt cx="6260645" cy="1320565"/>
            </a:xfrm>
          </p:grpSpPr>
          <p:sp>
            <p:nvSpPr>
              <p:cNvPr id="146" name="Freeform 14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7" name="Straight Arrow Connector 14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6884674" y="912375"/>
              <a:ext cx="642825" cy="682920"/>
              <a:chOff x="5661027" y="4181802"/>
              <a:chExt cx="6260645" cy="1320565"/>
            </a:xfrm>
          </p:grpSpPr>
          <p:sp>
            <p:nvSpPr>
              <p:cNvPr id="143" name="Freeform 142"/>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4" name="Straight Arrow Connector 143"/>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39" name="Group 138"/>
            <p:cNvGrpSpPr/>
            <p:nvPr/>
          </p:nvGrpSpPr>
          <p:grpSpPr>
            <a:xfrm>
              <a:off x="7527499" y="910069"/>
              <a:ext cx="642825" cy="682920"/>
              <a:chOff x="5661027" y="4181802"/>
              <a:chExt cx="6260645" cy="1320565"/>
            </a:xfrm>
          </p:grpSpPr>
          <p:sp>
            <p:nvSpPr>
              <p:cNvPr id="140" name="Freeform 13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1" name="Straight Arrow Connector 14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7057482" y="5497649"/>
                <a:ext cx="4864190" cy="471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nvGrpSpPr>
          <p:cNvPr id="170" name="Group 169"/>
          <p:cNvGrpSpPr/>
          <p:nvPr/>
        </p:nvGrpSpPr>
        <p:grpSpPr>
          <a:xfrm flipH="1">
            <a:off x="64145" y="1768602"/>
            <a:ext cx="8972244" cy="706133"/>
            <a:chOff x="68572" y="910069"/>
            <a:chExt cx="8972244" cy="706133"/>
          </a:xfrm>
        </p:grpSpPr>
        <p:cxnSp>
          <p:nvCxnSpPr>
            <p:cNvPr id="171" name="Straight Arrow Connector 170"/>
            <p:cNvCxnSpPr/>
            <p:nvPr/>
          </p:nvCxnSpPr>
          <p:spPr>
            <a:xfrm flipV="1">
              <a:off x="1766686" y="1590099"/>
              <a:ext cx="7274130" cy="20904"/>
            </a:xfrm>
            <a:prstGeom prst="straightConnector1">
              <a:avLst/>
            </a:prstGeom>
            <a:ln w="3175" cap="flat" cmpd="sng" algn="ctr">
              <a:solidFill>
                <a:srgbClr val="FF0000"/>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172" name="Group 171"/>
            <p:cNvGrpSpPr/>
            <p:nvPr/>
          </p:nvGrpSpPr>
          <p:grpSpPr>
            <a:xfrm>
              <a:off x="1832310" y="922897"/>
              <a:ext cx="642825" cy="682920"/>
              <a:chOff x="5661027" y="4181802"/>
              <a:chExt cx="6260645" cy="1320565"/>
            </a:xfrm>
          </p:grpSpPr>
          <p:sp>
            <p:nvSpPr>
              <p:cNvPr id="211" name="Freeform 210"/>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2" name="Straight Arrow Connector 211"/>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3" name="Straight Arrow Connector 212"/>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73" name="Straight Arrow Connector 172"/>
            <p:cNvCxnSpPr/>
            <p:nvPr/>
          </p:nvCxnSpPr>
          <p:spPr>
            <a:xfrm flipV="1">
              <a:off x="68572" y="1602927"/>
              <a:ext cx="1800730" cy="13275"/>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flipV="1">
              <a:off x="8170324" y="1588439"/>
              <a:ext cx="741312" cy="2110"/>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75" name="Group 174"/>
            <p:cNvGrpSpPr/>
            <p:nvPr/>
          </p:nvGrpSpPr>
          <p:grpSpPr>
            <a:xfrm>
              <a:off x="2475135" y="921276"/>
              <a:ext cx="642825" cy="682920"/>
              <a:chOff x="5661027" y="4181802"/>
              <a:chExt cx="6260645" cy="1320565"/>
            </a:xfrm>
          </p:grpSpPr>
          <p:sp>
            <p:nvSpPr>
              <p:cNvPr id="208" name="Freeform 207"/>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9" name="Straight Arrow Connector 208"/>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a:off x="3058498" y="919836"/>
              <a:ext cx="642825" cy="682920"/>
              <a:chOff x="5661027" y="4181802"/>
              <a:chExt cx="6260645" cy="1320565"/>
            </a:xfrm>
          </p:grpSpPr>
          <p:sp>
            <p:nvSpPr>
              <p:cNvPr id="205" name="Freeform 204"/>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6" name="Straight Arrow Connector 205"/>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3674540" y="918396"/>
              <a:ext cx="642825" cy="682920"/>
              <a:chOff x="5661027" y="4181802"/>
              <a:chExt cx="6260645" cy="1320565"/>
            </a:xfrm>
          </p:grpSpPr>
          <p:sp>
            <p:nvSpPr>
              <p:cNvPr id="202" name="Freeform 201"/>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3" name="Straight Arrow Connector 202"/>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8" name="Group 177"/>
            <p:cNvGrpSpPr/>
            <p:nvPr/>
          </p:nvGrpSpPr>
          <p:grpSpPr>
            <a:xfrm>
              <a:off x="4330194" y="916956"/>
              <a:ext cx="642825" cy="682920"/>
              <a:chOff x="5661027" y="4181802"/>
              <a:chExt cx="6260645" cy="1320565"/>
            </a:xfrm>
          </p:grpSpPr>
          <p:sp>
            <p:nvSpPr>
              <p:cNvPr id="199" name="Freeform 198"/>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0" name="Straight Arrow Connector 199"/>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79" name="Group 178"/>
            <p:cNvGrpSpPr/>
            <p:nvPr/>
          </p:nvGrpSpPr>
          <p:grpSpPr>
            <a:xfrm>
              <a:off x="4973019" y="915255"/>
              <a:ext cx="642825" cy="682920"/>
              <a:chOff x="5661027" y="4181802"/>
              <a:chExt cx="6260645" cy="1320565"/>
            </a:xfrm>
          </p:grpSpPr>
          <p:sp>
            <p:nvSpPr>
              <p:cNvPr id="196" name="Freeform 195"/>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7" name="Straight Arrow Connector 196"/>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80" name="Group 179"/>
            <p:cNvGrpSpPr/>
            <p:nvPr/>
          </p:nvGrpSpPr>
          <p:grpSpPr>
            <a:xfrm>
              <a:off x="5616046" y="915255"/>
              <a:ext cx="642825" cy="682920"/>
              <a:chOff x="5661027" y="4181802"/>
              <a:chExt cx="6260645" cy="1320565"/>
            </a:xfrm>
          </p:grpSpPr>
          <p:sp>
            <p:nvSpPr>
              <p:cNvPr id="193" name="Freeform 192"/>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4" name="Straight Arrow Connector 193"/>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6241849" y="915255"/>
              <a:ext cx="642825" cy="682920"/>
              <a:chOff x="5661027" y="4181802"/>
              <a:chExt cx="6260645" cy="1320565"/>
            </a:xfrm>
          </p:grpSpPr>
          <p:sp>
            <p:nvSpPr>
              <p:cNvPr id="190" name="Freeform 189"/>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1" name="Straight Arrow Connector 190"/>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82" name="Group 181"/>
            <p:cNvGrpSpPr/>
            <p:nvPr/>
          </p:nvGrpSpPr>
          <p:grpSpPr>
            <a:xfrm>
              <a:off x="6884674" y="912375"/>
              <a:ext cx="642825" cy="682920"/>
              <a:chOff x="5661027" y="4181802"/>
              <a:chExt cx="6260645" cy="1320565"/>
            </a:xfrm>
          </p:grpSpPr>
          <p:sp>
            <p:nvSpPr>
              <p:cNvPr id="187" name="Freeform 186"/>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8" name="Straight Arrow Connector 187"/>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83" name="Group 182"/>
            <p:cNvGrpSpPr/>
            <p:nvPr/>
          </p:nvGrpSpPr>
          <p:grpSpPr>
            <a:xfrm>
              <a:off x="7527499" y="910069"/>
              <a:ext cx="642825" cy="682920"/>
              <a:chOff x="5661027" y="4181802"/>
              <a:chExt cx="6260645" cy="1320565"/>
            </a:xfrm>
          </p:grpSpPr>
          <p:sp>
            <p:nvSpPr>
              <p:cNvPr id="184" name="Freeform 183"/>
              <p:cNvSpPr/>
              <p:nvPr/>
            </p:nvSpPr>
            <p:spPr>
              <a:xfrm>
                <a:off x="6076699" y="4181802"/>
                <a:ext cx="980783" cy="1315846"/>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5" name="Straight Arrow Connector 184"/>
              <p:cNvCxnSpPr/>
              <p:nvPr/>
            </p:nvCxnSpPr>
            <p:spPr>
              <a:xfrm>
                <a:off x="5661027" y="5497993"/>
                <a:ext cx="418600" cy="1589"/>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a:off x="7057482" y="5497649"/>
                <a:ext cx="4864190" cy="471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pic>
        <p:nvPicPr>
          <p:cNvPr id="214" name="Picture 21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846" y="2530097"/>
            <a:ext cx="2283970" cy="310687"/>
          </a:xfrm>
          <a:prstGeom prst="rect">
            <a:avLst/>
          </a:prstGeom>
        </p:spPr>
      </p:pic>
      <p:pic>
        <p:nvPicPr>
          <p:cNvPr id="215" name="Picture 21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0" y="1266989"/>
            <a:ext cx="1676754" cy="321450"/>
          </a:xfrm>
          <a:prstGeom prst="rect">
            <a:avLst/>
          </a:prstGeom>
        </p:spPr>
      </p:pic>
      <p:cxnSp>
        <p:nvCxnSpPr>
          <p:cNvPr id="216" name="Straight Arrow Connector 215"/>
          <p:cNvCxnSpPr/>
          <p:nvPr/>
        </p:nvCxnSpPr>
        <p:spPr>
          <a:xfrm flipV="1">
            <a:off x="270299" y="2976020"/>
            <a:ext cx="8607494" cy="12827"/>
          </a:xfrm>
          <a:prstGeom prst="straightConnector1">
            <a:avLst/>
          </a:prstGeom>
          <a:ln>
            <a:solidFill>
              <a:srgbClr val="474747"/>
            </a:solidFill>
            <a:tailEnd type="arrow"/>
          </a:ln>
          <a:effectLst/>
        </p:spPr>
        <p:style>
          <a:lnRef idx="2">
            <a:schemeClr val="accent1"/>
          </a:lnRef>
          <a:fillRef idx="0">
            <a:schemeClr val="accent1"/>
          </a:fillRef>
          <a:effectRef idx="1">
            <a:schemeClr val="accent1"/>
          </a:effectRef>
          <a:fontRef idx="minor">
            <a:schemeClr val="tx1"/>
          </a:fontRef>
        </p:style>
      </p:cxnSp>
      <p:sp>
        <p:nvSpPr>
          <p:cNvPr id="217" name="TextBox 216"/>
          <p:cNvSpPr txBox="1"/>
          <p:nvPr/>
        </p:nvSpPr>
        <p:spPr>
          <a:xfrm>
            <a:off x="8514542" y="2924707"/>
            <a:ext cx="273442" cy="369332"/>
          </a:xfrm>
          <a:prstGeom prst="rect">
            <a:avLst/>
          </a:prstGeom>
          <a:noFill/>
        </p:spPr>
        <p:txBody>
          <a:bodyPr wrap="square" rtlCol="0">
            <a:spAutoFit/>
          </a:bodyPr>
          <a:lstStyle/>
          <a:p>
            <a:r>
              <a:rPr lang="en-US" dirty="0" smtClean="0">
                <a:solidFill>
                  <a:srgbClr val="606060"/>
                </a:solidFill>
              </a:rPr>
              <a:t>s</a:t>
            </a:r>
            <a:endParaRPr lang="en-US" dirty="0">
              <a:solidFill>
                <a:srgbClr val="606060"/>
              </a:solidFill>
            </a:endParaRPr>
          </a:p>
        </p:txBody>
      </p:sp>
      <p:pic>
        <p:nvPicPr>
          <p:cNvPr id="218" name="Picture 21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418" y="5282385"/>
            <a:ext cx="5798468" cy="691774"/>
          </a:xfrm>
          <a:prstGeom prst="rect">
            <a:avLst/>
          </a:prstGeom>
        </p:spPr>
      </p:pic>
      <p:grpSp>
        <p:nvGrpSpPr>
          <p:cNvPr id="219" name="Group 218"/>
          <p:cNvGrpSpPr/>
          <p:nvPr/>
        </p:nvGrpSpPr>
        <p:grpSpPr>
          <a:xfrm>
            <a:off x="161909" y="4004268"/>
            <a:ext cx="8786780" cy="1112191"/>
            <a:chOff x="161909" y="3901644"/>
            <a:chExt cx="8786780" cy="1112191"/>
          </a:xfrm>
        </p:grpSpPr>
        <p:pic>
          <p:nvPicPr>
            <p:cNvPr id="220" name="Picture 21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624" y="3901644"/>
              <a:ext cx="3284741" cy="287999"/>
            </a:xfrm>
            <a:prstGeom prst="rect">
              <a:avLst/>
            </a:prstGeom>
          </p:spPr>
        </p:pic>
        <p:pic>
          <p:nvPicPr>
            <p:cNvPr id="221" name="Picture 22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09" y="4293836"/>
              <a:ext cx="8786780" cy="719999"/>
            </a:xfrm>
            <a:prstGeom prst="rect">
              <a:avLst/>
            </a:prstGeom>
          </p:spPr>
        </p:pic>
      </p:grpSp>
      <p:cxnSp>
        <p:nvCxnSpPr>
          <p:cNvPr id="222" name="Straight Connector 221"/>
          <p:cNvCxnSpPr/>
          <p:nvPr/>
        </p:nvCxnSpPr>
        <p:spPr>
          <a:xfrm>
            <a:off x="4555299" y="808144"/>
            <a:ext cx="0" cy="2745124"/>
          </a:xfrm>
          <a:prstGeom prst="line">
            <a:avLst/>
          </a:prstGeom>
          <a:ln>
            <a:solidFill>
              <a:schemeClr val="accent5">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3" name="TextBox 222"/>
          <p:cNvSpPr txBox="1"/>
          <p:nvPr/>
        </p:nvSpPr>
        <p:spPr>
          <a:xfrm>
            <a:off x="4548287" y="3206921"/>
            <a:ext cx="401592" cy="369332"/>
          </a:xfrm>
          <a:prstGeom prst="rect">
            <a:avLst/>
          </a:prstGeom>
          <a:noFill/>
        </p:spPr>
        <p:txBody>
          <a:bodyPr wrap="square" rtlCol="0">
            <a:spAutoFit/>
          </a:bodyPr>
          <a:lstStyle/>
          <a:p>
            <a:r>
              <a:rPr lang="en-US" b="1" dirty="0" smtClean="0">
                <a:solidFill>
                  <a:srgbClr val="606060"/>
                </a:solidFill>
              </a:rPr>
              <a:t>IP</a:t>
            </a:r>
            <a:endParaRPr lang="en-US" b="1" dirty="0">
              <a:solidFill>
                <a:srgbClr val="606060"/>
              </a:solidFill>
            </a:endParaRPr>
          </a:p>
        </p:txBody>
      </p:sp>
      <p:grpSp>
        <p:nvGrpSpPr>
          <p:cNvPr id="224" name="Group 223"/>
          <p:cNvGrpSpPr/>
          <p:nvPr/>
        </p:nvGrpSpPr>
        <p:grpSpPr>
          <a:xfrm>
            <a:off x="5659027" y="808144"/>
            <a:ext cx="273442" cy="2766929"/>
            <a:chOff x="5659027" y="808144"/>
            <a:chExt cx="273442" cy="2766929"/>
          </a:xfrm>
        </p:grpSpPr>
        <p:cxnSp>
          <p:nvCxnSpPr>
            <p:cNvPr id="225" name="Straight Connector 224"/>
            <p:cNvCxnSpPr/>
            <p:nvPr/>
          </p:nvCxnSpPr>
          <p:spPr>
            <a:xfrm>
              <a:off x="5659027" y="808144"/>
              <a:ext cx="0" cy="2745124"/>
            </a:xfrm>
            <a:prstGeom prst="line">
              <a:avLst/>
            </a:prstGeom>
            <a:ln>
              <a:solidFill>
                <a:schemeClr val="accent5">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6" name="TextBox 225"/>
            <p:cNvSpPr txBox="1"/>
            <p:nvPr/>
          </p:nvSpPr>
          <p:spPr>
            <a:xfrm>
              <a:off x="5659027" y="3205741"/>
              <a:ext cx="273442" cy="369332"/>
            </a:xfrm>
            <a:prstGeom prst="rect">
              <a:avLst/>
            </a:prstGeom>
            <a:noFill/>
          </p:spPr>
          <p:txBody>
            <a:bodyPr wrap="square" rtlCol="0">
              <a:spAutoFit/>
            </a:bodyPr>
            <a:lstStyle/>
            <a:p>
              <a:r>
                <a:rPr lang="en-US" dirty="0" smtClean="0">
                  <a:solidFill>
                    <a:srgbClr val="606060"/>
                  </a:solidFill>
                </a:rPr>
                <a:t>s</a:t>
              </a:r>
              <a:endParaRPr lang="en-US" dirty="0">
                <a:solidFill>
                  <a:srgbClr val="606060"/>
                </a:solidFill>
              </a:endParaRPr>
            </a:p>
          </p:txBody>
        </p:sp>
      </p:grpSp>
      <p:grpSp>
        <p:nvGrpSpPr>
          <p:cNvPr id="227" name="Group 226"/>
          <p:cNvGrpSpPr/>
          <p:nvPr/>
        </p:nvGrpSpPr>
        <p:grpSpPr>
          <a:xfrm>
            <a:off x="566078" y="3618291"/>
            <a:ext cx="7389120" cy="467999"/>
            <a:chOff x="566078" y="3618291"/>
            <a:chExt cx="7389120" cy="467999"/>
          </a:xfrm>
        </p:grpSpPr>
        <p:pic>
          <p:nvPicPr>
            <p:cNvPr id="228" name="Picture 22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078" y="3618291"/>
              <a:ext cx="3575807" cy="467999"/>
            </a:xfrm>
            <a:prstGeom prst="rect">
              <a:avLst/>
            </a:prstGeom>
          </p:spPr>
        </p:pic>
        <p:pic>
          <p:nvPicPr>
            <p:cNvPr id="229" name="Picture 22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0421" y="3621791"/>
              <a:ext cx="2524777" cy="464499"/>
            </a:xfrm>
            <a:prstGeom prst="rect">
              <a:avLst/>
            </a:prstGeom>
          </p:spPr>
        </p:pic>
      </p:grpSp>
    </p:spTree>
    <p:extLst>
      <p:ext uri="{BB962C8B-B14F-4D97-AF65-F5344CB8AC3E}">
        <p14:creationId xmlns:p14="http://schemas.microsoft.com/office/powerpoint/2010/main" val="2571913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linds(horizontal)">
                                      <p:cBhvr>
                                        <p:cTn id="7" dur="500"/>
                                        <p:tgtEl>
                                          <p:spTgt spid="219"/>
                                        </p:tgtEl>
                                      </p:cBhvr>
                                    </p:animEffect>
                                  </p:childTnLst>
                                </p:cTn>
                              </p:par>
                              <p:par>
                                <p:cTn id="8" presetID="3" presetClass="exit" presetSubtype="10" fill="hold" nodeType="withEffect">
                                  <p:stCondLst>
                                    <p:cond delay="0"/>
                                  </p:stCondLst>
                                  <p:childTnLst>
                                    <p:animEffect transition="out" filter="blinds(horizontal)">
                                      <p:cBhvr>
                                        <p:cTn id="9" dur="500"/>
                                        <p:tgtEl>
                                          <p:spTgt spid="227"/>
                                        </p:tgtEl>
                                      </p:cBhvr>
                                    </p:animEffect>
                                    <p:set>
                                      <p:cBhvr>
                                        <p:cTn id="10" dur="1" fill="hold">
                                          <p:stCondLst>
                                            <p:cond delay="499"/>
                                          </p:stCondLst>
                                        </p:cTn>
                                        <p:tgtEl>
                                          <p:spTgt spid="2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blinds(horizontal)">
                                      <p:cBhvr>
                                        <p:cTn id="15"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125</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 </a:t>
            </a:r>
            <a:r>
              <a:rPr lang="en-US" smtClean="0"/>
              <a:t>collider’s asymmetric common </a:t>
            </a:r>
            <a:r>
              <a:rPr lang="en-US" dirty="0" smtClean="0"/>
              <a:t>chamber</a:t>
            </a:r>
            <a:endParaRPr lang="en-US" dirty="0"/>
          </a:p>
        </p:txBody>
      </p:sp>
      <p:pic>
        <p:nvPicPr>
          <p:cNvPr id="110" name="Picture 109"/>
          <p:cNvPicPr>
            <a:picLocks noChangeAspect="1"/>
          </p:cNvPicPr>
          <p:nvPr/>
        </p:nvPicPr>
        <p:blipFill>
          <a:blip r:embed="rId2"/>
          <a:stretch>
            <a:fillRect/>
          </a:stretch>
        </p:blipFill>
        <p:spPr>
          <a:xfrm>
            <a:off x="0" y="793956"/>
            <a:ext cx="9144000" cy="4032133"/>
          </a:xfrm>
          <a:prstGeom prst="rect">
            <a:avLst/>
          </a:prstGeom>
        </p:spPr>
      </p:pic>
      <p:sp>
        <p:nvSpPr>
          <p:cNvPr id="111" name="Rectangle 110"/>
          <p:cNvSpPr/>
          <p:nvPr/>
        </p:nvSpPr>
        <p:spPr>
          <a:xfrm>
            <a:off x="6286300" y="1218630"/>
            <a:ext cx="230925" cy="45719"/>
          </a:xfrm>
          <a:prstGeom prst="rect">
            <a:avLst/>
          </a:prstGeom>
          <a:solidFill>
            <a:schemeClr val="tx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8185376" y="1075993"/>
            <a:ext cx="230925" cy="45719"/>
          </a:xfrm>
          <a:prstGeom prst="rect">
            <a:avLst/>
          </a:prstGeom>
          <a:solidFill>
            <a:srgbClr val="004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8160074" y="3049925"/>
            <a:ext cx="230925" cy="45719"/>
          </a:xfrm>
          <a:prstGeom prst="rect">
            <a:avLst/>
          </a:prstGeom>
          <a:solidFill>
            <a:srgbClr val="004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6299129" y="3044332"/>
            <a:ext cx="230925" cy="45719"/>
          </a:xfrm>
          <a:prstGeom prst="rect">
            <a:avLst/>
          </a:prstGeom>
          <a:solidFill>
            <a:srgbClr val="0040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Content Placeholder 2"/>
          <p:cNvSpPr>
            <a:spLocks noGrp="1"/>
          </p:cNvSpPr>
          <p:nvPr>
            <p:ph idx="1"/>
          </p:nvPr>
        </p:nvSpPr>
        <p:spPr>
          <a:xfrm>
            <a:off x="459946" y="4826089"/>
            <a:ext cx="8226854" cy="1267060"/>
          </a:xfrm>
        </p:spPr>
        <p:txBody>
          <a:bodyPr>
            <a:normAutofit fontScale="77500" lnSpcReduction="20000"/>
          </a:bodyPr>
          <a:lstStyle/>
          <a:p>
            <a:r>
              <a:rPr lang="en-US" dirty="0" smtClean="0"/>
              <a:t>Application to the LHC inner triplets</a:t>
            </a:r>
          </a:p>
          <a:p>
            <a:pPr lvl="1"/>
            <a:r>
              <a:rPr lang="en-US" dirty="0" smtClean="0"/>
              <a:t>Beams are separated vertically (IP1) or horizontally (IP5)</a:t>
            </a:r>
          </a:p>
          <a:p>
            <a:pPr lvl="1"/>
            <a:r>
              <a:rPr lang="en-US" dirty="0" smtClean="0"/>
              <a:t>Strongly off-axis for ~30m, all relative delays between beams swept</a:t>
            </a:r>
          </a:p>
          <a:p>
            <a:pPr lvl="1"/>
            <a:r>
              <a:rPr lang="en-US" dirty="0" smtClean="0"/>
              <a:t>Asymmetric chamber in the direction of separation because of the weld </a:t>
            </a:r>
          </a:p>
          <a:p>
            <a:pPr lvl="2"/>
            <a:endParaRPr lang="en-US" dirty="0"/>
          </a:p>
        </p:txBody>
      </p:sp>
    </p:spTree>
    <p:extLst>
      <p:ext uri="{BB962C8B-B14F-4D97-AF65-F5344CB8AC3E}">
        <p14:creationId xmlns:p14="http://schemas.microsoft.com/office/powerpoint/2010/main" val="409495484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126</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 </a:t>
            </a:r>
            <a:r>
              <a:rPr lang="en-US" smtClean="0"/>
              <a:t>collider’s asymmetric common </a:t>
            </a:r>
            <a:r>
              <a:rPr lang="en-US" dirty="0" smtClean="0"/>
              <a:t>chamber</a:t>
            </a:r>
            <a:endParaRPr lang="en-US" dirty="0"/>
          </a:p>
        </p:txBody>
      </p:sp>
      <p:grpSp>
        <p:nvGrpSpPr>
          <p:cNvPr id="13" name="Group 12"/>
          <p:cNvGrpSpPr/>
          <p:nvPr/>
        </p:nvGrpSpPr>
        <p:grpSpPr>
          <a:xfrm>
            <a:off x="1881240" y="962640"/>
            <a:ext cx="4892568" cy="4973906"/>
            <a:chOff x="1881240" y="962640"/>
            <a:chExt cx="4892568" cy="4973906"/>
          </a:xfrm>
        </p:grpSpPr>
        <p:pic>
          <p:nvPicPr>
            <p:cNvPr id="14" name="Picture 13"/>
            <p:cNvPicPr>
              <a:picLocks noChangeAspect="1"/>
            </p:cNvPicPr>
            <p:nvPr/>
          </p:nvPicPr>
          <p:blipFill>
            <a:blip r:embed="rId2"/>
            <a:stretch>
              <a:fillRect/>
            </a:stretch>
          </p:blipFill>
          <p:spPr>
            <a:xfrm>
              <a:off x="1881240" y="962640"/>
              <a:ext cx="4892568" cy="3136026"/>
            </a:xfrm>
            <a:prstGeom prst="rect">
              <a:avLst/>
            </a:prstGeom>
          </p:spPr>
        </p:pic>
        <p:grpSp>
          <p:nvGrpSpPr>
            <p:cNvPr id="15" name="Group 14"/>
            <p:cNvGrpSpPr/>
            <p:nvPr/>
          </p:nvGrpSpPr>
          <p:grpSpPr>
            <a:xfrm>
              <a:off x="2655641" y="4228360"/>
              <a:ext cx="3617829" cy="1708186"/>
              <a:chOff x="2655641" y="4228360"/>
              <a:chExt cx="3617829" cy="1708186"/>
            </a:xfrm>
          </p:grpSpPr>
          <p:sp>
            <p:nvSpPr>
              <p:cNvPr id="16" name="Down Arrow 15"/>
              <p:cNvSpPr/>
              <p:nvPr/>
            </p:nvSpPr>
            <p:spPr>
              <a:xfrm>
                <a:off x="4006795" y="4228360"/>
                <a:ext cx="641459" cy="7568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379" y="5093054"/>
                <a:ext cx="1988290" cy="315450"/>
              </a:xfrm>
              <a:prstGeom prst="rect">
                <a:avLst/>
              </a:prstGeom>
            </p:spPr>
          </p:pic>
          <p:sp>
            <p:nvSpPr>
              <p:cNvPr id="18" name="TextBox 17"/>
              <p:cNvSpPr txBox="1"/>
              <p:nvPr/>
            </p:nvSpPr>
            <p:spPr>
              <a:xfrm>
                <a:off x="2655641" y="5567214"/>
                <a:ext cx="3617829" cy="369332"/>
              </a:xfrm>
              <a:prstGeom prst="rect">
                <a:avLst/>
              </a:prstGeom>
              <a:noFill/>
            </p:spPr>
            <p:txBody>
              <a:bodyPr wrap="square" rtlCol="0">
                <a:spAutoFit/>
              </a:bodyPr>
              <a:lstStyle/>
              <a:p>
                <a:r>
                  <a:rPr lang="en-US" dirty="0">
                    <a:solidFill>
                      <a:srgbClr val="404040"/>
                    </a:solidFill>
                  </a:rPr>
                  <a:t>f</a:t>
                </a:r>
                <a:r>
                  <a:rPr lang="en-US" dirty="0" smtClean="0">
                    <a:solidFill>
                      <a:srgbClr val="404040"/>
                    </a:solidFill>
                  </a:rPr>
                  <a:t>or a typical 50 ns fill of the LHC</a:t>
                </a:r>
                <a:endParaRPr lang="en-US" dirty="0">
                  <a:solidFill>
                    <a:srgbClr val="404040"/>
                  </a:solidFill>
                </a:endParaRPr>
              </a:p>
            </p:txBody>
          </p:sp>
        </p:grpSp>
      </p:grpSp>
    </p:spTree>
    <p:extLst>
      <p:ext uri="{BB962C8B-B14F-4D97-AF65-F5344CB8AC3E}">
        <p14:creationId xmlns:p14="http://schemas.microsoft.com/office/powerpoint/2010/main" val="3802667423"/>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127</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A </a:t>
            </a:r>
            <a:r>
              <a:rPr lang="en-US" smtClean="0"/>
              <a:t>collider’s asymmetric common </a:t>
            </a:r>
            <a:r>
              <a:rPr lang="en-US" dirty="0" smtClean="0"/>
              <a:t>chamber</a:t>
            </a:r>
            <a:endParaRPr lang="en-US" dirty="0"/>
          </a:p>
        </p:txBody>
      </p:sp>
      <p:grpSp>
        <p:nvGrpSpPr>
          <p:cNvPr id="12" name="Group 11"/>
          <p:cNvGrpSpPr/>
          <p:nvPr/>
        </p:nvGrpSpPr>
        <p:grpSpPr>
          <a:xfrm>
            <a:off x="1881240" y="962640"/>
            <a:ext cx="4892568" cy="4973906"/>
            <a:chOff x="1881240" y="962640"/>
            <a:chExt cx="4892568" cy="4973906"/>
          </a:xfrm>
        </p:grpSpPr>
        <p:pic>
          <p:nvPicPr>
            <p:cNvPr id="19" name="Picture 18"/>
            <p:cNvPicPr>
              <a:picLocks noChangeAspect="1"/>
            </p:cNvPicPr>
            <p:nvPr/>
          </p:nvPicPr>
          <p:blipFill>
            <a:blip r:embed="rId2"/>
            <a:stretch>
              <a:fillRect/>
            </a:stretch>
          </p:blipFill>
          <p:spPr>
            <a:xfrm>
              <a:off x="1881240" y="962640"/>
              <a:ext cx="4892568" cy="3136026"/>
            </a:xfrm>
            <a:prstGeom prst="rect">
              <a:avLst/>
            </a:prstGeom>
          </p:spPr>
        </p:pic>
        <p:grpSp>
          <p:nvGrpSpPr>
            <p:cNvPr id="20" name="Group 19"/>
            <p:cNvGrpSpPr/>
            <p:nvPr/>
          </p:nvGrpSpPr>
          <p:grpSpPr>
            <a:xfrm>
              <a:off x="2655641" y="4228360"/>
              <a:ext cx="3617829" cy="1708186"/>
              <a:chOff x="2655641" y="4228360"/>
              <a:chExt cx="3617829" cy="1708186"/>
            </a:xfrm>
          </p:grpSpPr>
          <p:sp>
            <p:nvSpPr>
              <p:cNvPr id="21" name="Down Arrow 20"/>
              <p:cNvSpPr/>
              <p:nvPr/>
            </p:nvSpPr>
            <p:spPr>
              <a:xfrm>
                <a:off x="4006795" y="4228360"/>
                <a:ext cx="641459" cy="7568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379" y="5093054"/>
                <a:ext cx="1988290" cy="315450"/>
              </a:xfrm>
              <a:prstGeom prst="rect">
                <a:avLst/>
              </a:prstGeom>
            </p:spPr>
          </p:pic>
          <p:sp>
            <p:nvSpPr>
              <p:cNvPr id="23" name="TextBox 22"/>
              <p:cNvSpPr txBox="1"/>
              <p:nvPr/>
            </p:nvSpPr>
            <p:spPr>
              <a:xfrm>
                <a:off x="2655641" y="5567214"/>
                <a:ext cx="3617829" cy="369332"/>
              </a:xfrm>
              <a:prstGeom prst="rect">
                <a:avLst/>
              </a:prstGeom>
              <a:noFill/>
            </p:spPr>
            <p:txBody>
              <a:bodyPr wrap="square" rtlCol="0">
                <a:spAutoFit/>
              </a:bodyPr>
              <a:lstStyle/>
              <a:p>
                <a:r>
                  <a:rPr lang="en-US" dirty="0">
                    <a:solidFill>
                      <a:srgbClr val="404040"/>
                    </a:solidFill>
                  </a:rPr>
                  <a:t>f</a:t>
                </a:r>
                <a:r>
                  <a:rPr lang="en-US" dirty="0" smtClean="0">
                    <a:solidFill>
                      <a:srgbClr val="404040"/>
                    </a:solidFill>
                  </a:rPr>
                  <a:t>or a typical 50 ns fill of the LHC</a:t>
                </a:r>
                <a:endParaRPr lang="en-US" dirty="0">
                  <a:solidFill>
                    <a:srgbClr val="404040"/>
                  </a:solidFill>
                </a:endParaRPr>
              </a:p>
            </p:txBody>
          </p:sp>
        </p:grpSp>
      </p:grpSp>
      <p:pic>
        <p:nvPicPr>
          <p:cNvPr id="24" name="Picture 23"/>
          <p:cNvPicPr>
            <a:picLocks noChangeAspect="1"/>
          </p:cNvPicPr>
          <p:nvPr/>
        </p:nvPicPr>
        <p:blipFill>
          <a:blip r:embed="rId4"/>
          <a:stretch>
            <a:fillRect/>
          </a:stretch>
        </p:blipFill>
        <p:spPr>
          <a:xfrm>
            <a:off x="2078327" y="818924"/>
            <a:ext cx="4695481" cy="4107379"/>
          </a:xfrm>
          <a:prstGeom prst="rect">
            <a:avLst/>
          </a:prstGeom>
        </p:spPr>
      </p:pic>
      <p:sp>
        <p:nvSpPr>
          <p:cNvPr id="25" name="Content Placeholder 2"/>
          <p:cNvSpPr>
            <a:spLocks noGrp="1"/>
          </p:cNvSpPr>
          <p:nvPr>
            <p:ph idx="1"/>
          </p:nvPr>
        </p:nvSpPr>
        <p:spPr>
          <a:xfrm>
            <a:off x="459946" y="4964787"/>
            <a:ext cx="8226854" cy="1166846"/>
          </a:xfrm>
        </p:spPr>
        <p:txBody>
          <a:bodyPr>
            <a:normAutofit fontScale="85000" lnSpcReduction="20000"/>
          </a:bodyPr>
          <a:lstStyle/>
          <a:p>
            <a:r>
              <a:rPr lang="en-US" dirty="0" smtClean="0"/>
              <a:t>Comparison with measured data</a:t>
            </a:r>
          </a:p>
          <a:p>
            <a:pPr lvl="1"/>
            <a:r>
              <a:rPr lang="en-US" dirty="0" smtClean="0"/>
              <a:t>Estimated heat load more than a factor 10 below measurement </a:t>
            </a:r>
          </a:p>
          <a:p>
            <a:pPr lvl="1"/>
            <a:r>
              <a:rPr lang="en-US" dirty="0" smtClean="0"/>
              <a:t>Indication of a dominant contribution from something else (electron cloud), also enhanced by the two-beam effect</a:t>
            </a:r>
          </a:p>
        </p:txBody>
      </p:sp>
      <p:grpSp>
        <p:nvGrpSpPr>
          <p:cNvPr id="26" name="Group 25"/>
          <p:cNvGrpSpPr/>
          <p:nvPr/>
        </p:nvGrpSpPr>
        <p:grpSpPr>
          <a:xfrm>
            <a:off x="3221301" y="3651461"/>
            <a:ext cx="2190605" cy="836160"/>
            <a:chOff x="3221301" y="3651461"/>
            <a:chExt cx="2190605" cy="836160"/>
          </a:xfrm>
        </p:grpSpPr>
        <p:sp>
          <p:nvSpPr>
            <p:cNvPr id="27" name="TextBox 26"/>
            <p:cNvSpPr txBox="1"/>
            <p:nvPr/>
          </p:nvSpPr>
          <p:spPr>
            <a:xfrm>
              <a:off x="3695030" y="3651461"/>
              <a:ext cx="1706281" cy="523220"/>
            </a:xfrm>
            <a:prstGeom prst="rect">
              <a:avLst/>
            </a:prstGeom>
            <a:noFill/>
          </p:spPr>
          <p:txBody>
            <a:bodyPr wrap="square" rtlCol="0">
              <a:spAutoFit/>
            </a:bodyPr>
            <a:lstStyle/>
            <a:p>
              <a:r>
                <a:rPr lang="en-US" sz="1400" dirty="0" smtClean="0">
                  <a:solidFill>
                    <a:srgbClr val="404040"/>
                  </a:solidFill>
                </a:rPr>
                <a:t>Estimation from impedance model</a:t>
              </a:r>
              <a:endParaRPr lang="en-US" sz="1400" dirty="0">
                <a:solidFill>
                  <a:srgbClr val="404040"/>
                </a:solidFill>
              </a:endParaRPr>
            </a:p>
          </p:txBody>
        </p:sp>
        <p:pic>
          <p:nvPicPr>
            <p:cNvPr id="28" name="Picture 2" descr="H:\pccern_state\mysims_current\057_LHC_ecloud2012_third\001_for_carlo_beam_screen_power_loss_estim\Fill3286_resul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4149" b="46613" l="60593" r="63093"/>
                      </a14:imgEffect>
                    </a14:imgLayer>
                  </a14:imgProps>
                </a:ext>
                <a:ext uri="{28A0092B-C50C-407E-A947-70E740481C1C}">
                  <a14:useLocalDpi xmlns:a14="http://schemas.microsoft.com/office/drawing/2010/main" val="0"/>
                </a:ext>
              </a:extLst>
            </a:blip>
            <a:srcRect l="60281" t="43841" r="36594" b="53079"/>
            <a:stretch/>
          </p:blipFill>
          <p:spPr bwMode="auto">
            <a:xfrm>
              <a:off x="3221301" y="4232187"/>
              <a:ext cx="292233" cy="215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pccern_state\mysims_current\057_LHC_ecloud2012_third\001_for_carlo_beam_screen_power_loss_estim\Fill3286_results.png"/>
            <p:cNvPicPr>
              <a:picLocks noChangeAspect="1" noChangeArrowheads="1"/>
            </p:cNvPicPr>
            <p:nvPr/>
          </p:nvPicPr>
          <p:blipFill rotWithShape="1">
            <a:blip r:embed="rId5" cstate="print">
              <a:extLst>
                <a:ext uri="{BEBA8EAE-BF5A-486C-A8C5-ECC9F3942E4B}">
                  <a14:imgProps xmlns:a14="http://schemas.microsoft.com/office/drawing/2010/main">
                    <a14:imgLayer r:embed="rId7">
                      <a14:imgEffect>
                        <a14:backgroundRemoval t="44149" b="46613" l="60593" r="63093"/>
                      </a14:imgEffect>
                    </a14:imgLayer>
                  </a14:imgProps>
                </a:ext>
                <a:ext uri="{28A0092B-C50C-407E-A947-70E740481C1C}">
                  <a14:useLocalDpi xmlns:a14="http://schemas.microsoft.com/office/drawing/2010/main" val="0"/>
                </a:ext>
              </a:extLst>
            </a:blip>
            <a:srcRect l="60281" t="43841" r="36594" b="53079"/>
            <a:stretch/>
          </p:blipFill>
          <p:spPr bwMode="auto">
            <a:xfrm>
              <a:off x="3792801" y="4258797"/>
              <a:ext cx="292233" cy="2159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pccern_state\mysims_current\057_LHC_ecloud2012_third\001_for_carlo_beam_screen_power_loss_estim\Fill3286_results.png"/>
            <p:cNvPicPr>
              <a:picLocks noChangeAspect="1" noChangeArrowheads="1"/>
            </p:cNvPicPr>
            <p:nvPr/>
          </p:nvPicPr>
          <p:blipFill rotWithShape="1">
            <a:blip r:embed="rId5" cstate="print">
              <a:extLst>
                <a:ext uri="{BEBA8EAE-BF5A-486C-A8C5-ECC9F3942E4B}">
                  <a14:imgProps xmlns:a14="http://schemas.microsoft.com/office/drawing/2010/main">
                    <a14:imgLayer r:embed="rId8">
                      <a14:imgEffect>
                        <a14:backgroundRemoval t="44149" b="46613" l="60593" r="63093"/>
                      </a14:imgEffect>
                    </a14:imgLayer>
                  </a14:imgProps>
                </a:ext>
                <a:ext uri="{28A0092B-C50C-407E-A947-70E740481C1C}">
                  <a14:useLocalDpi xmlns:a14="http://schemas.microsoft.com/office/drawing/2010/main" val="0"/>
                </a:ext>
              </a:extLst>
            </a:blip>
            <a:srcRect l="60281" t="43841" r="36594" b="53079"/>
            <a:stretch/>
          </p:blipFill>
          <p:spPr bwMode="auto">
            <a:xfrm>
              <a:off x="4548173" y="4270671"/>
              <a:ext cx="292233" cy="2159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pccern_state\mysims_current\057_LHC_ecloud2012_third\001_for_carlo_beam_screen_power_loss_estim\Fill3286_resul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4149" b="46613" l="60593" r="63093"/>
                      </a14:imgEffect>
                    </a14:imgLayer>
                  </a14:imgProps>
                </a:ext>
                <a:ext uri="{28A0092B-C50C-407E-A947-70E740481C1C}">
                  <a14:useLocalDpi xmlns:a14="http://schemas.microsoft.com/office/drawing/2010/main" val="0"/>
                </a:ext>
              </a:extLst>
            </a:blip>
            <a:srcRect l="60281" t="43841" r="36594" b="53079"/>
            <a:stretch/>
          </p:blipFill>
          <p:spPr bwMode="auto">
            <a:xfrm>
              <a:off x="5119673" y="4271624"/>
              <a:ext cx="292233" cy="2159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396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par>
                                <p:cTn id="8" presetID="5" presetClass="exit" presetSubtype="10" fill="hold" nodeType="withEffect">
                                  <p:stCondLst>
                                    <p:cond delay="0"/>
                                  </p:stCondLst>
                                  <p:childTnLst>
                                    <p:animEffect transition="out" filter="checkerboard(across)">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5"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heckerboard(across)">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concept of wake field</a:t>
            </a:r>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13</a:t>
            </a:fld>
            <a:endParaRPr lang="en-US" dirty="0"/>
          </a:p>
        </p:txBody>
      </p:sp>
      <p:sp>
        <p:nvSpPr>
          <p:cNvPr id="25"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26"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27" name="TextBox 26"/>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28" name="TextBox 27"/>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53" name="Freeform 11"/>
          <p:cNvSpPr>
            <a:spLocks/>
          </p:cNvSpPr>
          <p:nvPr/>
        </p:nvSpPr>
        <p:spPr bwMode="auto">
          <a:xfrm>
            <a:off x="2563938" y="2723827"/>
            <a:ext cx="1367185" cy="105579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54" name="Freeform 16"/>
          <p:cNvSpPr>
            <a:spLocks/>
          </p:cNvSpPr>
          <p:nvPr/>
        </p:nvSpPr>
        <p:spPr bwMode="auto">
          <a:xfrm flipV="1">
            <a:off x="2582661" y="863097"/>
            <a:ext cx="1367185" cy="105579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55" name="Straight Connector 54"/>
          <p:cNvCxnSpPr>
            <a:stCxn id="54" idx="0"/>
            <a:endCxn id="93" idx="0"/>
          </p:cNvCxnSpPr>
          <p:nvPr/>
        </p:nvCxnSpPr>
        <p:spPr>
          <a:xfrm flipH="1">
            <a:off x="221721" y="1918887"/>
            <a:ext cx="2360940" cy="1265"/>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flipV="1">
            <a:off x="178318" y="270951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993208" y="1915047"/>
            <a:ext cx="1569978" cy="774246"/>
            <a:chOff x="531584" y="2357731"/>
            <a:chExt cx="1569978" cy="715963"/>
          </a:xfrm>
        </p:grpSpPr>
        <p:sp>
          <p:nvSpPr>
            <p:cNvPr id="69" name="Oval 18"/>
            <p:cNvSpPr>
              <a:spLocks noChangeArrowheads="1"/>
            </p:cNvSpPr>
            <p:nvPr/>
          </p:nvSpPr>
          <p:spPr bwMode="auto">
            <a:xfrm>
              <a:off x="1813562" y="2618081"/>
              <a:ext cx="288000"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71" name="Line 20"/>
            <p:cNvSpPr>
              <a:spLocks noChangeShapeType="1"/>
            </p:cNvSpPr>
            <p:nvPr/>
          </p:nvSpPr>
          <p:spPr bwMode="auto">
            <a:xfrm>
              <a:off x="1821875"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72" name="Line 21"/>
            <p:cNvSpPr>
              <a:spLocks noChangeShapeType="1"/>
            </p:cNvSpPr>
            <p:nvPr/>
          </p:nvSpPr>
          <p:spPr bwMode="auto">
            <a:xfrm>
              <a:off x="1962934"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73" name="Line 22"/>
            <p:cNvSpPr>
              <a:spLocks noChangeShapeType="1"/>
            </p:cNvSpPr>
            <p:nvPr/>
          </p:nvSpPr>
          <p:spPr bwMode="auto">
            <a:xfrm>
              <a:off x="2082292"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74" name="Oval 18"/>
            <p:cNvSpPr>
              <a:spLocks noChangeArrowheads="1"/>
            </p:cNvSpPr>
            <p:nvPr/>
          </p:nvSpPr>
          <p:spPr bwMode="auto">
            <a:xfrm>
              <a:off x="531584" y="2618081"/>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75" name="Straight Arrow Connector 74"/>
            <p:cNvCxnSpPr/>
            <p:nvPr/>
          </p:nvCxnSpPr>
          <p:spPr>
            <a:xfrm flipV="1">
              <a:off x="792000" y="2719474"/>
              <a:ext cx="1029875" cy="8442"/>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1013279" y="2628678"/>
              <a:ext cx="304800" cy="369332"/>
            </a:xfrm>
            <a:prstGeom prst="rect">
              <a:avLst/>
            </a:prstGeom>
            <a:noFill/>
          </p:spPr>
          <p:txBody>
            <a:bodyPr wrap="square" rtlCol="0">
              <a:spAutoFit/>
            </a:bodyPr>
            <a:lstStyle/>
            <a:p>
              <a:r>
                <a:rPr lang="en-US" dirty="0" err="1" smtClean="0"/>
                <a:t>z</a:t>
              </a:r>
              <a:endParaRPr lang="en-US" dirty="0"/>
            </a:p>
          </p:txBody>
        </p:sp>
      </p:grpSp>
      <p:grpSp>
        <p:nvGrpSpPr>
          <p:cNvPr id="77" name="Group 76"/>
          <p:cNvGrpSpPr/>
          <p:nvPr/>
        </p:nvGrpSpPr>
        <p:grpSpPr>
          <a:xfrm>
            <a:off x="2581452" y="995367"/>
            <a:ext cx="1338780" cy="2757070"/>
            <a:chOff x="2555534" y="1448897"/>
            <a:chExt cx="1338780" cy="2549525"/>
          </a:xfrm>
        </p:grpSpPr>
        <p:sp>
          <p:nvSpPr>
            <p:cNvPr id="78"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79"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80"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81"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sp>
          <p:nvSpPr>
            <p:cNvPr id="82"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83"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84" name="Freeform 42"/>
            <p:cNvSpPr>
              <a:spLocks/>
            </p:cNvSpPr>
            <p:nvPr/>
          </p:nvSpPr>
          <p:spPr bwMode="auto">
            <a:xfrm rot="10800000">
              <a:off x="2588675" y="2153357"/>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sp>
          <p:nvSpPr>
            <p:cNvPr id="85"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grpSp>
      <p:grpSp>
        <p:nvGrpSpPr>
          <p:cNvPr id="86" name="Group 85"/>
          <p:cNvGrpSpPr/>
          <p:nvPr/>
        </p:nvGrpSpPr>
        <p:grpSpPr>
          <a:xfrm>
            <a:off x="2563938" y="1904201"/>
            <a:ext cx="1666908" cy="774246"/>
            <a:chOff x="2538020" y="2357731"/>
            <a:chExt cx="1666908" cy="715963"/>
          </a:xfrm>
        </p:grpSpPr>
        <p:sp>
          <p:nvSpPr>
            <p:cNvPr id="87" name="Oval 18"/>
            <p:cNvSpPr>
              <a:spLocks noChangeArrowheads="1"/>
            </p:cNvSpPr>
            <p:nvPr/>
          </p:nvSpPr>
          <p:spPr bwMode="auto">
            <a:xfrm>
              <a:off x="3916928" y="2618081"/>
              <a:ext cx="288000" cy="199740"/>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88" name="Line 21"/>
            <p:cNvSpPr>
              <a:spLocks noChangeShapeType="1"/>
            </p:cNvSpPr>
            <p:nvPr/>
          </p:nvSpPr>
          <p:spPr bwMode="auto">
            <a:xfrm>
              <a:off x="4001505"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89" name="Line 22"/>
            <p:cNvSpPr>
              <a:spLocks noChangeShapeType="1"/>
            </p:cNvSpPr>
            <p:nvPr/>
          </p:nvSpPr>
          <p:spPr bwMode="auto">
            <a:xfrm>
              <a:off x="4120863"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90" name="Oval 18"/>
            <p:cNvSpPr>
              <a:spLocks noChangeArrowheads="1"/>
            </p:cNvSpPr>
            <p:nvPr/>
          </p:nvSpPr>
          <p:spPr bwMode="auto">
            <a:xfrm>
              <a:off x="2538020" y="2619669"/>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91" name="Straight Arrow Connector 90"/>
            <p:cNvCxnSpPr>
              <a:endCxn id="87" idx="2"/>
            </p:cNvCxnSpPr>
            <p:nvPr/>
          </p:nvCxnSpPr>
          <p:spPr>
            <a:xfrm flipV="1">
              <a:off x="2798436" y="2717951"/>
              <a:ext cx="1118492" cy="11553"/>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3019715" y="2630266"/>
              <a:ext cx="304800" cy="369332"/>
            </a:xfrm>
            <a:prstGeom prst="rect">
              <a:avLst/>
            </a:prstGeom>
            <a:noFill/>
          </p:spPr>
          <p:txBody>
            <a:bodyPr wrap="square" rtlCol="0">
              <a:spAutoFit/>
            </a:bodyPr>
            <a:lstStyle/>
            <a:p>
              <a:r>
                <a:rPr lang="en-US" dirty="0" err="1" smtClean="0"/>
                <a:t>z</a:t>
              </a:r>
              <a:endParaRPr lang="en-US" dirty="0"/>
            </a:p>
          </p:txBody>
        </p:sp>
      </p:grpSp>
      <p:sp>
        <p:nvSpPr>
          <p:cNvPr id="93" name="Line 73"/>
          <p:cNvSpPr>
            <a:spLocks noChangeShapeType="1"/>
          </p:cNvSpPr>
          <p:nvPr/>
        </p:nvSpPr>
        <p:spPr bwMode="auto">
          <a:xfrm>
            <a:off x="221721" y="1920152"/>
            <a:ext cx="0" cy="774246"/>
          </a:xfrm>
          <a:prstGeom prst="line">
            <a:avLst/>
          </a:prstGeom>
          <a:noFill/>
          <a:ln w="12700" cap="flat" cmpd="sng" algn="ctr">
            <a:solidFill>
              <a:schemeClr val="tx1"/>
            </a:solidFill>
            <a:prstDash val="solid"/>
            <a:round/>
            <a:headEnd type="stealth" w="med" len="med"/>
            <a:tailEnd type="stealth" w="med" len="med"/>
          </a:ln>
        </p:spPr>
        <p:txBody>
          <a:bodyPr wrap="none" anchor="ctr">
            <a:prstTxWarp prst="textNoShape">
              <a:avLst/>
            </a:prstTxWarp>
          </a:bodyPr>
          <a:lstStyle/>
          <a:p>
            <a:endParaRPr lang="en-US"/>
          </a:p>
        </p:txBody>
      </p:sp>
      <p:sp>
        <p:nvSpPr>
          <p:cNvPr id="94" name="Text Box 74"/>
          <p:cNvSpPr txBox="1">
            <a:spLocks noChangeArrowheads="1"/>
          </p:cNvSpPr>
          <p:nvPr/>
        </p:nvSpPr>
        <p:spPr bwMode="auto">
          <a:xfrm>
            <a:off x="178318" y="2290337"/>
            <a:ext cx="438096" cy="397305"/>
          </a:xfrm>
          <a:prstGeom prst="rect">
            <a:avLst/>
          </a:prstGeom>
          <a:noFill/>
          <a:ln w="9525">
            <a:noFill/>
            <a:miter lim="800000"/>
            <a:headEnd/>
            <a:tailEnd/>
          </a:ln>
        </p:spPr>
        <p:txBody>
          <a:bodyPr wrap="none">
            <a:prstTxWarp prst="textNoShape">
              <a:avLst/>
            </a:prstTxWarp>
            <a:spAutoFit/>
          </a:bodyPr>
          <a:lstStyle/>
          <a:p>
            <a:r>
              <a:rPr lang="de-DE" sz="2000" dirty="0"/>
              <a:t>2b</a:t>
            </a:r>
          </a:p>
        </p:txBody>
      </p:sp>
      <p:cxnSp>
        <p:nvCxnSpPr>
          <p:cNvPr id="95" name="Straight Arrow Connector 94"/>
          <p:cNvCxnSpPr/>
          <p:nvPr/>
        </p:nvCxnSpPr>
        <p:spPr>
          <a:xfrm>
            <a:off x="1955153" y="3858975"/>
            <a:ext cx="2609066" cy="158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4509118" y="1902844"/>
            <a:ext cx="1582937" cy="774246"/>
            <a:chOff x="531584" y="2357731"/>
            <a:chExt cx="1582937" cy="715963"/>
          </a:xfrm>
        </p:grpSpPr>
        <p:sp>
          <p:nvSpPr>
            <p:cNvPr id="97" name="Oval 18"/>
            <p:cNvSpPr>
              <a:spLocks noChangeArrowheads="1"/>
            </p:cNvSpPr>
            <p:nvPr/>
          </p:nvSpPr>
          <p:spPr bwMode="auto">
            <a:xfrm>
              <a:off x="1826521" y="2618081"/>
              <a:ext cx="288000"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99" name="Line 20"/>
            <p:cNvSpPr>
              <a:spLocks noChangeShapeType="1"/>
            </p:cNvSpPr>
            <p:nvPr/>
          </p:nvSpPr>
          <p:spPr bwMode="auto">
            <a:xfrm>
              <a:off x="1821875"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100" name="Line 21"/>
            <p:cNvSpPr>
              <a:spLocks noChangeShapeType="1"/>
            </p:cNvSpPr>
            <p:nvPr/>
          </p:nvSpPr>
          <p:spPr bwMode="auto">
            <a:xfrm>
              <a:off x="1962934"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101" name="Line 22"/>
            <p:cNvSpPr>
              <a:spLocks noChangeShapeType="1"/>
            </p:cNvSpPr>
            <p:nvPr/>
          </p:nvSpPr>
          <p:spPr bwMode="auto">
            <a:xfrm>
              <a:off x="2082292" y="2357731"/>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102" name="Oval 18"/>
            <p:cNvSpPr>
              <a:spLocks noChangeArrowheads="1"/>
            </p:cNvSpPr>
            <p:nvPr/>
          </p:nvSpPr>
          <p:spPr bwMode="auto">
            <a:xfrm>
              <a:off x="531584" y="2618081"/>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03" name="Straight Arrow Connector 102"/>
            <p:cNvCxnSpPr/>
            <p:nvPr/>
          </p:nvCxnSpPr>
          <p:spPr>
            <a:xfrm>
              <a:off x="792000" y="2727916"/>
              <a:ext cx="1034521" cy="2843"/>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1013279" y="2628678"/>
              <a:ext cx="304800" cy="369332"/>
            </a:xfrm>
            <a:prstGeom prst="rect">
              <a:avLst/>
            </a:prstGeom>
            <a:noFill/>
          </p:spPr>
          <p:txBody>
            <a:bodyPr wrap="square" rtlCol="0">
              <a:spAutoFit/>
            </a:bodyPr>
            <a:lstStyle/>
            <a:p>
              <a:r>
                <a:rPr lang="en-US" dirty="0" err="1" smtClean="0"/>
                <a:t>z</a:t>
              </a:r>
              <a:endParaRPr lang="en-US" dirty="0"/>
            </a:p>
          </p:txBody>
        </p:sp>
      </p:grpSp>
      <p:cxnSp>
        <p:nvCxnSpPr>
          <p:cNvPr id="105" name="Straight Connector 104"/>
          <p:cNvCxnSpPr/>
          <p:nvPr/>
        </p:nvCxnSpPr>
        <p:spPr>
          <a:xfrm flipH="1" flipV="1">
            <a:off x="3931123" y="190148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3931123" y="271019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07" name="Content Placeholder 2"/>
          <p:cNvSpPr txBox="1">
            <a:spLocks/>
          </p:cNvSpPr>
          <p:nvPr/>
        </p:nvSpPr>
        <p:spPr>
          <a:xfrm>
            <a:off x="817918" y="4078035"/>
            <a:ext cx="7560000" cy="1973332"/>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While</a:t>
            </a:r>
            <a:r>
              <a:rPr kumimoji="0" lang="en-US" sz="2162" b="0" i="0" u="none" strike="noStrike" kern="1200" cap="none" spc="0" normalizeH="0" noProof="0" dirty="0" smtClean="0">
                <a:ln>
                  <a:noFill/>
                </a:ln>
                <a:solidFill>
                  <a:schemeClr val="tx1"/>
                </a:solidFill>
                <a:effectLst/>
                <a:uLnTx/>
                <a:uFillTx/>
                <a:latin typeface="+mn-lt"/>
                <a:ea typeface="+mn-ea"/>
                <a:cs typeface="+mn-cs"/>
              </a:rPr>
              <a:t> </a:t>
            </a:r>
            <a:r>
              <a:rPr kumimoji="0" lang="en-US" sz="2162" b="0" i="0" u="none" strike="noStrike" kern="1200" cap="none" spc="0" normalizeH="0" noProof="0" dirty="0" smtClean="0">
                <a:ln>
                  <a:noFill/>
                </a:ln>
                <a:solidFill>
                  <a:srgbClr val="0000FF"/>
                </a:solidFill>
                <a:effectLst/>
                <a:uLnTx/>
                <a:uFillTx/>
                <a:latin typeface="+mn-lt"/>
                <a:ea typeface="+mn-ea"/>
                <a:cs typeface="+mn-cs"/>
              </a:rPr>
              <a:t>source </a:t>
            </a:r>
            <a:r>
              <a:rPr kumimoji="0" lang="en-US" sz="2162" b="0" i="0" u="none" strike="noStrike" kern="1200" cap="none" spc="0" normalizeH="0" noProof="0" dirty="0" smtClean="0">
                <a:ln>
                  <a:noFill/>
                </a:ln>
                <a:solidFill>
                  <a:schemeClr val="tx1"/>
                </a:solidFill>
                <a:effectLst/>
                <a:uLnTx/>
                <a:uFillTx/>
                <a:latin typeface="+mn-lt"/>
                <a:ea typeface="+mn-ea"/>
                <a:cs typeface="+mn-cs"/>
              </a:rPr>
              <a:t>and </a:t>
            </a:r>
            <a:r>
              <a:rPr kumimoji="0" lang="en-US" sz="2162" b="0" i="0" u="none" strike="noStrike" kern="1200" cap="none" spc="0" normalizeH="0" noProof="0" dirty="0" smtClean="0">
                <a:ln>
                  <a:noFill/>
                </a:ln>
                <a:solidFill>
                  <a:srgbClr val="FF0000"/>
                </a:solidFill>
                <a:effectLst/>
                <a:uLnTx/>
                <a:uFillTx/>
                <a:latin typeface="+mn-lt"/>
                <a:ea typeface="+mn-ea"/>
                <a:cs typeface="+mn-cs"/>
              </a:rPr>
              <a:t>witness</a:t>
            </a:r>
            <a:r>
              <a:rPr kumimoji="0" lang="en-US" sz="2162" b="0" i="0" u="none" strike="noStrike" kern="1200" cap="none" spc="0" normalizeH="0" noProof="0" dirty="0" smtClean="0">
                <a:ln>
                  <a:noFill/>
                </a:ln>
                <a:solidFill>
                  <a:schemeClr val="tx1"/>
                </a:solidFill>
                <a:effectLst/>
                <a:uLnTx/>
                <a:uFillTx/>
                <a:latin typeface="+mn-lt"/>
                <a:ea typeface="+mn-ea"/>
                <a:cs typeface="+mn-cs"/>
              </a:rPr>
              <a:t>, distant by </a:t>
            </a:r>
            <a:r>
              <a:rPr kumimoji="0" lang="en-US" sz="2162" b="0" i="1" u="none" strike="noStrike" kern="1200" cap="none" spc="0" normalizeH="0" noProof="0" dirty="0" smtClean="0">
                <a:ln>
                  <a:noFill/>
                </a:ln>
                <a:solidFill>
                  <a:schemeClr val="tx1"/>
                </a:solidFill>
                <a:effectLst/>
                <a:uLnTx/>
                <a:uFillTx/>
                <a:latin typeface="+mn-lt"/>
                <a:ea typeface="+mn-ea"/>
                <a:cs typeface="+mn-cs"/>
              </a:rPr>
              <a:t>z&lt;0</a:t>
            </a:r>
            <a:r>
              <a:rPr kumimoji="0" lang="en-US" sz="2162" b="0" i="0" u="none" strike="noStrike" kern="1200" cap="none" spc="0" normalizeH="0" noProof="0" dirty="0" smtClean="0">
                <a:ln>
                  <a:noFill/>
                </a:ln>
                <a:solidFill>
                  <a:schemeClr val="tx1"/>
                </a:solidFill>
                <a:effectLst/>
                <a:uLnTx/>
                <a:uFillTx/>
                <a:latin typeface="+mn-lt"/>
                <a:ea typeface="+mn-ea"/>
                <a:cs typeface="+mn-cs"/>
              </a:rPr>
              <a:t>, move in a perfectly conducting chamber, the witness does not feel any force (</a:t>
            </a:r>
            <a:r>
              <a:rPr kumimoji="0" lang="en-US" sz="2162" b="0" i="0" u="none" strike="noStrike" kern="1200" cap="none" spc="0" normalizeH="0" noProof="0" dirty="0" smtClean="0">
                <a:ln>
                  <a:noFill/>
                </a:ln>
                <a:solidFill>
                  <a:schemeClr val="tx1"/>
                </a:solidFill>
                <a:effectLst/>
                <a:uLnTx/>
                <a:uFillTx/>
                <a:latin typeface="Symbol" charset="2"/>
                <a:ea typeface="+mn-ea"/>
                <a:cs typeface="Symbol" charset="2"/>
              </a:rPr>
              <a:t>g</a:t>
            </a:r>
            <a:r>
              <a:rPr kumimoji="0" lang="en-US" sz="2162" b="0" i="0" u="none" strike="noStrike" kern="1200" cap="none" spc="0" normalizeH="0" noProof="0" dirty="0" smtClean="0">
                <a:ln>
                  <a:noFill/>
                </a:ln>
                <a:solidFill>
                  <a:schemeClr val="tx1"/>
                </a:solidFill>
                <a:effectLst/>
                <a:uLnTx/>
                <a:uFillTx/>
                <a:latin typeface="+mn-lt"/>
                <a:ea typeface="+mn-ea"/>
                <a:cs typeface="+mn-cs"/>
              </a:rPr>
              <a:t> &gt;&gt; 1) </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When the </a:t>
            </a:r>
            <a:r>
              <a:rPr kumimoji="0" lang="en-US" sz="2162" b="0" i="0" u="none" strike="noStrike" kern="1200" cap="none" spc="0" normalizeH="0" baseline="0" noProof="0" dirty="0" smtClean="0">
                <a:ln>
                  <a:noFill/>
                </a:ln>
                <a:solidFill>
                  <a:srgbClr val="0000FF"/>
                </a:solidFill>
                <a:effectLst/>
                <a:uLnTx/>
                <a:uFillTx/>
                <a:latin typeface="+mn-lt"/>
                <a:ea typeface="+mn-ea"/>
                <a:cs typeface="+mn-cs"/>
              </a:rPr>
              <a:t>source</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encounters a discontinuity (e.g., transition, device), the new electromagnetic field</a:t>
            </a:r>
            <a:r>
              <a:rPr lang="en-US" sz="2162" dirty="0"/>
              <a:t> </a:t>
            </a:r>
            <a:r>
              <a:rPr lang="en-US" sz="2162" dirty="0" smtClean="0"/>
              <a:t>configuration that satisfies the boundary conditions will</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trail behind (wake field) and can</a:t>
            </a:r>
            <a:r>
              <a:rPr kumimoji="0" lang="en-US" sz="2162" b="0" i="0" u="none" strike="noStrike" kern="1200" cap="none" spc="0" normalizeH="0" noProof="0" dirty="0" smtClean="0">
                <a:ln>
                  <a:noFill/>
                </a:ln>
                <a:solidFill>
                  <a:schemeClr val="tx1"/>
                </a:solidFill>
                <a:effectLst/>
                <a:uLnTx/>
                <a:uFillTx/>
                <a:latin typeface="+mn-lt"/>
                <a:ea typeface="+mn-ea"/>
                <a:cs typeface="+mn-cs"/>
              </a:rPr>
              <a:t> ring for long if modes are trapped in the structure and losses are low</a:t>
            </a: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817200" lvl="2" indent="-285750">
              <a:spcBef>
                <a:spcPct val="20000"/>
              </a:spcBef>
              <a:buFont typeface="Courier New"/>
              <a:buChar char="o"/>
            </a:pPr>
            <a:r>
              <a:rPr lang="en-US" sz="1935" dirty="0" smtClean="0"/>
              <a:t>The </a:t>
            </a:r>
            <a:r>
              <a:rPr lang="en-US" sz="1935" dirty="0" smtClean="0">
                <a:solidFill>
                  <a:srgbClr val="0000FF"/>
                </a:solidFill>
              </a:rPr>
              <a:t>source</a:t>
            </a:r>
            <a:r>
              <a:rPr lang="en-US" sz="1935" dirty="0" smtClean="0"/>
              <a:t> loses energy upon crossing the discontinuity</a:t>
            </a:r>
          </a:p>
          <a:p>
            <a:pPr marL="817200" lvl="2" indent="-285750">
              <a:spcBef>
                <a:spcPct val="20000"/>
              </a:spcBef>
              <a:buFont typeface="Courier New"/>
              <a:buChar char="o"/>
            </a:pPr>
            <a:r>
              <a:rPr kumimoji="0" lang="en-US" sz="1935"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1935" b="0" i="0" u="none" strike="noStrike" kern="1200" cap="none" spc="0" normalizeH="0" baseline="0" noProof="0" dirty="0" smtClean="0">
                <a:ln>
                  <a:noFill/>
                </a:ln>
                <a:solidFill>
                  <a:srgbClr val="FF0000"/>
                </a:solidFill>
                <a:effectLst/>
                <a:uLnTx/>
                <a:uFillTx/>
                <a:latin typeface="+mn-lt"/>
                <a:ea typeface="+mn-ea"/>
                <a:cs typeface="+mn-cs"/>
              </a:rPr>
              <a:t>witness</a:t>
            </a:r>
            <a:r>
              <a:rPr kumimoji="0" lang="en-US" sz="1935" b="0" i="0" u="none" strike="noStrike" kern="1200" cap="none" spc="0" normalizeH="0" baseline="0" noProof="0" dirty="0" smtClean="0">
                <a:ln>
                  <a:noFill/>
                </a:ln>
                <a:solidFill>
                  <a:schemeClr val="tx1"/>
                </a:solidFill>
                <a:effectLst/>
                <a:uLnTx/>
                <a:uFillTx/>
                <a:latin typeface="+mn-lt"/>
                <a:ea typeface="+mn-ea"/>
                <a:cs typeface="+mn-cs"/>
              </a:rPr>
              <a:t> feels a net force all along an effective length of the structure,</a:t>
            </a:r>
            <a:r>
              <a:rPr kumimoji="0" lang="en-US" sz="1935" b="0" i="0" u="none" strike="noStrike" kern="1200" cap="none" spc="0" normalizeH="0" noProof="0" dirty="0" smtClean="0">
                <a:ln>
                  <a:noFill/>
                </a:ln>
                <a:solidFill>
                  <a:schemeClr val="tx1"/>
                </a:solidFill>
                <a:effectLst/>
                <a:uLnTx/>
                <a:uFillTx/>
                <a:latin typeface="+mn-lt"/>
                <a:ea typeface="+mn-ea"/>
                <a:cs typeface="+mn-cs"/>
              </a:rPr>
              <a:t> L</a:t>
            </a:r>
            <a:endParaRPr kumimoji="0" lang="en-US" sz="1935"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08" name="TextBox 107"/>
          <p:cNvSpPr txBox="1"/>
          <p:nvPr/>
        </p:nvSpPr>
        <p:spPr>
          <a:xfrm>
            <a:off x="3994381" y="3519233"/>
            <a:ext cx="304800" cy="369332"/>
          </a:xfrm>
          <a:prstGeom prst="rect">
            <a:avLst/>
          </a:prstGeom>
          <a:noFill/>
        </p:spPr>
        <p:txBody>
          <a:bodyPr wrap="square" rtlCol="0">
            <a:spAutoFit/>
          </a:bodyPr>
          <a:lstStyle/>
          <a:p>
            <a:r>
              <a:rPr lang="en-US" dirty="0" smtClean="0">
                <a:solidFill>
                  <a:srgbClr val="262626"/>
                </a:solidFill>
              </a:rPr>
              <a:t>L</a:t>
            </a:r>
            <a:endParaRPr lang="en-US" dirty="0">
              <a:solidFill>
                <a:srgbClr val="262626"/>
              </a:solidFill>
            </a:endParaRPr>
          </a:p>
        </p:txBody>
      </p:sp>
      <p:grpSp>
        <p:nvGrpSpPr>
          <p:cNvPr id="109" name="Group 108"/>
          <p:cNvGrpSpPr/>
          <p:nvPr/>
        </p:nvGrpSpPr>
        <p:grpSpPr>
          <a:xfrm>
            <a:off x="2600649" y="990008"/>
            <a:ext cx="1312862" cy="2720389"/>
            <a:chOff x="4014891" y="1436582"/>
            <a:chExt cx="1312862" cy="2515606"/>
          </a:xfrm>
        </p:grpSpPr>
        <p:grpSp>
          <p:nvGrpSpPr>
            <p:cNvPr id="110" name="Group 109"/>
            <p:cNvGrpSpPr/>
            <p:nvPr/>
          </p:nvGrpSpPr>
          <p:grpSpPr>
            <a:xfrm>
              <a:off x="4014891" y="1436582"/>
              <a:ext cx="1312862" cy="1926766"/>
              <a:chOff x="2519199" y="1429940"/>
              <a:chExt cx="1312862" cy="1926766"/>
            </a:xfrm>
          </p:grpSpPr>
          <p:sp>
            <p:nvSpPr>
              <p:cNvPr id="114" name="Freeform 90"/>
              <p:cNvSpPr>
                <a:spLocks/>
              </p:cNvSpPr>
              <p:nvPr/>
            </p:nvSpPr>
            <p:spPr bwMode="auto">
              <a:xfrm rot="19645396" flipH="1">
                <a:off x="2583468" y="1600798"/>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15" name="Freeform 91"/>
              <p:cNvSpPr>
                <a:spLocks/>
              </p:cNvSpPr>
              <p:nvPr/>
            </p:nvSpPr>
            <p:spPr bwMode="auto">
              <a:xfrm rot="19791935" flipH="1">
                <a:off x="2624547"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16" name="Freeform 92"/>
              <p:cNvSpPr>
                <a:spLocks/>
              </p:cNvSpPr>
              <p:nvPr/>
            </p:nvSpPr>
            <p:spPr bwMode="auto">
              <a:xfrm rot="19779805" flipH="1">
                <a:off x="2734421" y="1429940"/>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17" name="Freeform 93"/>
              <p:cNvSpPr>
                <a:spLocks/>
              </p:cNvSpPr>
              <p:nvPr/>
            </p:nvSpPr>
            <p:spPr bwMode="auto">
              <a:xfrm rot="10800000" flipH="1" flipV="1">
                <a:off x="2519199"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sp>
            <p:nvSpPr>
              <p:cNvPr id="118" name="Freeform 42"/>
              <p:cNvSpPr>
                <a:spLocks/>
              </p:cNvSpPr>
              <p:nvPr/>
            </p:nvSpPr>
            <p:spPr bwMode="auto">
              <a:xfrm rot="10800000" flipH="1">
                <a:off x="2526422"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grpSp>
        <p:sp>
          <p:nvSpPr>
            <p:cNvPr id="111" name="Freeform 90"/>
            <p:cNvSpPr>
              <a:spLocks/>
            </p:cNvSpPr>
            <p:nvPr/>
          </p:nvSpPr>
          <p:spPr bwMode="auto">
            <a:xfrm rot="1954604" flipH="1" flipV="1">
              <a:off x="4039547" y="3576294"/>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12" name="Freeform 91"/>
            <p:cNvSpPr>
              <a:spLocks/>
            </p:cNvSpPr>
            <p:nvPr/>
          </p:nvSpPr>
          <p:spPr bwMode="auto">
            <a:xfrm rot="1808065" flipH="1" flipV="1">
              <a:off x="4097418" y="3731076"/>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13" name="Freeform 92"/>
            <p:cNvSpPr>
              <a:spLocks/>
            </p:cNvSpPr>
            <p:nvPr/>
          </p:nvSpPr>
          <p:spPr bwMode="auto">
            <a:xfrm rot="1820195" flipH="1" flipV="1">
              <a:off x="4186102" y="3875988"/>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2048694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9"/>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14</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pic>
        <p:nvPicPr>
          <p:cNvPr id="160" name="Picture 15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09" y="4612467"/>
            <a:ext cx="2323727" cy="273815"/>
          </a:xfrm>
          <a:prstGeom prst="rect">
            <a:avLst/>
          </a:prstGeom>
        </p:spPr>
      </p:pic>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 name="TextBox 2"/>
          <p:cNvSpPr txBox="1"/>
          <p:nvPr/>
        </p:nvSpPr>
        <p:spPr>
          <a:xfrm>
            <a:off x="310768" y="3836832"/>
            <a:ext cx="7998888" cy="584776"/>
          </a:xfrm>
          <a:prstGeom prst="rect">
            <a:avLst/>
          </a:prstGeom>
          <a:noFill/>
        </p:spPr>
        <p:txBody>
          <a:bodyPr wrap="square" rtlCol="0">
            <a:spAutoFit/>
          </a:bodyPr>
          <a:lstStyle/>
          <a:p>
            <a:r>
              <a:rPr lang="en-US" sz="1600" dirty="0" smtClean="0"/>
              <a:t>Since there is no translational symmetry, the force on the witness charge depends on both s and t, or its distance z to the source (and source and witness positions):</a:t>
            </a:r>
            <a:endParaRPr lang="en-US" sz="1600" dirty="0"/>
          </a:p>
        </p:txBody>
      </p:sp>
      <p:sp>
        <p:nvSpPr>
          <p:cNvPr id="165" name="TextBox 164"/>
          <p:cNvSpPr txBox="1"/>
          <p:nvPr/>
        </p:nvSpPr>
        <p:spPr>
          <a:xfrm>
            <a:off x="343253" y="5029500"/>
            <a:ext cx="7309232" cy="584776"/>
          </a:xfrm>
          <a:prstGeom prst="rect">
            <a:avLst/>
          </a:prstGeom>
          <a:noFill/>
        </p:spPr>
        <p:txBody>
          <a:bodyPr wrap="square" rtlCol="0">
            <a:spAutoFit/>
          </a:bodyPr>
          <a:lstStyle/>
          <a:p>
            <a:r>
              <a:rPr lang="en-US" sz="1600" dirty="0" smtClean="0"/>
              <a:t>But we can still integrate this force along the path where </a:t>
            </a:r>
            <a:r>
              <a:rPr lang="en-US" sz="1600" dirty="0" err="1" smtClean="0"/>
              <a:t>E</a:t>
            </a:r>
            <a:r>
              <a:rPr lang="en-US" sz="1600" baseline="-25000" dirty="0" err="1" smtClean="0"/>
              <a:t>s</a:t>
            </a:r>
            <a:r>
              <a:rPr lang="en-US" sz="1600" baseline="-25000" dirty="0" smtClean="0"/>
              <a:t> </a:t>
            </a:r>
            <a:r>
              <a:rPr lang="en-US" sz="1600" dirty="0" smtClean="0"/>
              <a:t>≠ 0 and get rid of the s dependence</a:t>
            </a:r>
            <a:endParaRPr lang="en-US" sz="1600"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092" y="4612467"/>
            <a:ext cx="5440865" cy="288000"/>
          </a:xfrm>
          <a:prstGeom prst="rect">
            <a:avLst/>
          </a:prstGeom>
        </p:spPr>
      </p:pic>
      <p:pic>
        <p:nvPicPr>
          <p:cNvPr id="168" name="Picture 167" descr="latex-image-1.pdf"/>
          <p:cNvPicPr>
            <a:picLocks noChangeAspect="1"/>
          </p:cNvPicPr>
          <p:nvPr/>
        </p:nvPicPr>
        <p:blipFill rotWithShape="1">
          <a:blip r:embed="rId4">
            <a:extLst>
              <a:ext uri="{28A0092B-C50C-407E-A947-70E740481C1C}">
                <a14:useLocalDpi xmlns:a14="http://schemas.microsoft.com/office/drawing/2010/main" val="0"/>
              </a:ext>
            </a:extLst>
          </a:blip>
          <a:srcRect r="49092"/>
          <a:stretch/>
        </p:blipFill>
        <p:spPr>
          <a:xfrm>
            <a:off x="4358024" y="5579267"/>
            <a:ext cx="2831615" cy="719999"/>
          </a:xfrm>
          <a:prstGeom prst="rect">
            <a:avLst/>
          </a:prstGeom>
        </p:spPr>
      </p:pic>
    </p:spTree>
    <p:extLst>
      <p:ext uri="{BB962C8B-B14F-4D97-AF65-F5344CB8AC3E}">
        <p14:creationId xmlns:p14="http://schemas.microsoft.com/office/powerpoint/2010/main" val="32149648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15</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5803" y="1913819"/>
            <a:ext cx="6042912"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309140" y="1533175"/>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 name="TextBox 2"/>
          <p:cNvSpPr txBox="1"/>
          <p:nvPr/>
        </p:nvSpPr>
        <p:spPr>
          <a:xfrm>
            <a:off x="310768" y="3526102"/>
            <a:ext cx="7998888" cy="338554"/>
          </a:xfrm>
          <a:prstGeom prst="rect">
            <a:avLst/>
          </a:prstGeom>
          <a:noFill/>
        </p:spPr>
        <p:txBody>
          <a:bodyPr wrap="square" rtlCol="0">
            <a:spAutoFit/>
          </a:bodyPr>
          <a:lstStyle/>
          <a:p>
            <a:r>
              <a:rPr lang="en-US" sz="1600" dirty="0" smtClean="0"/>
              <a:t>In the special case of a segment of length L of resistive beam chamber</a:t>
            </a:r>
            <a:endParaRPr lang="en-US" sz="1600" dirty="0"/>
          </a:p>
        </p:txBody>
      </p:sp>
      <p:sp>
        <p:nvSpPr>
          <p:cNvPr id="165" name="TextBox 164"/>
          <p:cNvSpPr txBox="1"/>
          <p:nvPr/>
        </p:nvSpPr>
        <p:spPr>
          <a:xfrm>
            <a:off x="343253" y="4718770"/>
            <a:ext cx="7309232" cy="338554"/>
          </a:xfrm>
          <a:prstGeom prst="rect">
            <a:avLst/>
          </a:prstGeom>
          <a:noFill/>
        </p:spPr>
        <p:txBody>
          <a:bodyPr wrap="square" rtlCol="0">
            <a:spAutoFit/>
          </a:bodyPr>
          <a:lstStyle/>
          <a:p>
            <a:r>
              <a:rPr lang="en-US" sz="1600" dirty="0" smtClean="0"/>
              <a:t>And the integration simply yields</a:t>
            </a:r>
            <a:endParaRPr lang="en-US" sz="1600" dirty="0"/>
          </a:p>
        </p:txBody>
      </p:sp>
      <p:cxnSp>
        <p:nvCxnSpPr>
          <p:cNvPr id="44" name="Straight Connector 43"/>
          <p:cNvCxnSpPr/>
          <p:nvPr/>
        </p:nvCxnSpPr>
        <p:spPr>
          <a:xfrm flipH="1" flipV="1">
            <a:off x="2062282" y="282958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2214682" y="210887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04" y="4097141"/>
            <a:ext cx="4499027" cy="288000"/>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42" y="5205934"/>
            <a:ext cx="5562188" cy="719999"/>
          </a:xfrm>
          <a:prstGeom prst="rect">
            <a:avLst/>
          </a:prstGeom>
        </p:spPr>
      </p:pic>
    </p:spTree>
    <p:extLst>
      <p:ext uri="{BB962C8B-B14F-4D97-AF65-F5344CB8AC3E}">
        <p14:creationId xmlns:p14="http://schemas.microsoft.com/office/powerpoint/2010/main" val="19950193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16</a:t>
            </a:fld>
            <a:endParaRPr lang="en-US" dirty="0"/>
          </a:p>
        </p:txBody>
      </p:sp>
      <p:pic>
        <p:nvPicPr>
          <p:cNvPr id="63" name="Picture 62" descr="latex-image-1.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145" y="4063042"/>
            <a:ext cx="9144000" cy="562993"/>
          </a:xfrm>
          <a:prstGeom prst="rect">
            <a:avLst/>
          </a:prstGeom>
        </p:spPr>
      </p:pic>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232" y="4763284"/>
            <a:ext cx="2487273" cy="432000"/>
          </a:xfrm>
          <a:prstGeom prst="rect">
            <a:avLst/>
          </a:prstGeom>
        </p:spPr>
      </p:pic>
    </p:spTree>
    <p:extLst>
      <p:ext uri="{BB962C8B-B14F-4D97-AF65-F5344CB8AC3E}">
        <p14:creationId xmlns:p14="http://schemas.microsoft.com/office/powerpoint/2010/main" val="2720135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latex-image-1.pd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145" y="4063042"/>
            <a:ext cx="9144000" cy="562993"/>
          </a:xfrm>
          <a:prstGeom prst="rect">
            <a:avLst/>
          </a:prstGeom>
        </p:spPr>
      </p:pic>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17</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grpSp>
        <p:nvGrpSpPr>
          <p:cNvPr id="146" name="Group 145"/>
          <p:cNvGrpSpPr/>
          <p:nvPr/>
        </p:nvGrpSpPr>
        <p:grpSpPr>
          <a:xfrm>
            <a:off x="2168134" y="3580600"/>
            <a:ext cx="5041866" cy="1178467"/>
            <a:chOff x="2424714" y="3580600"/>
            <a:chExt cx="5041866" cy="1178467"/>
          </a:xfrm>
        </p:grpSpPr>
        <p:sp>
          <p:nvSpPr>
            <p:cNvPr id="147" name="Multiply 146"/>
            <p:cNvSpPr/>
            <p:nvPr/>
          </p:nvSpPr>
          <p:spPr>
            <a:xfrm>
              <a:off x="2424714" y="3955007"/>
              <a:ext cx="5041866" cy="804060"/>
            </a:xfrm>
            <a:prstGeom prst="mathMultiply">
              <a:avLst>
                <a:gd name="adj1" fmla="val 9790"/>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p:nvSpPr>
          <p:spPr>
            <a:xfrm>
              <a:off x="3632923" y="3580600"/>
              <a:ext cx="3037555" cy="553998"/>
            </a:xfrm>
            <a:prstGeom prst="rect">
              <a:avLst/>
            </a:prstGeom>
            <a:noFill/>
          </p:spPr>
          <p:txBody>
            <a:bodyPr wrap="square" rtlCol="0">
              <a:spAutoFit/>
            </a:bodyPr>
            <a:lstStyle/>
            <a:p>
              <a:r>
                <a:rPr lang="en-US" sz="1500" dirty="0" smtClean="0">
                  <a:solidFill>
                    <a:srgbClr val="FF0000"/>
                  </a:solidFill>
                </a:rPr>
                <a:t>If the impedance source has left/right top/bottom symmetry</a:t>
              </a:r>
              <a:endParaRPr lang="en-US" sz="1500" dirty="0">
                <a:solidFill>
                  <a:srgbClr val="FF0000"/>
                </a:solidFill>
              </a:endParaRPr>
            </a:p>
          </p:txBody>
        </p:sp>
      </p:grpSp>
      <p:grpSp>
        <p:nvGrpSpPr>
          <p:cNvPr id="149" name="Group 148"/>
          <p:cNvGrpSpPr/>
          <p:nvPr/>
        </p:nvGrpSpPr>
        <p:grpSpPr>
          <a:xfrm>
            <a:off x="258663" y="4134597"/>
            <a:ext cx="2846057" cy="1490964"/>
            <a:chOff x="2625667" y="4199316"/>
            <a:chExt cx="2846057" cy="1490964"/>
          </a:xfrm>
        </p:grpSpPr>
        <p:sp>
          <p:nvSpPr>
            <p:cNvPr id="150" name="Rectangle 149"/>
            <p:cNvSpPr/>
            <p:nvPr/>
          </p:nvSpPr>
          <p:spPr>
            <a:xfrm>
              <a:off x="4738246" y="4199316"/>
              <a:ext cx="665829" cy="511281"/>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1" name="Straight Arrow Connector 150"/>
            <p:cNvCxnSpPr>
              <a:stCxn id="150" idx="2"/>
            </p:cNvCxnSpPr>
            <p:nvPr/>
          </p:nvCxnSpPr>
          <p:spPr>
            <a:xfrm flipH="1">
              <a:off x="4522309" y="4710597"/>
              <a:ext cx="548852" cy="408229"/>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2625667" y="5136282"/>
              <a:ext cx="2846057" cy="553998"/>
            </a:xfrm>
            <a:prstGeom prst="rect">
              <a:avLst/>
            </a:prstGeom>
            <a:noFill/>
          </p:spPr>
          <p:txBody>
            <a:bodyPr wrap="square" rtlCol="0">
              <a:spAutoFit/>
            </a:bodyPr>
            <a:lstStyle/>
            <a:p>
              <a:r>
                <a:rPr lang="en-US" sz="1500" dirty="0" smtClean="0">
                  <a:solidFill>
                    <a:srgbClr val="008000"/>
                  </a:solidFill>
                </a:rPr>
                <a:t>Order zero: source and test centered</a:t>
              </a:r>
              <a:r>
                <a:rPr lang="en-US" sz="1500" dirty="0">
                  <a:solidFill>
                    <a:srgbClr val="008000"/>
                  </a:solidFill>
                </a:rPr>
                <a:t>.</a:t>
              </a:r>
              <a:r>
                <a:rPr lang="en-US" sz="1500" dirty="0" smtClean="0">
                  <a:solidFill>
                    <a:srgbClr val="008000"/>
                  </a:solidFill>
                </a:rPr>
                <a:t> Usually dominant</a:t>
              </a:r>
              <a:endParaRPr lang="en-US" sz="1500" dirty="0">
                <a:solidFill>
                  <a:srgbClr val="008000"/>
                </a:solidFill>
              </a:endParaRPr>
            </a:p>
          </p:txBody>
        </p:sp>
      </p:grpSp>
      <p:grpSp>
        <p:nvGrpSpPr>
          <p:cNvPr id="153" name="Group 152"/>
          <p:cNvGrpSpPr/>
          <p:nvPr/>
        </p:nvGrpSpPr>
        <p:grpSpPr>
          <a:xfrm>
            <a:off x="5576573" y="4121769"/>
            <a:ext cx="3200030" cy="2355051"/>
            <a:chOff x="5486770" y="4121769"/>
            <a:chExt cx="3200030" cy="2355051"/>
          </a:xfrm>
        </p:grpSpPr>
        <p:grpSp>
          <p:nvGrpSpPr>
            <p:cNvPr id="154" name="Group 153"/>
            <p:cNvGrpSpPr/>
            <p:nvPr/>
          </p:nvGrpSpPr>
          <p:grpSpPr>
            <a:xfrm>
              <a:off x="5486770" y="4134598"/>
              <a:ext cx="2795536" cy="2342222"/>
              <a:chOff x="4489843" y="4134598"/>
              <a:chExt cx="2795536" cy="2342222"/>
            </a:xfrm>
          </p:grpSpPr>
          <p:sp>
            <p:nvSpPr>
              <p:cNvPr id="157" name="TextBox 156"/>
              <p:cNvSpPr txBox="1"/>
              <p:nvPr/>
            </p:nvSpPr>
            <p:spPr>
              <a:xfrm>
                <a:off x="4489843" y="5922822"/>
                <a:ext cx="2795536" cy="553998"/>
              </a:xfrm>
              <a:prstGeom prst="rect">
                <a:avLst/>
              </a:prstGeom>
              <a:noFill/>
            </p:spPr>
            <p:txBody>
              <a:bodyPr wrap="square" rtlCol="0">
                <a:spAutoFit/>
              </a:bodyPr>
              <a:lstStyle/>
              <a:p>
                <a:r>
                  <a:rPr lang="en-US" sz="1500" dirty="0" smtClean="0">
                    <a:solidFill>
                      <a:srgbClr val="008000"/>
                    </a:solidFill>
                  </a:rPr>
                  <a:t>Second order terms. Negligible for small offsets</a:t>
                </a:r>
                <a:endParaRPr lang="en-US" sz="1500" dirty="0">
                  <a:solidFill>
                    <a:srgbClr val="008000"/>
                  </a:solidFill>
                </a:endParaRPr>
              </a:p>
            </p:txBody>
          </p:sp>
          <p:sp>
            <p:nvSpPr>
              <p:cNvPr id="158" name="Rectangle 157"/>
              <p:cNvSpPr/>
              <p:nvPr/>
            </p:nvSpPr>
            <p:spPr>
              <a:xfrm>
                <a:off x="5241789" y="4134598"/>
                <a:ext cx="894310" cy="511281"/>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Arrow Connector 158"/>
              <p:cNvCxnSpPr/>
              <p:nvPr/>
            </p:nvCxnSpPr>
            <p:spPr>
              <a:xfrm flipH="1">
                <a:off x="5327168" y="4645879"/>
                <a:ext cx="30122" cy="113940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55" name="Rectangle 154"/>
            <p:cNvSpPr/>
            <p:nvPr/>
          </p:nvSpPr>
          <p:spPr>
            <a:xfrm>
              <a:off x="7773948" y="4121769"/>
              <a:ext cx="912852" cy="511281"/>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Arrow Connector 155"/>
            <p:cNvCxnSpPr>
              <a:stCxn id="58" idx="2"/>
            </p:cNvCxnSpPr>
            <p:nvPr/>
          </p:nvCxnSpPr>
          <p:spPr>
            <a:xfrm flipH="1">
              <a:off x="6854983" y="5210596"/>
              <a:ext cx="281631" cy="574689"/>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59" name="Picture 5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232" y="4763284"/>
            <a:ext cx="2487273" cy="432000"/>
          </a:xfrm>
          <a:prstGeom prst="rect">
            <a:avLst/>
          </a:prstGeom>
        </p:spPr>
      </p:pic>
      <p:grpSp>
        <p:nvGrpSpPr>
          <p:cNvPr id="12" name="Group 11"/>
          <p:cNvGrpSpPr/>
          <p:nvPr/>
        </p:nvGrpSpPr>
        <p:grpSpPr>
          <a:xfrm>
            <a:off x="6769991" y="4633050"/>
            <a:ext cx="1449181" cy="1152235"/>
            <a:chOff x="6769991" y="4633050"/>
            <a:chExt cx="1449181" cy="1152235"/>
          </a:xfrm>
        </p:grpSpPr>
        <p:sp>
          <p:nvSpPr>
            <p:cNvPr id="58" name="Rectangle 57"/>
            <p:cNvSpPr/>
            <p:nvPr/>
          </p:nvSpPr>
          <p:spPr>
            <a:xfrm>
              <a:off x="6769991" y="4699315"/>
              <a:ext cx="912852" cy="511281"/>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flipH="1">
              <a:off x="8185376" y="4633050"/>
              <a:ext cx="33796" cy="115223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5608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18</a:t>
            </a:fld>
            <a:endParaRPr lang="en-US" dirty="0"/>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56" name="Rectangle 55"/>
          <p:cNvSpPr/>
          <p:nvPr/>
        </p:nvSpPr>
        <p:spPr>
          <a:xfrm>
            <a:off x="622350" y="3908207"/>
            <a:ext cx="3744855"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latex-image-1.pdf"/>
          <p:cNvPicPr>
            <a:picLocks noChangeAspect="1"/>
          </p:cNvPicPr>
          <p:nvPr/>
        </p:nvPicPr>
        <p:blipFill>
          <a:blip r:embed="rId2"/>
          <a:stretch>
            <a:fillRect/>
          </a:stretch>
        </p:blipFill>
        <p:spPr>
          <a:xfrm>
            <a:off x="716710" y="4017694"/>
            <a:ext cx="3529565" cy="720000"/>
          </a:xfrm>
          <a:prstGeom prst="rect">
            <a:avLst/>
          </a:prstGeom>
        </p:spPr>
      </p:pic>
      <p:grpSp>
        <p:nvGrpSpPr>
          <p:cNvPr id="58" name="Group 57"/>
          <p:cNvGrpSpPr/>
          <p:nvPr/>
        </p:nvGrpSpPr>
        <p:grpSpPr>
          <a:xfrm>
            <a:off x="2224035" y="4898807"/>
            <a:ext cx="609025" cy="837949"/>
            <a:chOff x="2604997" y="5662401"/>
            <a:chExt cx="609025" cy="837949"/>
          </a:xfrm>
        </p:grpSpPr>
        <p:sp>
          <p:nvSpPr>
            <p:cNvPr id="59" name="Down Arrow 58"/>
            <p:cNvSpPr/>
            <p:nvPr/>
          </p:nvSpPr>
          <p:spPr>
            <a:xfrm>
              <a:off x="2628234" y="5662401"/>
              <a:ext cx="585788" cy="412750"/>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descr="latex-image-1.pdf"/>
            <p:cNvPicPr>
              <a:picLocks noChangeAspect="1"/>
            </p:cNvPicPr>
            <p:nvPr/>
          </p:nvPicPr>
          <p:blipFill>
            <a:blip r:embed="rId3"/>
            <a:stretch>
              <a:fillRect/>
            </a:stretch>
          </p:blipFill>
          <p:spPr>
            <a:xfrm>
              <a:off x="2604997" y="6212350"/>
              <a:ext cx="601412" cy="288000"/>
            </a:xfrm>
            <a:prstGeom prst="rect">
              <a:avLst/>
            </a:prstGeom>
          </p:spPr>
        </p:pic>
      </p:grpSp>
      <p:grpSp>
        <p:nvGrpSpPr>
          <p:cNvPr id="61" name="Group 60"/>
          <p:cNvGrpSpPr/>
          <p:nvPr/>
        </p:nvGrpSpPr>
        <p:grpSpPr>
          <a:xfrm>
            <a:off x="3159789" y="5201546"/>
            <a:ext cx="3587294" cy="716342"/>
            <a:chOff x="3540751" y="5965140"/>
            <a:chExt cx="3587294" cy="716342"/>
          </a:xfrm>
        </p:grpSpPr>
        <p:sp>
          <p:nvSpPr>
            <p:cNvPr id="62" name="Chevron 61"/>
            <p:cNvSpPr/>
            <p:nvPr/>
          </p:nvSpPr>
          <p:spPr>
            <a:xfrm>
              <a:off x="3540751" y="6159918"/>
              <a:ext cx="484632" cy="315844"/>
            </a:xfrm>
            <a:prstGeom prst="chevron">
              <a:avLst>
                <a:gd name="adj" fmla="val 74431"/>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82" y="5965140"/>
              <a:ext cx="2897563" cy="716342"/>
            </a:xfrm>
            <a:prstGeom prst="rect">
              <a:avLst/>
            </a:prstGeom>
          </p:spPr>
        </p:pic>
      </p:grpSp>
      <p:cxnSp>
        <p:nvCxnSpPr>
          <p:cNvPr id="69" name="Straight Arrow Connector 68"/>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1"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72"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73" name="Straight Connector 72"/>
          <p:cNvCxnSpPr>
            <a:stCxn id="72"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75" name="Group 94"/>
          <p:cNvGrpSpPr/>
          <p:nvPr/>
        </p:nvGrpSpPr>
        <p:grpSpPr>
          <a:xfrm>
            <a:off x="2555534" y="1204113"/>
            <a:ext cx="1312862" cy="2549525"/>
            <a:chOff x="2555534" y="1448897"/>
            <a:chExt cx="1312862" cy="2549525"/>
          </a:xfrm>
        </p:grpSpPr>
        <p:sp>
          <p:nvSpPr>
            <p:cNvPr id="76"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77"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78"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79"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80"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81"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82"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83"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84"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85"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86" name="Straight Arrow Connector 85"/>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87" name="Group 82"/>
          <p:cNvGrpSpPr/>
          <p:nvPr/>
        </p:nvGrpSpPr>
        <p:grpSpPr>
          <a:xfrm>
            <a:off x="4483201" y="2205176"/>
            <a:ext cx="1290631" cy="546693"/>
            <a:chOff x="531585" y="2451317"/>
            <a:chExt cx="1290631" cy="546693"/>
          </a:xfrm>
        </p:grpSpPr>
        <p:sp>
          <p:nvSpPr>
            <p:cNvPr id="88"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89"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90" name="Straight Arrow Connector 89"/>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92" name="Straight Connector 91"/>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96" name="Straight Arrow Connector 95"/>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Tree>
    <p:extLst>
      <p:ext uri="{BB962C8B-B14F-4D97-AF65-F5344CB8AC3E}">
        <p14:creationId xmlns:p14="http://schemas.microsoft.com/office/powerpoint/2010/main" val="3469162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19</a:t>
            </a:fld>
            <a:endParaRPr lang="en-US" dirty="0"/>
          </a:p>
        </p:txBody>
      </p:sp>
      <p:pic>
        <p:nvPicPr>
          <p:cNvPr id="48" name="Picture 47" descr="latex-image-1.pdf"/>
          <p:cNvPicPr>
            <a:picLocks noChangeAspect="1"/>
          </p:cNvPicPr>
          <p:nvPr/>
        </p:nvPicPr>
        <p:blipFill>
          <a:blip r:embed="rId2"/>
          <a:stretch>
            <a:fillRect/>
          </a:stretch>
        </p:blipFill>
        <p:spPr>
          <a:xfrm>
            <a:off x="1056418" y="999770"/>
            <a:ext cx="2393352" cy="794593"/>
          </a:xfrm>
          <a:prstGeom prst="rect">
            <a:avLst/>
          </a:prstGeom>
        </p:spPr>
      </p:pic>
      <p:grpSp>
        <p:nvGrpSpPr>
          <p:cNvPr id="49" name="Group 48"/>
          <p:cNvGrpSpPr/>
          <p:nvPr/>
        </p:nvGrpSpPr>
        <p:grpSpPr>
          <a:xfrm>
            <a:off x="4138939" y="1002363"/>
            <a:ext cx="3750524" cy="792000"/>
            <a:chOff x="4138939" y="1507230"/>
            <a:chExt cx="3750524" cy="792000"/>
          </a:xfrm>
        </p:grpSpPr>
        <p:pic>
          <p:nvPicPr>
            <p:cNvPr id="50" name="Picture 49" descr="latex-image-1.pdf"/>
            <p:cNvPicPr>
              <a:picLocks noChangeAspect="1"/>
            </p:cNvPicPr>
            <p:nvPr/>
          </p:nvPicPr>
          <p:blipFill>
            <a:blip r:embed="rId3"/>
            <a:stretch>
              <a:fillRect/>
            </a:stretch>
          </p:blipFill>
          <p:spPr>
            <a:xfrm>
              <a:off x="5613600" y="1507230"/>
              <a:ext cx="2275863" cy="792000"/>
            </a:xfrm>
            <a:prstGeom prst="rect">
              <a:avLst/>
            </a:prstGeom>
          </p:spPr>
        </p:pic>
        <p:pic>
          <p:nvPicPr>
            <p:cNvPr id="51" name="Picture 50" descr="latex-image-1.pdf"/>
            <p:cNvPicPr>
              <a:picLocks noChangeAspect="1"/>
            </p:cNvPicPr>
            <p:nvPr/>
          </p:nvPicPr>
          <p:blipFill>
            <a:blip r:embed="rId4"/>
            <a:stretch>
              <a:fillRect/>
            </a:stretch>
          </p:blipFill>
          <p:spPr>
            <a:xfrm>
              <a:off x="4138939" y="1614200"/>
              <a:ext cx="735725" cy="533400"/>
            </a:xfrm>
            <a:prstGeom prst="rect">
              <a:avLst/>
            </a:prstGeom>
          </p:spPr>
        </p:pic>
      </p:grpSp>
      <p:sp>
        <p:nvSpPr>
          <p:cNvPr id="52" name="Content Placeholder 2"/>
          <p:cNvSpPr txBox="1">
            <a:spLocks/>
          </p:cNvSpPr>
          <p:nvPr/>
        </p:nvSpPr>
        <p:spPr>
          <a:xfrm>
            <a:off x="791999" y="1965158"/>
            <a:ext cx="7763559" cy="1738875"/>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value of the wake function in 0,</a:t>
            </a:r>
            <a:r>
              <a:rPr lang="en-US" sz="2000" i="1" dirty="0" smtClean="0"/>
              <a:t> </a:t>
            </a:r>
            <a:r>
              <a:rPr lang="en-US" sz="2000" b="1" i="1" dirty="0" smtClean="0"/>
              <a:t>W</a:t>
            </a:r>
            <a:r>
              <a:rPr lang="en-US" sz="2000" b="1" i="1" baseline="-25000" dirty="0" smtClean="0"/>
              <a:t>||</a:t>
            </a:r>
            <a:r>
              <a:rPr lang="en-US" sz="2000" b="1" i="1" dirty="0" smtClean="0"/>
              <a:t>(0)</a:t>
            </a:r>
            <a:r>
              <a:rPr kumimoji="0" lang="en-US" sz="2000" b="0" i="0" u="none" strike="noStrike" kern="1200" cap="none" spc="0" normalizeH="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is related to the </a:t>
            </a:r>
            <a:r>
              <a:rPr kumimoji="0" lang="en-US" sz="2000" b="0" i="0" u="none" strike="noStrike" kern="1200" cap="none" spc="0" normalizeH="0" baseline="0" noProof="0" dirty="0" smtClean="0">
                <a:ln>
                  <a:noFill/>
                </a:ln>
                <a:solidFill>
                  <a:srgbClr val="FF0000"/>
                </a:solidFill>
                <a:effectLst/>
                <a:uLnTx/>
                <a:uFillTx/>
                <a:latin typeface="+mn-lt"/>
                <a:ea typeface="+mn-ea"/>
                <a:cs typeface="+mn-cs"/>
              </a:rPr>
              <a:t>energy lost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by the source particle in the creation of the wake</a:t>
            </a:r>
          </a:p>
          <a:p>
            <a:pPr marL="360000" lvl="1" indent="-285750">
              <a:spcBef>
                <a:spcPct val="20000"/>
              </a:spcBef>
              <a:buFont typeface="Arial"/>
              <a:buChar char="–"/>
              <a:defRPr/>
            </a:pPr>
            <a:r>
              <a:rPr lang="en-US" sz="2000" b="1" i="1" dirty="0" smtClean="0"/>
              <a:t>W</a:t>
            </a:r>
            <a:r>
              <a:rPr lang="en-US" sz="2000" b="1" i="1" baseline="-25000" dirty="0" smtClean="0"/>
              <a:t>||</a:t>
            </a:r>
            <a:r>
              <a:rPr lang="en-US" sz="2000" b="1" i="1" dirty="0" smtClean="0"/>
              <a:t>(0)&gt;0</a:t>
            </a:r>
            <a:r>
              <a:rPr lang="en-US" sz="2000" i="1" dirty="0" smtClean="0"/>
              <a:t> </a:t>
            </a:r>
            <a:r>
              <a:rPr lang="en-US" sz="2000" dirty="0" smtClean="0"/>
              <a:t>since </a:t>
            </a:r>
            <a:r>
              <a:rPr lang="en-US" sz="2000" b="1" i="1" dirty="0" smtClean="0">
                <a:latin typeface="Symbol" charset="2"/>
                <a:cs typeface="Symbol" charset="2"/>
              </a:rPr>
              <a:t>D</a:t>
            </a:r>
            <a:r>
              <a:rPr lang="en-US" sz="2000" b="1" i="1" dirty="0" smtClean="0"/>
              <a:t>E</a:t>
            </a:r>
            <a:r>
              <a:rPr lang="en-US" sz="2000" b="1" i="1" baseline="-25000" dirty="0" smtClean="0"/>
              <a:t>1</a:t>
            </a:r>
            <a:r>
              <a:rPr lang="en-US" sz="2000" b="1" i="1" dirty="0" smtClean="0"/>
              <a:t>&lt;0</a:t>
            </a:r>
            <a:endParaRPr lang="en-US" sz="2000" dirty="0" smtClean="0"/>
          </a:p>
          <a:p>
            <a:pPr marL="360000" lvl="1" indent="-285750">
              <a:spcBef>
                <a:spcPct val="20000"/>
              </a:spcBef>
              <a:buFont typeface="Arial"/>
              <a:buChar char="–"/>
              <a:defRPr/>
            </a:pPr>
            <a:r>
              <a:rPr lang="en-US" sz="2000" b="1" i="1" dirty="0" smtClean="0"/>
              <a:t>W</a:t>
            </a:r>
            <a:r>
              <a:rPr lang="en-US" sz="2000" b="1" i="1" baseline="-25000" dirty="0"/>
              <a:t>||</a:t>
            </a:r>
            <a:r>
              <a:rPr lang="en-US" sz="2000" b="1" i="1" dirty="0"/>
              <a:t>(</a:t>
            </a:r>
            <a:r>
              <a:rPr lang="en-US" sz="2000" b="1" i="1" dirty="0" smtClean="0"/>
              <a:t>0</a:t>
            </a:r>
            <a:r>
              <a:rPr lang="en-US" sz="2000" b="1" i="1" baseline="30000" dirty="0" smtClean="0"/>
              <a:t>-</a:t>
            </a:r>
            <a:r>
              <a:rPr lang="en-US" sz="2000" b="1" i="1" dirty="0" smtClean="0"/>
              <a:t>)</a:t>
            </a:r>
            <a:r>
              <a:rPr lang="en-US" sz="2000" b="1" i="1" dirty="0"/>
              <a:t>&gt;0</a:t>
            </a:r>
            <a:r>
              <a:rPr lang="en-US" sz="2000" i="1" dirty="0"/>
              <a:t> </a:t>
            </a:r>
            <a:r>
              <a:rPr lang="en-US" sz="2000" dirty="0" smtClean="0"/>
              <a:t>since the longitudinal electric field must be retarding immediately following the source, regardless of any boundary conditions</a:t>
            </a: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000" b="1" i="1" dirty="0" err="1" smtClean="0">
                <a:solidFill>
                  <a:srgbClr val="660066"/>
                </a:solidFill>
              </a:rPr>
              <a:t>W</a:t>
            </a:r>
            <a:r>
              <a:rPr lang="en-US" sz="2000" b="1" i="1" baseline="-25000" dirty="0" err="1" smtClean="0">
                <a:solidFill>
                  <a:srgbClr val="660066"/>
                </a:solidFill>
              </a:rPr>
              <a:t>||</a:t>
            </a:r>
            <a:r>
              <a:rPr lang="en-US" sz="2000" b="1" i="1" dirty="0" err="1" smtClean="0">
                <a:solidFill>
                  <a:srgbClr val="660066"/>
                </a:solidFill>
              </a:rPr>
              <a:t>(z</a:t>
            </a:r>
            <a:r>
              <a:rPr lang="en-US" sz="2000" b="1" i="1" dirty="0" smtClean="0">
                <a:solidFill>
                  <a:srgbClr val="660066"/>
                </a:solidFill>
              </a:rPr>
              <a:t>)</a:t>
            </a:r>
            <a:r>
              <a:rPr lang="en-US" sz="2000" dirty="0" smtClean="0"/>
              <a:t> is discontinuous in </a:t>
            </a:r>
            <a:r>
              <a:rPr lang="en-US" sz="2000" dirty="0" err="1" smtClean="0"/>
              <a:t>z</a:t>
            </a:r>
            <a:r>
              <a:rPr lang="en-US" sz="2000" dirty="0" smtClean="0"/>
              <a:t>=0 and it vanishes for all </a:t>
            </a:r>
            <a:r>
              <a:rPr lang="en-US" sz="2000" dirty="0" err="1" smtClean="0"/>
              <a:t>z</a:t>
            </a:r>
            <a:r>
              <a:rPr lang="en-US" sz="2000" dirty="0" smtClean="0"/>
              <a:t>&gt;0 because of the ultra-relativistic approximation</a:t>
            </a:r>
            <a:r>
              <a:rPr lang="en-US" sz="1935" dirty="0" smtClean="0"/>
              <a:t>  </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3" name="Group 52"/>
          <p:cNvGrpSpPr/>
          <p:nvPr/>
        </p:nvGrpSpPr>
        <p:grpSpPr>
          <a:xfrm>
            <a:off x="202295" y="3704033"/>
            <a:ext cx="8713105" cy="2438400"/>
            <a:chOff x="202295" y="4208900"/>
            <a:chExt cx="8713105" cy="2438400"/>
          </a:xfrm>
        </p:grpSpPr>
        <p:cxnSp>
          <p:nvCxnSpPr>
            <p:cNvPr id="54" name="Straight Arrow Connector 53"/>
            <p:cNvCxnSpPr/>
            <p:nvPr/>
          </p:nvCxnSpPr>
          <p:spPr>
            <a:xfrm flipV="1">
              <a:off x="202295" y="5410200"/>
              <a:ext cx="8713105" cy="179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3962400" y="5427306"/>
              <a:ext cx="2438400"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182394" y="5410200"/>
              <a:ext cx="2707069" cy="17900"/>
            </a:xfrm>
            <a:prstGeom prst="line">
              <a:avLst/>
            </a:pr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228170" y="4225494"/>
              <a:ext cx="762000" cy="369332"/>
            </a:xfrm>
            <a:prstGeom prst="rect">
              <a:avLst/>
            </a:prstGeom>
            <a:noFill/>
          </p:spPr>
          <p:txBody>
            <a:bodyPr wrap="square" rtlCol="0">
              <a:spAutoFit/>
            </a:bodyPr>
            <a:lstStyle/>
            <a:p>
              <a:r>
                <a:rPr lang="en-US" dirty="0" err="1" smtClean="0">
                  <a:solidFill>
                    <a:srgbClr val="660066"/>
                  </a:solidFill>
                </a:rPr>
                <a:t>W</a:t>
              </a:r>
              <a:r>
                <a:rPr lang="en-US" baseline="-25000" dirty="0" err="1" smtClean="0">
                  <a:solidFill>
                    <a:srgbClr val="660066"/>
                  </a:solidFill>
                </a:rPr>
                <a:t>||</a:t>
              </a:r>
              <a:r>
                <a:rPr lang="en-US" dirty="0" err="1" smtClean="0">
                  <a:solidFill>
                    <a:srgbClr val="660066"/>
                  </a:solidFill>
                </a:rPr>
                <a:t>(z</a:t>
              </a:r>
              <a:r>
                <a:rPr lang="en-US" dirty="0" smtClean="0">
                  <a:solidFill>
                    <a:srgbClr val="660066"/>
                  </a:solidFill>
                </a:rPr>
                <a:t>)</a:t>
              </a:r>
              <a:endParaRPr lang="en-US" dirty="0">
                <a:solidFill>
                  <a:srgbClr val="660066"/>
                </a:solidFill>
              </a:endParaRPr>
            </a:p>
          </p:txBody>
        </p:sp>
        <p:sp>
          <p:nvSpPr>
            <p:cNvPr id="72" name="Freeform 71"/>
            <p:cNvSpPr/>
            <p:nvPr/>
          </p:nvSpPr>
          <p:spPr>
            <a:xfrm>
              <a:off x="202295" y="4439017"/>
              <a:ext cx="4989935" cy="2157699"/>
            </a:xfrm>
            <a:custGeom>
              <a:avLst/>
              <a:gdLst>
                <a:gd name="connsiteX0" fmla="*/ 4989935 w 4989935"/>
                <a:gd name="connsiteY0" fmla="*/ 0 h 2157699"/>
                <a:gd name="connsiteX1" fmla="*/ 4630300 w 4989935"/>
                <a:gd name="connsiteY1" fmla="*/ 359616 h 2157699"/>
                <a:gd name="connsiteX2" fmla="*/ 3753690 w 4989935"/>
                <a:gd name="connsiteY2" fmla="*/ 2123985 h 2157699"/>
                <a:gd name="connsiteX3" fmla="*/ 2888318 w 4989935"/>
                <a:gd name="connsiteY3" fmla="*/ 157332 h 2157699"/>
                <a:gd name="connsiteX4" fmla="*/ 2124094 w 4989935"/>
                <a:gd name="connsiteY4" fmla="*/ 1539608 h 2157699"/>
                <a:gd name="connsiteX5" fmla="*/ 831656 w 4989935"/>
                <a:gd name="connsiteY5" fmla="*/ 1168754 h 2157699"/>
                <a:gd name="connsiteX6" fmla="*/ 0 w 4989935"/>
                <a:gd name="connsiteY6" fmla="*/ 1078849 h 21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935" h="2157699">
                  <a:moveTo>
                    <a:pt x="4989935" y="0"/>
                  </a:moveTo>
                  <a:cubicBezTo>
                    <a:pt x="4913138" y="2809"/>
                    <a:pt x="4836341" y="5619"/>
                    <a:pt x="4630300" y="359616"/>
                  </a:cubicBezTo>
                  <a:cubicBezTo>
                    <a:pt x="4424259" y="713613"/>
                    <a:pt x="4044020" y="2157699"/>
                    <a:pt x="3753690" y="2123985"/>
                  </a:cubicBezTo>
                  <a:cubicBezTo>
                    <a:pt x="3463360" y="2090271"/>
                    <a:pt x="3159917" y="254728"/>
                    <a:pt x="2888318" y="157332"/>
                  </a:cubicBezTo>
                  <a:cubicBezTo>
                    <a:pt x="2616719" y="59936"/>
                    <a:pt x="2466871" y="1371038"/>
                    <a:pt x="2124094" y="1539608"/>
                  </a:cubicBezTo>
                  <a:cubicBezTo>
                    <a:pt x="1781317" y="1708178"/>
                    <a:pt x="1185672" y="1245547"/>
                    <a:pt x="831656" y="1168754"/>
                  </a:cubicBezTo>
                  <a:cubicBezTo>
                    <a:pt x="477640" y="1091961"/>
                    <a:pt x="238820" y="1085405"/>
                    <a:pt x="0" y="1078849"/>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p:cNvSpPr txBox="1"/>
            <p:nvPr/>
          </p:nvSpPr>
          <p:spPr>
            <a:xfrm>
              <a:off x="8555559" y="5371634"/>
              <a:ext cx="334800" cy="369332"/>
            </a:xfrm>
            <a:prstGeom prst="rect">
              <a:avLst/>
            </a:prstGeom>
            <a:noFill/>
          </p:spPr>
          <p:txBody>
            <a:bodyPr wrap="square" rtlCol="0">
              <a:spAutoFit/>
            </a:bodyPr>
            <a:lstStyle/>
            <a:p>
              <a:r>
                <a:rPr lang="en-US" dirty="0" err="1" smtClean="0"/>
                <a:t>z</a:t>
              </a:r>
              <a:endParaRPr lang="en-US" dirty="0"/>
            </a:p>
          </p:txBody>
        </p:sp>
      </p:grpSp>
      <p:grpSp>
        <p:nvGrpSpPr>
          <p:cNvPr id="74" name="Group 73"/>
          <p:cNvGrpSpPr/>
          <p:nvPr/>
        </p:nvGrpSpPr>
        <p:grpSpPr>
          <a:xfrm>
            <a:off x="5035635" y="3797595"/>
            <a:ext cx="3365976" cy="791390"/>
            <a:chOff x="5035635" y="3797595"/>
            <a:chExt cx="3365976" cy="791390"/>
          </a:xfrm>
        </p:grpSpPr>
        <p:sp>
          <p:nvSpPr>
            <p:cNvPr id="75" name="Oval 74"/>
            <p:cNvSpPr/>
            <p:nvPr/>
          </p:nvSpPr>
          <p:spPr>
            <a:xfrm>
              <a:off x="5159262" y="4405460"/>
              <a:ext cx="48658" cy="45719"/>
            </a:xfrm>
            <a:prstGeom prst="ellipse">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a:spLocks/>
            </p:cNvSpPr>
            <p:nvPr/>
          </p:nvSpPr>
          <p:spPr>
            <a:xfrm>
              <a:off x="5035635" y="4297172"/>
              <a:ext cx="287043" cy="260882"/>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77" name="Straight Arrow Connector 76"/>
            <p:cNvCxnSpPr/>
            <p:nvPr/>
          </p:nvCxnSpPr>
          <p:spPr>
            <a:xfrm flipH="1">
              <a:off x="5425310" y="4132646"/>
              <a:ext cx="667492" cy="243655"/>
            </a:xfrm>
            <a:prstGeom prst="straightConnector1">
              <a:avLst/>
            </a:prstGeom>
            <a:ln>
              <a:solidFill>
                <a:schemeClr val="accent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78" name="Picture 7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903" y="4106965"/>
              <a:ext cx="1895511" cy="482020"/>
            </a:xfrm>
            <a:prstGeom prst="rect">
              <a:avLst/>
            </a:prstGeom>
          </p:spPr>
        </p:pic>
        <p:sp>
          <p:nvSpPr>
            <p:cNvPr id="79" name="TextBox 78"/>
            <p:cNvSpPr txBox="1"/>
            <p:nvPr/>
          </p:nvSpPr>
          <p:spPr>
            <a:xfrm>
              <a:off x="6146784" y="3797595"/>
              <a:ext cx="2254827" cy="323165"/>
            </a:xfrm>
            <a:prstGeom prst="rect">
              <a:avLst/>
            </a:prstGeom>
            <a:noFill/>
          </p:spPr>
          <p:txBody>
            <a:bodyPr wrap="square" rtlCol="0">
              <a:spAutoFit/>
            </a:bodyPr>
            <a:lstStyle/>
            <a:p>
              <a:r>
                <a:rPr lang="en-US" sz="1500" b="1" dirty="0" smtClean="0">
                  <a:solidFill>
                    <a:schemeClr val="accent4">
                      <a:lumMod val="75000"/>
                    </a:schemeClr>
                  </a:solidFill>
                </a:rPr>
                <a:t>Beam loading theorem</a:t>
              </a:r>
              <a:endParaRPr lang="en-US" sz="1500" b="1" dirty="0">
                <a:solidFill>
                  <a:schemeClr val="accent4">
                    <a:lumMod val="75000"/>
                  </a:schemeClr>
                </a:solidFill>
              </a:endParaRPr>
            </a:p>
          </p:txBody>
        </p:sp>
      </p:grpSp>
    </p:spTree>
    <p:extLst>
      <p:ext uri="{BB962C8B-B14F-4D97-AF65-F5344CB8AC3E}">
        <p14:creationId xmlns:p14="http://schemas.microsoft.com/office/powerpoint/2010/main" val="82746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en-US" smtClean="0"/>
              <a:t>January 2015</a:t>
            </a:r>
            <a:endParaRPr lang="en-US" dirty="0"/>
          </a:p>
        </p:txBody>
      </p:sp>
      <p:sp>
        <p:nvSpPr>
          <p:cNvPr id="4" name="Footer Placeholder 3"/>
          <p:cNvSpPr>
            <a:spLocks noGrp="1"/>
          </p:cNvSpPr>
          <p:nvPr>
            <p:ph type="ftr" sz="quarter" idx="3"/>
          </p:nvPr>
        </p:nvSpPr>
        <p:spPr/>
        <p:txBody>
          <a:bodyPr/>
          <a:lstStyle/>
          <a:p>
            <a:r>
              <a:rPr lang="en-US" smtClean="0"/>
              <a:t>USPAS lectures</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a:t>
            </a:fld>
            <a:endParaRPr lang="en-US" dirty="0"/>
          </a:p>
        </p:txBody>
      </p:sp>
      <p:sp>
        <p:nvSpPr>
          <p:cNvPr id="7" name="Title 1"/>
          <p:cNvSpPr>
            <a:spLocks noGrp="1"/>
          </p:cNvSpPr>
          <p:nvPr>
            <p:ph type="title"/>
          </p:nvPr>
        </p:nvSpPr>
        <p:spPr>
          <a:xfrm>
            <a:off x="457200" y="2444814"/>
            <a:ext cx="8515672" cy="940443"/>
          </a:xfrm>
        </p:spPr>
        <p:txBody>
          <a:bodyPr>
            <a:normAutofit fontScale="90000"/>
          </a:bodyPr>
          <a:lstStyle/>
          <a:p>
            <a:r>
              <a:rPr lang="en-US" dirty="0" smtClean="0"/>
              <a:t>Collective effects in Beam Dynamics</a:t>
            </a:r>
            <a:endParaRPr lang="en-US" dirty="0"/>
          </a:p>
        </p:txBody>
      </p:sp>
      <p:sp>
        <p:nvSpPr>
          <p:cNvPr id="8" name="Text Placeholder 2"/>
          <p:cNvSpPr>
            <a:spLocks noGrp="1"/>
          </p:cNvSpPr>
          <p:nvPr>
            <p:ph type="body" idx="10"/>
          </p:nvPr>
        </p:nvSpPr>
        <p:spPr>
          <a:xfrm>
            <a:off x="457199" y="3349233"/>
            <a:ext cx="5695155" cy="1253009"/>
          </a:xfrm>
        </p:spPr>
        <p:txBody>
          <a:bodyPr>
            <a:normAutofit fontScale="92500" lnSpcReduction="10000"/>
          </a:bodyPr>
          <a:lstStyle/>
          <a:p>
            <a:r>
              <a:rPr lang="en-US" sz="2000" dirty="0" smtClean="0"/>
              <a:t>Giovanni Rumolo, </a:t>
            </a:r>
            <a:r>
              <a:rPr lang="en-US" sz="2000" dirty="0" err="1" smtClean="0"/>
              <a:t>Hannes</a:t>
            </a:r>
            <a:r>
              <a:rPr lang="en-US" sz="2000" dirty="0" smtClean="0"/>
              <a:t> </a:t>
            </a:r>
            <a:r>
              <a:rPr lang="en-US" sz="2000" dirty="0" err="1" smtClean="0"/>
              <a:t>Bartosik</a:t>
            </a:r>
            <a:r>
              <a:rPr lang="en-US" sz="2000" dirty="0" smtClean="0"/>
              <a:t> and Kevin Li</a:t>
            </a:r>
          </a:p>
          <a:p>
            <a:endParaRPr lang="en-US" sz="2000" dirty="0" smtClean="0"/>
          </a:p>
          <a:p>
            <a:r>
              <a:rPr lang="en-US" sz="2000" dirty="0" smtClean="0"/>
              <a:t>USPAS, one-week course, 19-24 January, 2015</a:t>
            </a:r>
          </a:p>
          <a:p>
            <a:r>
              <a:rPr lang="en-US" sz="2000" dirty="0">
                <a:hlinkClick r:id="rId2"/>
              </a:rPr>
              <a:t>http://</a:t>
            </a:r>
            <a:r>
              <a:rPr lang="en-US" sz="2000" dirty="0" err="1">
                <a:hlinkClick r:id="rId2"/>
              </a:rPr>
              <a:t>uspas.fnal.gov</a:t>
            </a:r>
            <a:r>
              <a:rPr lang="en-US" sz="2000" dirty="0">
                <a:hlinkClick r:id="rId2"/>
              </a:rPr>
              <a:t>/</a:t>
            </a:r>
            <a:r>
              <a:rPr lang="en-US" sz="2000" dirty="0" err="1">
                <a:hlinkClick r:id="rId2"/>
              </a:rPr>
              <a:t>index.shtml</a:t>
            </a:r>
            <a:endParaRPr lang="en-US" sz="2000" dirty="0"/>
          </a:p>
        </p:txBody>
      </p:sp>
      <p:pic>
        <p:nvPicPr>
          <p:cNvPr id="9" name="Picture 8" descr="Screen Shot 2014-07-08 at 16.28.28.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0345" y="1166713"/>
            <a:ext cx="5383311" cy="713809"/>
          </a:xfrm>
          <a:prstGeom prst="rect">
            <a:avLst/>
          </a:prstGeom>
        </p:spPr>
      </p:pic>
      <p:pic>
        <p:nvPicPr>
          <p:cNvPr id="12" name="Picture 11" descr="USPASlogo.png"/>
          <p:cNvPicPr>
            <a:picLocks noChangeAspect="1"/>
          </p:cNvPicPr>
          <p:nvPr/>
        </p:nvPicPr>
        <p:blipFill rotWithShape="1">
          <a:blip r:embed="rId4" cstate="email">
            <a:extLst>
              <a:ext uri="{28A0092B-C50C-407E-A947-70E740481C1C}">
                <a14:useLocalDpi xmlns:a14="http://schemas.microsoft.com/office/drawing/2010/main" val="0"/>
              </a:ext>
            </a:extLst>
          </a:blip>
          <a:srcRect l="16702" r="13454"/>
          <a:stretch/>
        </p:blipFill>
        <p:spPr>
          <a:xfrm>
            <a:off x="8325094" y="0"/>
            <a:ext cx="814977" cy="864000"/>
          </a:xfrm>
          <a:prstGeom prst="rect">
            <a:avLst/>
          </a:prstGeom>
        </p:spPr>
      </p:pic>
    </p:spTree>
    <p:extLst>
      <p:ext uri="{BB962C8B-B14F-4D97-AF65-F5344CB8AC3E}">
        <p14:creationId xmlns:p14="http://schemas.microsoft.com/office/powerpoint/2010/main" val="18162819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impedance</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20</a:t>
            </a:fld>
            <a:endParaRPr lang="en-US" dirty="0"/>
          </a:p>
        </p:txBody>
      </p:sp>
      <p:sp>
        <p:nvSpPr>
          <p:cNvPr id="24" name="Content Placeholder 2"/>
          <p:cNvSpPr txBox="1">
            <a:spLocks/>
          </p:cNvSpPr>
          <p:nvPr/>
        </p:nvSpPr>
        <p:spPr>
          <a:xfrm>
            <a:off x="781463" y="1256839"/>
            <a:ext cx="7560000" cy="2214940"/>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The wake function of an</a:t>
            </a:r>
            <a:r>
              <a:rPr kumimoji="0" lang="en-US" sz="2162" b="0" i="0" u="none" strike="noStrike" kern="1200" cap="none" spc="0" normalizeH="0" noProof="0" dirty="0" smtClean="0">
                <a:ln>
                  <a:noFill/>
                </a:ln>
                <a:solidFill>
                  <a:schemeClr val="tx1"/>
                </a:solidFill>
                <a:effectLst/>
                <a:uLnTx/>
                <a:uFillTx/>
                <a:latin typeface="+mn-lt"/>
                <a:ea typeface="+mn-ea"/>
                <a:cs typeface="+mn-cs"/>
              </a:rPr>
              <a:t> accelerator component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is basically</a:t>
            </a:r>
            <a:r>
              <a:rPr kumimoji="0" lang="en-US" sz="2162" b="0" i="0" u="none" strike="noStrike" kern="1200" cap="none" spc="0" normalizeH="0" noProof="0" dirty="0" smtClean="0">
                <a:ln>
                  <a:noFill/>
                </a:ln>
                <a:solidFill>
                  <a:schemeClr val="tx1"/>
                </a:solidFill>
                <a:effectLst/>
                <a:uLnTx/>
                <a:uFillTx/>
                <a:latin typeface="+mn-lt"/>
                <a:ea typeface="+mn-ea"/>
                <a:cs typeface="+mn-cs"/>
              </a:rPr>
              <a:t> its Green </a:t>
            </a:r>
            <a:r>
              <a:rPr lang="en-US" sz="2162" dirty="0" smtClean="0"/>
              <a:t>function in time domain (i.e., its response to a pulse excitation) </a:t>
            </a:r>
          </a:p>
          <a:p>
            <a:pPr marL="817200" lvl="2" indent="-285750">
              <a:spcBef>
                <a:spcPct val="20000"/>
              </a:spcBef>
              <a:buFont typeface="Lucida Grande"/>
              <a:buChar char="⇒"/>
              <a:defRPr/>
            </a:pPr>
            <a:r>
              <a:rPr lang="en-US" sz="2162" dirty="0" smtClean="0"/>
              <a:t>Very useful for </a:t>
            </a:r>
            <a:r>
              <a:rPr lang="en-US" sz="2162" dirty="0" err="1" smtClean="0"/>
              <a:t>macroparticle</a:t>
            </a:r>
            <a:r>
              <a:rPr lang="en-US" sz="2162" dirty="0" smtClean="0"/>
              <a:t> models and simulations, because it can be used to describe the driving terms in the single particle equations of motion!</a:t>
            </a:r>
          </a:p>
          <a:p>
            <a:pPr marL="817200" lvl="2" indent="-285750">
              <a:spcBef>
                <a:spcPct val="20000"/>
              </a:spcBef>
              <a:buFont typeface="Lucida Grande"/>
              <a:buChar char="⇒"/>
              <a:defRPr/>
            </a:pP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We can also describe</a:t>
            </a:r>
            <a:r>
              <a:rPr kumimoji="0" lang="en-US" sz="2162" b="0" i="0" u="none" strike="noStrike" kern="1200" cap="none" spc="0" normalizeH="0" noProof="0" dirty="0" smtClean="0">
                <a:ln>
                  <a:noFill/>
                </a:ln>
                <a:solidFill>
                  <a:schemeClr val="tx1"/>
                </a:solidFill>
                <a:effectLst/>
                <a:uLnTx/>
                <a:uFillTx/>
                <a:latin typeface="+mn-lt"/>
                <a:ea typeface="+mn-ea"/>
                <a:cs typeface="+mn-cs"/>
              </a:rPr>
              <a:t> it as a transfer function in frequency domain</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sz="2162" dirty="0" smtClean="0"/>
              <a:t>This is the definition of </a:t>
            </a:r>
            <a:r>
              <a:rPr lang="en-US" sz="2162" b="1" dirty="0" smtClean="0">
                <a:solidFill>
                  <a:srgbClr val="FF0000"/>
                </a:solidFill>
              </a:rPr>
              <a:t>longitudinal beam coupling impedance </a:t>
            </a:r>
            <a:r>
              <a:rPr lang="en-US" sz="2162" dirty="0" smtClean="0"/>
              <a:t>of the element under study</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25" name="Picture 24" descr="latex-image-1.pdf"/>
          <p:cNvPicPr>
            <a:picLocks noChangeAspect="1"/>
          </p:cNvPicPr>
          <p:nvPr/>
        </p:nvPicPr>
        <p:blipFill>
          <a:blip r:embed="rId2"/>
          <a:stretch>
            <a:fillRect/>
          </a:stretch>
        </p:blipFill>
        <p:spPr>
          <a:xfrm>
            <a:off x="2541947" y="4342144"/>
            <a:ext cx="4226728" cy="648000"/>
          </a:xfrm>
          <a:prstGeom prst="rect">
            <a:avLst/>
          </a:prstGeom>
        </p:spPr>
      </p:pic>
      <p:grpSp>
        <p:nvGrpSpPr>
          <p:cNvPr id="26" name="Group 25"/>
          <p:cNvGrpSpPr/>
          <p:nvPr/>
        </p:nvGrpSpPr>
        <p:grpSpPr>
          <a:xfrm>
            <a:off x="2457552" y="4451640"/>
            <a:ext cx="3019471" cy="1438158"/>
            <a:chOff x="2457552" y="4866061"/>
            <a:chExt cx="3019471" cy="1438158"/>
          </a:xfrm>
        </p:grpSpPr>
        <p:sp>
          <p:nvSpPr>
            <p:cNvPr id="27" name="TextBox 26"/>
            <p:cNvSpPr txBox="1"/>
            <p:nvPr/>
          </p:nvSpPr>
          <p:spPr>
            <a:xfrm>
              <a:off x="2457552" y="5753865"/>
              <a:ext cx="609600" cy="415498"/>
            </a:xfrm>
            <a:prstGeom prst="rect">
              <a:avLst/>
            </a:prstGeom>
            <a:noFill/>
          </p:spPr>
          <p:txBody>
            <a:bodyPr wrap="square" rtlCol="0">
              <a:spAutoFit/>
            </a:bodyPr>
            <a:lstStyle/>
            <a:p>
              <a:r>
                <a:rPr lang="en-US" sz="2100" dirty="0" smtClean="0"/>
                <a:t>[</a:t>
              </a:r>
              <a:r>
                <a:rPr lang="en-US" sz="2100" dirty="0" smtClean="0">
                  <a:latin typeface="Symbol" charset="2"/>
                  <a:cs typeface="Symbol" charset="2"/>
                </a:rPr>
                <a:t>W</a:t>
              </a:r>
              <a:r>
                <a:rPr lang="en-US" sz="2100" dirty="0" smtClean="0"/>
                <a:t>]</a:t>
              </a:r>
              <a:endParaRPr lang="en-US" sz="2100" dirty="0"/>
            </a:p>
          </p:txBody>
        </p:sp>
        <p:sp>
          <p:nvSpPr>
            <p:cNvPr id="28" name="TextBox 27"/>
            <p:cNvSpPr txBox="1"/>
            <p:nvPr/>
          </p:nvSpPr>
          <p:spPr>
            <a:xfrm>
              <a:off x="4715023" y="5888721"/>
              <a:ext cx="762000" cy="415498"/>
            </a:xfrm>
            <a:prstGeom prst="rect">
              <a:avLst/>
            </a:prstGeom>
            <a:noFill/>
          </p:spPr>
          <p:txBody>
            <a:bodyPr wrap="square" rtlCol="0">
              <a:spAutoFit/>
            </a:bodyPr>
            <a:lstStyle/>
            <a:p>
              <a:r>
                <a:rPr lang="en-US" sz="2100" dirty="0" smtClean="0"/>
                <a:t>[</a:t>
              </a:r>
              <a:r>
                <a:rPr lang="en-US" sz="2100" dirty="0" smtClean="0">
                  <a:latin typeface="Symbol" charset="2"/>
                  <a:cs typeface="Symbol" charset="2"/>
                </a:rPr>
                <a:t>W/</a:t>
              </a:r>
              <a:r>
                <a:rPr lang="en-US" sz="2100" dirty="0" err="1" smtClean="0">
                  <a:latin typeface="+mj-lt"/>
                  <a:cs typeface="Symbol" charset="2"/>
                </a:rPr>
                <a:t>s</a:t>
              </a:r>
              <a:r>
                <a:rPr lang="en-US" sz="2100" dirty="0" smtClean="0"/>
                <a:t>]</a:t>
              </a:r>
              <a:endParaRPr lang="en-US" sz="2100" dirty="0"/>
            </a:p>
          </p:txBody>
        </p:sp>
        <p:sp>
          <p:nvSpPr>
            <p:cNvPr id="29" name="Rectangle 28"/>
            <p:cNvSpPr/>
            <p:nvPr/>
          </p:nvSpPr>
          <p:spPr>
            <a:xfrm>
              <a:off x="2483729" y="4877299"/>
              <a:ext cx="764224" cy="427045"/>
            </a:xfrm>
            <a:prstGeom prst="rect">
              <a:avLst/>
            </a:prstGeom>
            <a:noFill/>
            <a:ln>
              <a:solidFill>
                <a:srgbClr val="0740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a:stCxn id="29" idx="2"/>
            </p:cNvCxnSpPr>
            <p:nvPr/>
          </p:nvCxnSpPr>
          <p:spPr>
            <a:xfrm rot="5400000">
              <a:off x="2561093" y="5486452"/>
              <a:ext cx="486856" cy="122641"/>
            </a:xfrm>
            <a:prstGeom prst="straightConnector1">
              <a:avLst/>
            </a:prstGeom>
            <a:ln>
              <a:solidFill>
                <a:srgbClr val="07408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097146" y="4866061"/>
              <a:ext cx="764224" cy="427045"/>
            </a:xfrm>
            <a:prstGeom prst="rect">
              <a:avLst/>
            </a:prstGeom>
            <a:noFill/>
            <a:ln>
              <a:solidFill>
                <a:srgbClr val="0740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a:endCxn id="28" idx="0"/>
            </p:cNvCxnSpPr>
            <p:nvPr/>
          </p:nvCxnSpPr>
          <p:spPr>
            <a:xfrm rot="16200000" flipH="1">
              <a:off x="4593070" y="5385768"/>
              <a:ext cx="595394" cy="410512"/>
            </a:xfrm>
            <a:prstGeom prst="straightConnector1">
              <a:avLst/>
            </a:prstGeom>
            <a:ln>
              <a:solidFill>
                <a:srgbClr val="07408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51305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 balance</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21</a:t>
            </a:fld>
            <a:endParaRPr lang="en-US" dirty="0"/>
          </a:p>
        </p:txBody>
      </p:sp>
      <p:sp>
        <p:nvSpPr>
          <p:cNvPr id="15" name="Content Placeholder 2"/>
          <p:cNvSpPr txBox="1">
            <a:spLocks/>
          </p:cNvSpPr>
          <p:nvPr/>
        </p:nvSpPr>
        <p:spPr>
          <a:xfrm>
            <a:off x="792000" y="1636963"/>
            <a:ext cx="7560000" cy="2142013"/>
          </a:xfrm>
          <a:prstGeom prst="rect">
            <a:avLst/>
          </a:prstGeom>
          <a:solidFill>
            <a:schemeClr val="bg1"/>
          </a:solidFill>
          <a:ln>
            <a:solidFill>
              <a:srgbClr val="000000"/>
            </a:solidFill>
          </a:ln>
        </p:spPr>
        <p:txBody>
          <a:bodyPr vert="horz" lIns="91440" tIns="45720" rIns="91440" bIns="45720" rtlCol="0">
            <a:normAutofit fontScale="85000" lnSpcReduction="10000"/>
          </a:bodyPr>
          <a:lstStyle/>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In the global energy balance, the energy lost by the source splits into </a:t>
            </a:r>
          </a:p>
          <a:p>
            <a:pPr marL="817200" lvl="2" indent="-285750">
              <a:spcBef>
                <a:spcPct val="20000"/>
              </a:spcBef>
              <a:buFont typeface="Courier New"/>
              <a:buChar char="o"/>
            </a:pPr>
            <a:r>
              <a:rPr lang="en-US" sz="1935" dirty="0"/>
              <a:t>Electromagnetic energy of the </a:t>
            </a:r>
            <a:r>
              <a:rPr lang="en-US" sz="1935" dirty="0">
                <a:solidFill>
                  <a:srgbClr val="3366FF"/>
                </a:solidFill>
              </a:rPr>
              <a:t>modes that remain trapped </a:t>
            </a:r>
            <a:r>
              <a:rPr lang="en-US" sz="1935" dirty="0"/>
              <a:t>in the object</a:t>
            </a:r>
          </a:p>
          <a:p>
            <a:pPr marL="1274400" lvl="3" indent="-285750">
              <a:spcBef>
                <a:spcPct val="20000"/>
              </a:spcBef>
              <a:buFont typeface="Lucida Grande"/>
              <a:buChar char="⇒"/>
            </a:pPr>
            <a:r>
              <a:rPr lang="en-US" sz="1935" dirty="0" smtClean="0"/>
              <a:t>Partly dissipated </a:t>
            </a:r>
            <a:r>
              <a:rPr lang="en-US" sz="1935" dirty="0"/>
              <a:t>on </a:t>
            </a:r>
            <a:r>
              <a:rPr lang="en-US" sz="1935" dirty="0" err="1">
                <a:solidFill>
                  <a:srgbClr val="BF2337"/>
                </a:solidFill>
              </a:rPr>
              <a:t>lossy</a:t>
            </a:r>
            <a:r>
              <a:rPr lang="en-US" sz="1935" dirty="0">
                <a:solidFill>
                  <a:srgbClr val="BF2337"/>
                </a:solidFill>
              </a:rPr>
              <a:t> walls </a:t>
            </a:r>
            <a:r>
              <a:rPr lang="en-US" sz="1935" dirty="0" smtClean="0"/>
              <a:t>or into </a:t>
            </a:r>
            <a:r>
              <a:rPr lang="en-US" sz="1935" dirty="0"/>
              <a:t>purposely </a:t>
            </a:r>
            <a:r>
              <a:rPr lang="en-US" sz="1935" dirty="0" smtClean="0"/>
              <a:t>designed inserts or </a:t>
            </a:r>
            <a:r>
              <a:rPr lang="en-US" sz="1935" dirty="0">
                <a:solidFill>
                  <a:srgbClr val="BF2337"/>
                </a:solidFill>
              </a:rPr>
              <a:t>HOM absorbers</a:t>
            </a:r>
          </a:p>
          <a:p>
            <a:pPr marL="1274400" lvl="3" indent="-285750">
              <a:spcBef>
                <a:spcPct val="20000"/>
              </a:spcBef>
              <a:buFont typeface="Lucida Grande"/>
              <a:buChar char="⇒"/>
            </a:pPr>
            <a:r>
              <a:rPr lang="en-US" sz="1935" dirty="0" smtClean="0"/>
              <a:t>Partly transferred </a:t>
            </a:r>
            <a:r>
              <a:rPr lang="en-US" sz="1935" dirty="0"/>
              <a:t>to </a:t>
            </a:r>
            <a:r>
              <a:rPr lang="en-US" sz="1935" dirty="0">
                <a:solidFill>
                  <a:srgbClr val="FF0000"/>
                </a:solidFill>
              </a:rPr>
              <a:t>following</a:t>
            </a:r>
            <a:r>
              <a:rPr lang="en-US" sz="1935" dirty="0"/>
              <a:t> </a:t>
            </a:r>
            <a:r>
              <a:rPr lang="en-US" sz="1935" dirty="0">
                <a:solidFill>
                  <a:srgbClr val="FF0000"/>
                </a:solidFill>
              </a:rPr>
              <a:t>particles</a:t>
            </a:r>
            <a:r>
              <a:rPr lang="en-US" sz="1935" dirty="0"/>
              <a:t> (or the same </a:t>
            </a:r>
            <a:r>
              <a:rPr lang="en-US" sz="1935" dirty="0" smtClean="0"/>
              <a:t>particle over successive </a:t>
            </a:r>
            <a:r>
              <a:rPr lang="en-US" sz="1935" dirty="0"/>
              <a:t>turns), possibly feeding into an instability! </a:t>
            </a:r>
          </a:p>
          <a:p>
            <a:pPr marL="817200" lvl="2" indent="-285750">
              <a:spcBef>
                <a:spcPct val="20000"/>
              </a:spcBef>
              <a:buClr>
                <a:schemeClr val="tx1"/>
              </a:buClr>
              <a:buFont typeface="Courier New"/>
              <a:buChar char="o"/>
            </a:pPr>
            <a:r>
              <a:rPr lang="en-US" sz="1935" dirty="0" smtClean="0"/>
              <a:t>Electromagnetic energy of </a:t>
            </a:r>
            <a:r>
              <a:rPr lang="en-US" sz="1935" dirty="0" smtClean="0">
                <a:solidFill>
                  <a:srgbClr val="800000"/>
                </a:solidFill>
              </a:rPr>
              <a:t>modes that propagate </a:t>
            </a:r>
            <a:r>
              <a:rPr lang="en-US" sz="1935" dirty="0" smtClean="0"/>
              <a:t>down the beam chamber (above cut-off), eventually lost on surrounding </a:t>
            </a:r>
            <a:r>
              <a:rPr lang="en-US" sz="1935" dirty="0" err="1" smtClean="0"/>
              <a:t>lossy</a:t>
            </a:r>
            <a:r>
              <a:rPr lang="en-US" sz="1935" dirty="0" smtClean="0"/>
              <a:t> materials </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6" name="Group 94"/>
          <p:cNvGrpSpPr>
            <a:grpSpLocks noChangeAspect="1"/>
          </p:cNvGrpSpPr>
          <p:nvPr/>
        </p:nvGrpSpPr>
        <p:grpSpPr>
          <a:xfrm>
            <a:off x="3977977" y="3952080"/>
            <a:ext cx="1145032" cy="2123996"/>
            <a:chOff x="2555534" y="1448897"/>
            <a:chExt cx="1312862" cy="2549525"/>
          </a:xfrm>
        </p:grpSpPr>
        <p:sp>
          <p:nvSpPr>
            <p:cNvPr id="17"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18"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19"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0"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3366FF"/>
              </a:solidFill>
              <a:round/>
              <a:headEnd type="arrow"/>
              <a:tailEnd type="none" w="med" len="med"/>
            </a:ln>
          </p:spPr>
          <p:txBody>
            <a:bodyPr wrap="none" anchor="ctr">
              <a:prstTxWarp prst="textNoShape">
                <a:avLst/>
              </a:prstTxWarp>
            </a:bodyPr>
            <a:lstStyle/>
            <a:p>
              <a:endParaRPr lang="en-US"/>
            </a:p>
          </p:txBody>
        </p:sp>
        <p:sp>
          <p:nvSpPr>
            <p:cNvPr id="21"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2"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3"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3366FF"/>
              </a:solidFill>
              <a:round/>
              <a:headEnd type="arrow"/>
              <a:tailEnd type="none" w="med" len="med"/>
            </a:ln>
          </p:spPr>
          <p:txBody>
            <a:bodyPr wrap="none" anchor="ctr">
              <a:prstTxWarp prst="textNoShape">
                <a:avLst/>
              </a:prstTxWarp>
            </a:bodyPr>
            <a:lstStyle/>
            <a:p>
              <a:endParaRPr lang="en-US"/>
            </a:p>
          </p:txBody>
        </p:sp>
        <p:sp>
          <p:nvSpPr>
            <p:cNvPr id="33"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grpSp>
      <p:grpSp>
        <p:nvGrpSpPr>
          <p:cNvPr id="34" name="Group 107"/>
          <p:cNvGrpSpPr>
            <a:grpSpLocks noChangeAspect="1"/>
          </p:cNvGrpSpPr>
          <p:nvPr/>
        </p:nvGrpSpPr>
        <p:grpSpPr>
          <a:xfrm>
            <a:off x="1825058" y="3880724"/>
            <a:ext cx="5461655" cy="2267997"/>
            <a:chOff x="152400" y="1381418"/>
            <a:chExt cx="6138425" cy="2668588"/>
          </a:xfrm>
        </p:grpSpPr>
        <p:cxnSp>
          <p:nvCxnSpPr>
            <p:cNvPr id="35" name="Straight Connector 34"/>
            <p:cNvCxnSpPr/>
            <p:nvPr/>
          </p:nvCxnSpPr>
          <p:spPr>
            <a:xfrm flipH="1" flipV="1">
              <a:off x="152400" y="2356375"/>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152400" y="3072337"/>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3905205" y="2355018"/>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3905205" y="3073016"/>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Freeform 11"/>
            <p:cNvSpPr>
              <a:spLocks/>
            </p:cNvSpPr>
            <p:nvPr/>
          </p:nvSpPr>
          <p:spPr bwMode="auto">
            <a:xfrm>
              <a:off x="2538020" y="3073693"/>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rgbClr val="404040"/>
              </a:solidFill>
              <a:round/>
              <a:headEnd/>
              <a:tailEnd/>
            </a:ln>
          </p:spPr>
          <p:txBody>
            <a:bodyPr wrap="none" anchor="ctr">
              <a:prstTxWarp prst="textNoShape">
                <a:avLst/>
              </a:prstTxWarp>
            </a:bodyPr>
            <a:lstStyle/>
            <a:p>
              <a:endParaRPr lang="en-US"/>
            </a:p>
          </p:txBody>
        </p:sp>
        <p:sp>
          <p:nvSpPr>
            <p:cNvPr id="40" name="Freeform 16"/>
            <p:cNvSpPr>
              <a:spLocks/>
            </p:cNvSpPr>
            <p:nvPr/>
          </p:nvSpPr>
          <p:spPr bwMode="auto">
            <a:xfrm flipV="1">
              <a:off x="2538020" y="1381418"/>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chemeClr val="accent4">
                  <a:lumMod val="50000"/>
                </a:schemeClr>
              </a:solidFill>
              <a:round/>
              <a:headEnd/>
              <a:tailEnd/>
            </a:ln>
          </p:spPr>
          <p:txBody>
            <a:bodyPr wrap="none" anchor="ctr">
              <a:prstTxWarp prst="textNoShape">
                <a:avLst/>
              </a:prstTxWarp>
            </a:bodyPr>
            <a:lstStyle/>
            <a:p>
              <a:endParaRPr lang="en-US"/>
            </a:p>
          </p:txBody>
        </p:sp>
      </p:grpSp>
      <p:grpSp>
        <p:nvGrpSpPr>
          <p:cNvPr id="41" name="Group 123"/>
          <p:cNvGrpSpPr/>
          <p:nvPr/>
        </p:nvGrpSpPr>
        <p:grpSpPr>
          <a:xfrm>
            <a:off x="1862720" y="4901694"/>
            <a:ext cx="5373569" cy="268084"/>
            <a:chOff x="2305525" y="5833839"/>
            <a:chExt cx="4719820" cy="167881"/>
          </a:xfrm>
        </p:grpSpPr>
        <p:grpSp>
          <p:nvGrpSpPr>
            <p:cNvPr id="42" name="Group 116"/>
            <p:cNvGrpSpPr/>
            <p:nvPr/>
          </p:nvGrpSpPr>
          <p:grpSpPr>
            <a:xfrm>
              <a:off x="2305525" y="5833839"/>
              <a:ext cx="975192" cy="167881"/>
              <a:chOff x="2305525" y="5833839"/>
              <a:chExt cx="975192" cy="167881"/>
            </a:xfrm>
          </p:grpSpPr>
          <p:sp>
            <p:nvSpPr>
              <p:cNvPr id="46" name="Freeform 45"/>
              <p:cNvSpPr/>
              <p:nvPr/>
            </p:nvSpPr>
            <p:spPr>
              <a:xfrm flipH="1">
                <a:off x="2612913" y="5833839"/>
                <a:ext cx="667804" cy="167881"/>
              </a:xfrm>
              <a:custGeom>
                <a:avLst/>
                <a:gdLst>
                  <a:gd name="connsiteX0" fmla="*/ 0 w 667804"/>
                  <a:gd name="connsiteY0" fmla="*/ 155107 h 167881"/>
                  <a:gd name="connsiteX1" fmla="*/ 98528 w 667804"/>
                  <a:gd name="connsiteY1" fmla="*/ 1825 h 167881"/>
                  <a:gd name="connsiteX2" fmla="*/ 197057 w 667804"/>
                  <a:gd name="connsiteY2" fmla="*/ 144158 h 167881"/>
                  <a:gd name="connsiteX3" fmla="*/ 306533 w 667804"/>
                  <a:gd name="connsiteY3" fmla="*/ 12774 h 167881"/>
                  <a:gd name="connsiteX4" fmla="*/ 394114 w 667804"/>
                  <a:gd name="connsiteY4" fmla="*/ 155107 h 167881"/>
                  <a:gd name="connsiteX5" fmla="*/ 470747 w 667804"/>
                  <a:gd name="connsiteY5" fmla="*/ 89415 h 167881"/>
                  <a:gd name="connsiteX6" fmla="*/ 558328 w 667804"/>
                  <a:gd name="connsiteY6" fmla="*/ 56569 h 167881"/>
                  <a:gd name="connsiteX7" fmla="*/ 667804 w 667804"/>
                  <a:gd name="connsiteY7" fmla="*/ 45620 h 16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804" h="167881">
                    <a:moveTo>
                      <a:pt x="0" y="155107"/>
                    </a:moveTo>
                    <a:cubicBezTo>
                      <a:pt x="32842" y="79378"/>
                      <a:pt x="65685" y="3650"/>
                      <a:pt x="98528" y="1825"/>
                    </a:cubicBezTo>
                    <a:cubicBezTo>
                      <a:pt x="131371" y="0"/>
                      <a:pt x="162390" y="142333"/>
                      <a:pt x="197057" y="144158"/>
                    </a:cubicBezTo>
                    <a:cubicBezTo>
                      <a:pt x="231724" y="145983"/>
                      <a:pt x="273690" y="10949"/>
                      <a:pt x="306533" y="12774"/>
                    </a:cubicBezTo>
                    <a:cubicBezTo>
                      <a:pt x="339376" y="14599"/>
                      <a:pt x="366745" y="142334"/>
                      <a:pt x="394114" y="155107"/>
                    </a:cubicBezTo>
                    <a:cubicBezTo>
                      <a:pt x="421483" y="167881"/>
                      <a:pt x="443378" y="105838"/>
                      <a:pt x="470747" y="89415"/>
                    </a:cubicBezTo>
                    <a:cubicBezTo>
                      <a:pt x="498116" y="72992"/>
                      <a:pt x="525485" y="63868"/>
                      <a:pt x="558328" y="56569"/>
                    </a:cubicBezTo>
                    <a:cubicBezTo>
                      <a:pt x="591171" y="49270"/>
                      <a:pt x="629487" y="47445"/>
                      <a:pt x="667804" y="4562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flipH="1">
                <a:off x="2305525" y="5876283"/>
                <a:ext cx="307388"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117"/>
            <p:cNvGrpSpPr/>
            <p:nvPr/>
          </p:nvGrpSpPr>
          <p:grpSpPr>
            <a:xfrm flipH="1">
              <a:off x="6050153" y="5833839"/>
              <a:ext cx="975192" cy="167881"/>
              <a:chOff x="2189126" y="5833839"/>
              <a:chExt cx="975192" cy="167881"/>
            </a:xfrm>
          </p:grpSpPr>
          <p:sp>
            <p:nvSpPr>
              <p:cNvPr id="44" name="Freeform 43"/>
              <p:cNvSpPr/>
              <p:nvPr/>
            </p:nvSpPr>
            <p:spPr>
              <a:xfrm flipH="1">
                <a:off x="2496514" y="5833839"/>
                <a:ext cx="667804" cy="167881"/>
              </a:xfrm>
              <a:custGeom>
                <a:avLst/>
                <a:gdLst>
                  <a:gd name="connsiteX0" fmla="*/ 0 w 667804"/>
                  <a:gd name="connsiteY0" fmla="*/ 155107 h 167881"/>
                  <a:gd name="connsiteX1" fmla="*/ 98528 w 667804"/>
                  <a:gd name="connsiteY1" fmla="*/ 1825 h 167881"/>
                  <a:gd name="connsiteX2" fmla="*/ 197057 w 667804"/>
                  <a:gd name="connsiteY2" fmla="*/ 144158 h 167881"/>
                  <a:gd name="connsiteX3" fmla="*/ 306533 w 667804"/>
                  <a:gd name="connsiteY3" fmla="*/ 12774 h 167881"/>
                  <a:gd name="connsiteX4" fmla="*/ 394114 w 667804"/>
                  <a:gd name="connsiteY4" fmla="*/ 155107 h 167881"/>
                  <a:gd name="connsiteX5" fmla="*/ 470747 w 667804"/>
                  <a:gd name="connsiteY5" fmla="*/ 89415 h 167881"/>
                  <a:gd name="connsiteX6" fmla="*/ 558328 w 667804"/>
                  <a:gd name="connsiteY6" fmla="*/ 56569 h 167881"/>
                  <a:gd name="connsiteX7" fmla="*/ 667804 w 667804"/>
                  <a:gd name="connsiteY7" fmla="*/ 45620 h 16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804" h="167881">
                    <a:moveTo>
                      <a:pt x="0" y="155107"/>
                    </a:moveTo>
                    <a:cubicBezTo>
                      <a:pt x="32842" y="79378"/>
                      <a:pt x="65685" y="3650"/>
                      <a:pt x="98528" y="1825"/>
                    </a:cubicBezTo>
                    <a:cubicBezTo>
                      <a:pt x="131371" y="0"/>
                      <a:pt x="162390" y="142333"/>
                      <a:pt x="197057" y="144158"/>
                    </a:cubicBezTo>
                    <a:cubicBezTo>
                      <a:pt x="231724" y="145983"/>
                      <a:pt x="273690" y="10949"/>
                      <a:pt x="306533" y="12774"/>
                    </a:cubicBezTo>
                    <a:cubicBezTo>
                      <a:pt x="339376" y="14599"/>
                      <a:pt x="366745" y="142334"/>
                      <a:pt x="394114" y="155107"/>
                    </a:cubicBezTo>
                    <a:cubicBezTo>
                      <a:pt x="421483" y="167881"/>
                      <a:pt x="443378" y="105838"/>
                      <a:pt x="470747" y="89415"/>
                    </a:cubicBezTo>
                    <a:cubicBezTo>
                      <a:pt x="498116" y="72992"/>
                      <a:pt x="525485" y="63868"/>
                      <a:pt x="558328" y="56569"/>
                    </a:cubicBezTo>
                    <a:cubicBezTo>
                      <a:pt x="591171" y="49270"/>
                      <a:pt x="629487" y="47445"/>
                      <a:pt x="667804" y="4562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Arrow Connector 44"/>
              <p:cNvCxnSpPr/>
              <p:nvPr/>
            </p:nvCxnSpPr>
            <p:spPr>
              <a:xfrm flipH="1">
                <a:off x="2189126" y="5876283"/>
                <a:ext cx="307388"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8" name="Group 127"/>
          <p:cNvGrpSpPr/>
          <p:nvPr/>
        </p:nvGrpSpPr>
        <p:grpSpPr>
          <a:xfrm>
            <a:off x="3995936" y="4946682"/>
            <a:ext cx="703654" cy="123263"/>
            <a:chOff x="4050969" y="5857324"/>
            <a:chExt cx="703654" cy="123263"/>
          </a:xfrm>
        </p:grpSpPr>
        <p:sp>
          <p:nvSpPr>
            <p:cNvPr id="49" name="Oval 18"/>
            <p:cNvSpPr>
              <a:spLocks noChangeAspect="1" noChangeArrowheads="1"/>
            </p:cNvSpPr>
            <p:nvPr/>
          </p:nvSpPr>
          <p:spPr bwMode="auto">
            <a:xfrm>
              <a:off x="4050969" y="5857324"/>
              <a:ext cx="164392" cy="123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50" name="Straight Arrow Connector 49"/>
            <p:cNvCxnSpPr/>
            <p:nvPr/>
          </p:nvCxnSpPr>
          <p:spPr>
            <a:xfrm rot="16200000" flipH="1">
              <a:off x="4485291" y="5653922"/>
              <a:ext cx="2496" cy="536169"/>
            </a:xfrm>
            <a:prstGeom prst="straightConnector1">
              <a:avLst/>
            </a:prstGeom>
            <a:ln w="25400" cap="flat" cmpd="sng" algn="ctr">
              <a:solidFill>
                <a:srgbClr val="FF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5200186" y="812231"/>
            <a:ext cx="3580817" cy="646331"/>
          </a:xfrm>
          <a:prstGeom prst="rect">
            <a:avLst/>
          </a:prstGeom>
          <a:noFill/>
        </p:spPr>
        <p:txBody>
          <a:bodyPr wrap="square" rtlCol="0">
            <a:spAutoFit/>
          </a:bodyPr>
          <a:lstStyle/>
          <a:p>
            <a:r>
              <a:rPr lang="en-US" dirty="0" smtClean="0"/>
              <a:t>What happens to the energy lost by the source?</a:t>
            </a:r>
            <a:endParaRPr lang="en-US" dirty="0"/>
          </a:p>
        </p:txBody>
      </p:sp>
      <p:grpSp>
        <p:nvGrpSpPr>
          <p:cNvPr id="52" name="Group 122"/>
          <p:cNvGrpSpPr>
            <a:grpSpLocks noChangeAspect="1"/>
          </p:cNvGrpSpPr>
          <p:nvPr/>
        </p:nvGrpSpPr>
        <p:grpSpPr>
          <a:xfrm>
            <a:off x="3947652" y="3889295"/>
            <a:ext cx="1216454" cy="2267997"/>
            <a:chOff x="4299657" y="5309244"/>
            <a:chExt cx="835846" cy="1558383"/>
          </a:xfrm>
        </p:grpSpPr>
        <p:sp>
          <p:nvSpPr>
            <p:cNvPr id="53" name="Freeform 16"/>
            <p:cNvSpPr>
              <a:spLocks/>
            </p:cNvSpPr>
            <p:nvPr/>
          </p:nvSpPr>
          <p:spPr bwMode="auto">
            <a:xfrm flipV="1">
              <a:off x="4299657" y="5309244"/>
              <a:ext cx="835846" cy="57014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ap="flat" cmpd="sng" algn="ctr">
              <a:solidFill>
                <a:srgbClr val="BF2337"/>
              </a:solidFill>
              <a:prstDash val="solid"/>
              <a:round/>
              <a:headEnd type="none" w="med" len="med"/>
              <a:tailEnd type="none" w="med" len="med"/>
            </a:ln>
          </p:spPr>
          <p:txBody>
            <a:bodyPr wrap="none" anchor="ctr">
              <a:prstTxWarp prst="textNoShape">
                <a:avLst/>
              </a:prstTxWarp>
            </a:bodyPr>
            <a:lstStyle/>
            <a:p>
              <a:endParaRPr lang="en-US"/>
            </a:p>
          </p:txBody>
        </p:sp>
        <p:sp>
          <p:nvSpPr>
            <p:cNvPr id="54" name="Freeform 11"/>
            <p:cNvSpPr>
              <a:spLocks/>
            </p:cNvSpPr>
            <p:nvPr/>
          </p:nvSpPr>
          <p:spPr bwMode="auto">
            <a:xfrm>
              <a:off x="4299657" y="6297487"/>
              <a:ext cx="835846" cy="57014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ap="flat" cmpd="sng" algn="ctr">
              <a:solidFill>
                <a:srgbClr val="BF2337"/>
              </a:solidFill>
              <a:prstDash val="solid"/>
              <a:round/>
              <a:headEnd type="none" w="med" len="med"/>
              <a:tailEnd type="none" w="med" len="med"/>
            </a:ln>
          </p:spPr>
          <p:txBody>
            <a:bodyPr wrap="none" anchor="ctr">
              <a:prstTxWarp prst="textNoShape">
                <a:avLst/>
              </a:prstTxWarp>
            </a:bodyPr>
            <a:lstStyle/>
            <a:p>
              <a:endParaRPr lang="en-US"/>
            </a:p>
          </p:txBody>
        </p:sp>
      </p:grpSp>
      <p:pic>
        <p:nvPicPr>
          <p:cNvPr id="55" name="Picture 5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61" y="864741"/>
            <a:ext cx="3991030" cy="593821"/>
          </a:xfrm>
          <a:prstGeom prst="rect">
            <a:avLst/>
          </a:prstGeom>
        </p:spPr>
      </p:pic>
    </p:spTree>
    <p:extLst>
      <p:ext uri="{BB962C8B-B14F-4D97-AF65-F5344CB8AC3E}">
        <p14:creationId xmlns:p14="http://schemas.microsoft.com/office/powerpoint/2010/main" val="1428306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energy balance</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22</a:t>
            </a:fld>
            <a:endParaRPr lang="en-US" dirty="0"/>
          </a:p>
        </p:txBody>
      </p:sp>
      <p:sp>
        <p:nvSpPr>
          <p:cNvPr id="15" name="Content Placeholder 2"/>
          <p:cNvSpPr txBox="1">
            <a:spLocks/>
          </p:cNvSpPr>
          <p:nvPr/>
        </p:nvSpPr>
        <p:spPr>
          <a:xfrm>
            <a:off x="792000" y="1636963"/>
            <a:ext cx="7560000" cy="2142013"/>
          </a:xfrm>
          <a:prstGeom prst="rect">
            <a:avLst/>
          </a:prstGeom>
          <a:solidFill>
            <a:schemeClr val="bg1"/>
          </a:solidFill>
          <a:ln>
            <a:solidFill>
              <a:srgbClr val="000000"/>
            </a:solidFill>
          </a:ln>
        </p:spPr>
        <p:txBody>
          <a:bodyPr vert="horz" lIns="91440" tIns="45720" rIns="91440" bIns="45720" rtlCol="0">
            <a:normAutofit fontScale="85000" lnSpcReduction="10000"/>
          </a:bodyPr>
          <a:lstStyle/>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In the global energy balance, the energy lost by the source splits into </a:t>
            </a:r>
          </a:p>
          <a:p>
            <a:pPr marL="817200" lvl="2" indent="-285750">
              <a:spcBef>
                <a:spcPct val="20000"/>
              </a:spcBef>
              <a:buFont typeface="Courier New"/>
              <a:buChar char="o"/>
            </a:pPr>
            <a:r>
              <a:rPr lang="en-US" sz="1935" dirty="0"/>
              <a:t>Electromagnetic energy of the </a:t>
            </a:r>
            <a:r>
              <a:rPr lang="en-US" sz="1935" dirty="0">
                <a:solidFill>
                  <a:srgbClr val="3366FF"/>
                </a:solidFill>
              </a:rPr>
              <a:t>modes that remain trapped </a:t>
            </a:r>
            <a:r>
              <a:rPr lang="en-US" sz="1935" dirty="0"/>
              <a:t>in the object</a:t>
            </a:r>
          </a:p>
          <a:p>
            <a:pPr marL="1274400" lvl="3" indent="-285750">
              <a:spcBef>
                <a:spcPct val="20000"/>
              </a:spcBef>
              <a:buFont typeface="Lucida Grande"/>
              <a:buChar char="⇒"/>
            </a:pPr>
            <a:r>
              <a:rPr lang="en-US" sz="1935" dirty="0" smtClean="0"/>
              <a:t>Partly dissipated </a:t>
            </a:r>
            <a:r>
              <a:rPr lang="en-US" sz="1935" dirty="0"/>
              <a:t>on </a:t>
            </a:r>
            <a:r>
              <a:rPr lang="en-US" sz="1935" dirty="0" err="1">
                <a:solidFill>
                  <a:srgbClr val="BF2337"/>
                </a:solidFill>
              </a:rPr>
              <a:t>lossy</a:t>
            </a:r>
            <a:r>
              <a:rPr lang="en-US" sz="1935" dirty="0">
                <a:solidFill>
                  <a:srgbClr val="BF2337"/>
                </a:solidFill>
              </a:rPr>
              <a:t> walls </a:t>
            </a:r>
            <a:r>
              <a:rPr lang="en-US" sz="1935" dirty="0" smtClean="0"/>
              <a:t>or into </a:t>
            </a:r>
            <a:r>
              <a:rPr lang="en-US" sz="1935" dirty="0"/>
              <a:t>purposely </a:t>
            </a:r>
            <a:r>
              <a:rPr lang="en-US" sz="1935" dirty="0" smtClean="0"/>
              <a:t>designed inserts or </a:t>
            </a:r>
            <a:r>
              <a:rPr lang="en-US" sz="1935" dirty="0">
                <a:solidFill>
                  <a:srgbClr val="BF2337"/>
                </a:solidFill>
              </a:rPr>
              <a:t>HOM absorbers</a:t>
            </a:r>
          </a:p>
          <a:p>
            <a:pPr marL="1274400" lvl="3" indent="-285750">
              <a:spcBef>
                <a:spcPct val="20000"/>
              </a:spcBef>
              <a:buFont typeface="Lucida Grande"/>
              <a:buChar char="⇒"/>
            </a:pPr>
            <a:r>
              <a:rPr lang="en-US" sz="1935" dirty="0" smtClean="0"/>
              <a:t>Partly transferred </a:t>
            </a:r>
            <a:r>
              <a:rPr lang="en-US" sz="1935" dirty="0"/>
              <a:t>to </a:t>
            </a:r>
            <a:r>
              <a:rPr lang="en-US" sz="1935" dirty="0">
                <a:solidFill>
                  <a:srgbClr val="FF0000"/>
                </a:solidFill>
              </a:rPr>
              <a:t>following</a:t>
            </a:r>
            <a:r>
              <a:rPr lang="en-US" sz="1935" dirty="0"/>
              <a:t> </a:t>
            </a:r>
            <a:r>
              <a:rPr lang="en-US" sz="1935" dirty="0">
                <a:solidFill>
                  <a:srgbClr val="FF0000"/>
                </a:solidFill>
              </a:rPr>
              <a:t>particles</a:t>
            </a:r>
            <a:r>
              <a:rPr lang="en-US" sz="1935" dirty="0"/>
              <a:t> (or the same </a:t>
            </a:r>
            <a:r>
              <a:rPr lang="en-US" sz="1935" dirty="0" smtClean="0"/>
              <a:t>particle over successive </a:t>
            </a:r>
            <a:r>
              <a:rPr lang="en-US" sz="1935" dirty="0"/>
              <a:t>turns), possibly feeding into an instability! </a:t>
            </a:r>
          </a:p>
          <a:p>
            <a:pPr marL="817200" lvl="2" indent="-285750">
              <a:spcBef>
                <a:spcPct val="20000"/>
              </a:spcBef>
              <a:buClr>
                <a:schemeClr val="tx1"/>
              </a:buClr>
              <a:buFont typeface="Courier New"/>
              <a:buChar char="o"/>
            </a:pPr>
            <a:r>
              <a:rPr lang="en-US" sz="1935" dirty="0" smtClean="0"/>
              <a:t>Electromagnetic energy of </a:t>
            </a:r>
            <a:r>
              <a:rPr lang="en-US" sz="1935" dirty="0" smtClean="0">
                <a:solidFill>
                  <a:srgbClr val="800000"/>
                </a:solidFill>
              </a:rPr>
              <a:t>modes that propagate </a:t>
            </a:r>
            <a:r>
              <a:rPr lang="en-US" sz="1935" dirty="0" smtClean="0"/>
              <a:t>down the beam chamber (above cut-off), eventually lost on surrounding </a:t>
            </a:r>
            <a:r>
              <a:rPr lang="en-US" sz="1935" dirty="0" err="1" smtClean="0"/>
              <a:t>lossy</a:t>
            </a:r>
            <a:r>
              <a:rPr lang="en-US" sz="1935" dirty="0" smtClean="0"/>
              <a:t> materials </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6" name="Group 94"/>
          <p:cNvGrpSpPr>
            <a:grpSpLocks noChangeAspect="1"/>
          </p:cNvGrpSpPr>
          <p:nvPr/>
        </p:nvGrpSpPr>
        <p:grpSpPr>
          <a:xfrm>
            <a:off x="3977977" y="3952080"/>
            <a:ext cx="1145032" cy="2123996"/>
            <a:chOff x="2555534" y="1448897"/>
            <a:chExt cx="1312862" cy="2549525"/>
          </a:xfrm>
        </p:grpSpPr>
        <p:sp>
          <p:nvSpPr>
            <p:cNvPr id="17"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18"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19"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0"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3366FF"/>
              </a:solidFill>
              <a:round/>
              <a:headEnd type="arrow"/>
              <a:tailEnd type="none" w="med" len="med"/>
            </a:ln>
          </p:spPr>
          <p:txBody>
            <a:bodyPr wrap="none" anchor="ctr">
              <a:prstTxWarp prst="textNoShape">
                <a:avLst/>
              </a:prstTxWarp>
            </a:bodyPr>
            <a:lstStyle/>
            <a:p>
              <a:endParaRPr lang="en-US"/>
            </a:p>
          </p:txBody>
        </p:sp>
        <p:sp>
          <p:nvSpPr>
            <p:cNvPr id="21"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2"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sp>
          <p:nvSpPr>
            <p:cNvPr id="23"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3366FF"/>
              </a:solidFill>
              <a:round/>
              <a:headEnd type="arrow"/>
              <a:tailEnd type="none" w="med" len="med"/>
            </a:ln>
          </p:spPr>
          <p:txBody>
            <a:bodyPr wrap="none" anchor="ctr">
              <a:prstTxWarp prst="textNoShape">
                <a:avLst/>
              </a:prstTxWarp>
            </a:bodyPr>
            <a:lstStyle/>
            <a:p>
              <a:endParaRPr lang="en-US"/>
            </a:p>
          </p:txBody>
        </p:sp>
        <p:sp>
          <p:nvSpPr>
            <p:cNvPr id="33"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3366FF"/>
              </a:solidFill>
              <a:round/>
              <a:headEnd/>
              <a:tailEnd type="arrow" w="med" len="med"/>
            </a:ln>
          </p:spPr>
          <p:txBody>
            <a:bodyPr wrap="none" anchor="ctr">
              <a:prstTxWarp prst="textNoShape">
                <a:avLst/>
              </a:prstTxWarp>
            </a:bodyPr>
            <a:lstStyle/>
            <a:p>
              <a:endParaRPr lang="en-US"/>
            </a:p>
          </p:txBody>
        </p:sp>
      </p:grpSp>
      <p:grpSp>
        <p:nvGrpSpPr>
          <p:cNvPr id="34" name="Group 107"/>
          <p:cNvGrpSpPr>
            <a:grpSpLocks noChangeAspect="1"/>
          </p:cNvGrpSpPr>
          <p:nvPr/>
        </p:nvGrpSpPr>
        <p:grpSpPr>
          <a:xfrm>
            <a:off x="1825058" y="3880724"/>
            <a:ext cx="5461655" cy="2267997"/>
            <a:chOff x="152400" y="1381418"/>
            <a:chExt cx="6138425" cy="2668588"/>
          </a:xfrm>
        </p:grpSpPr>
        <p:cxnSp>
          <p:nvCxnSpPr>
            <p:cNvPr id="35" name="Straight Connector 34"/>
            <p:cNvCxnSpPr/>
            <p:nvPr/>
          </p:nvCxnSpPr>
          <p:spPr>
            <a:xfrm flipH="1" flipV="1">
              <a:off x="152400" y="2356375"/>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152400" y="3072337"/>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3905205" y="2355018"/>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3905205" y="3073016"/>
              <a:ext cx="2385620" cy="135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9" name="Freeform 11"/>
            <p:cNvSpPr>
              <a:spLocks/>
            </p:cNvSpPr>
            <p:nvPr/>
          </p:nvSpPr>
          <p:spPr bwMode="auto">
            <a:xfrm>
              <a:off x="2538020" y="3073693"/>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rgbClr val="404040"/>
              </a:solidFill>
              <a:round/>
              <a:headEnd/>
              <a:tailEnd/>
            </a:ln>
          </p:spPr>
          <p:txBody>
            <a:bodyPr wrap="none" anchor="ctr">
              <a:prstTxWarp prst="textNoShape">
                <a:avLst/>
              </a:prstTxWarp>
            </a:bodyPr>
            <a:lstStyle/>
            <a:p>
              <a:endParaRPr lang="en-US"/>
            </a:p>
          </p:txBody>
        </p:sp>
        <p:sp>
          <p:nvSpPr>
            <p:cNvPr id="40" name="Freeform 16"/>
            <p:cNvSpPr>
              <a:spLocks/>
            </p:cNvSpPr>
            <p:nvPr/>
          </p:nvSpPr>
          <p:spPr bwMode="auto">
            <a:xfrm flipV="1">
              <a:off x="2538020" y="1381418"/>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chemeClr val="accent4">
                  <a:lumMod val="50000"/>
                </a:schemeClr>
              </a:solidFill>
              <a:round/>
              <a:headEnd/>
              <a:tailEnd/>
            </a:ln>
          </p:spPr>
          <p:txBody>
            <a:bodyPr wrap="none" anchor="ctr">
              <a:prstTxWarp prst="textNoShape">
                <a:avLst/>
              </a:prstTxWarp>
            </a:bodyPr>
            <a:lstStyle/>
            <a:p>
              <a:endParaRPr lang="en-US"/>
            </a:p>
          </p:txBody>
        </p:sp>
      </p:grpSp>
      <p:grpSp>
        <p:nvGrpSpPr>
          <p:cNvPr id="41" name="Group 123"/>
          <p:cNvGrpSpPr/>
          <p:nvPr/>
        </p:nvGrpSpPr>
        <p:grpSpPr>
          <a:xfrm>
            <a:off x="1862720" y="4901694"/>
            <a:ext cx="5373569" cy="268084"/>
            <a:chOff x="2305525" y="5833839"/>
            <a:chExt cx="4719820" cy="167881"/>
          </a:xfrm>
        </p:grpSpPr>
        <p:grpSp>
          <p:nvGrpSpPr>
            <p:cNvPr id="42" name="Group 116"/>
            <p:cNvGrpSpPr/>
            <p:nvPr/>
          </p:nvGrpSpPr>
          <p:grpSpPr>
            <a:xfrm>
              <a:off x="2305525" y="5833839"/>
              <a:ext cx="975192" cy="167881"/>
              <a:chOff x="2305525" y="5833839"/>
              <a:chExt cx="975192" cy="167881"/>
            </a:xfrm>
          </p:grpSpPr>
          <p:sp>
            <p:nvSpPr>
              <p:cNvPr id="46" name="Freeform 45"/>
              <p:cNvSpPr/>
              <p:nvPr/>
            </p:nvSpPr>
            <p:spPr>
              <a:xfrm flipH="1">
                <a:off x="2612913" y="5833839"/>
                <a:ext cx="667804" cy="167881"/>
              </a:xfrm>
              <a:custGeom>
                <a:avLst/>
                <a:gdLst>
                  <a:gd name="connsiteX0" fmla="*/ 0 w 667804"/>
                  <a:gd name="connsiteY0" fmla="*/ 155107 h 167881"/>
                  <a:gd name="connsiteX1" fmla="*/ 98528 w 667804"/>
                  <a:gd name="connsiteY1" fmla="*/ 1825 h 167881"/>
                  <a:gd name="connsiteX2" fmla="*/ 197057 w 667804"/>
                  <a:gd name="connsiteY2" fmla="*/ 144158 h 167881"/>
                  <a:gd name="connsiteX3" fmla="*/ 306533 w 667804"/>
                  <a:gd name="connsiteY3" fmla="*/ 12774 h 167881"/>
                  <a:gd name="connsiteX4" fmla="*/ 394114 w 667804"/>
                  <a:gd name="connsiteY4" fmla="*/ 155107 h 167881"/>
                  <a:gd name="connsiteX5" fmla="*/ 470747 w 667804"/>
                  <a:gd name="connsiteY5" fmla="*/ 89415 h 167881"/>
                  <a:gd name="connsiteX6" fmla="*/ 558328 w 667804"/>
                  <a:gd name="connsiteY6" fmla="*/ 56569 h 167881"/>
                  <a:gd name="connsiteX7" fmla="*/ 667804 w 667804"/>
                  <a:gd name="connsiteY7" fmla="*/ 45620 h 16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804" h="167881">
                    <a:moveTo>
                      <a:pt x="0" y="155107"/>
                    </a:moveTo>
                    <a:cubicBezTo>
                      <a:pt x="32842" y="79378"/>
                      <a:pt x="65685" y="3650"/>
                      <a:pt x="98528" y="1825"/>
                    </a:cubicBezTo>
                    <a:cubicBezTo>
                      <a:pt x="131371" y="0"/>
                      <a:pt x="162390" y="142333"/>
                      <a:pt x="197057" y="144158"/>
                    </a:cubicBezTo>
                    <a:cubicBezTo>
                      <a:pt x="231724" y="145983"/>
                      <a:pt x="273690" y="10949"/>
                      <a:pt x="306533" y="12774"/>
                    </a:cubicBezTo>
                    <a:cubicBezTo>
                      <a:pt x="339376" y="14599"/>
                      <a:pt x="366745" y="142334"/>
                      <a:pt x="394114" y="155107"/>
                    </a:cubicBezTo>
                    <a:cubicBezTo>
                      <a:pt x="421483" y="167881"/>
                      <a:pt x="443378" y="105838"/>
                      <a:pt x="470747" y="89415"/>
                    </a:cubicBezTo>
                    <a:cubicBezTo>
                      <a:pt x="498116" y="72992"/>
                      <a:pt x="525485" y="63868"/>
                      <a:pt x="558328" y="56569"/>
                    </a:cubicBezTo>
                    <a:cubicBezTo>
                      <a:pt x="591171" y="49270"/>
                      <a:pt x="629487" y="47445"/>
                      <a:pt x="667804" y="4562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flipH="1">
                <a:off x="2305525" y="5876283"/>
                <a:ext cx="307388"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117"/>
            <p:cNvGrpSpPr/>
            <p:nvPr/>
          </p:nvGrpSpPr>
          <p:grpSpPr>
            <a:xfrm flipH="1">
              <a:off x="6050153" y="5833839"/>
              <a:ext cx="975192" cy="167881"/>
              <a:chOff x="2189126" y="5833839"/>
              <a:chExt cx="975192" cy="167881"/>
            </a:xfrm>
          </p:grpSpPr>
          <p:sp>
            <p:nvSpPr>
              <p:cNvPr id="44" name="Freeform 43"/>
              <p:cNvSpPr/>
              <p:nvPr/>
            </p:nvSpPr>
            <p:spPr>
              <a:xfrm flipH="1">
                <a:off x="2496514" y="5833839"/>
                <a:ext cx="667804" cy="167881"/>
              </a:xfrm>
              <a:custGeom>
                <a:avLst/>
                <a:gdLst>
                  <a:gd name="connsiteX0" fmla="*/ 0 w 667804"/>
                  <a:gd name="connsiteY0" fmla="*/ 155107 h 167881"/>
                  <a:gd name="connsiteX1" fmla="*/ 98528 w 667804"/>
                  <a:gd name="connsiteY1" fmla="*/ 1825 h 167881"/>
                  <a:gd name="connsiteX2" fmla="*/ 197057 w 667804"/>
                  <a:gd name="connsiteY2" fmla="*/ 144158 h 167881"/>
                  <a:gd name="connsiteX3" fmla="*/ 306533 w 667804"/>
                  <a:gd name="connsiteY3" fmla="*/ 12774 h 167881"/>
                  <a:gd name="connsiteX4" fmla="*/ 394114 w 667804"/>
                  <a:gd name="connsiteY4" fmla="*/ 155107 h 167881"/>
                  <a:gd name="connsiteX5" fmla="*/ 470747 w 667804"/>
                  <a:gd name="connsiteY5" fmla="*/ 89415 h 167881"/>
                  <a:gd name="connsiteX6" fmla="*/ 558328 w 667804"/>
                  <a:gd name="connsiteY6" fmla="*/ 56569 h 167881"/>
                  <a:gd name="connsiteX7" fmla="*/ 667804 w 667804"/>
                  <a:gd name="connsiteY7" fmla="*/ 45620 h 16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804" h="167881">
                    <a:moveTo>
                      <a:pt x="0" y="155107"/>
                    </a:moveTo>
                    <a:cubicBezTo>
                      <a:pt x="32842" y="79378"/>
                      <a:pt x="65685" y="3650"/>
                      <a:pt x="98528" y="1825"/>
                    </a:cubicBezTo>
                    <a:cubicBezTo>
                      <a:pt x="131371" y="0"/>
                      <a:pt x="162390" y="142333"/>
                      <a:pt x="197057" y="144158"/>
                    </a:cubicBezTo>
                    <a:cubicBezTo>
                      <a:pt x="231724" y="145983"/>
                      <a:pt x="273690" y="10949"/>
                      <a:pt x="306533" y="12774"/>
                    </a:cubicBezTo>
                    <a:cubicBezTo>
                      <a:pt x="339376" y="14599"/>
                      <a:pt x="366745" y="142334"/>
                      <a:pt x="394114" y="155107"/>
                    </a:cubicBezTo>
                    <a:cubicBezTo>
                      <a:pt x="421483" y="167881"/>
                      <a:pt x="443378" y="105838"/>
                      <a:pt x="470747" y="89415"/>
                    </a:cubicBezTo>
                    <a:cubicBezTo>
                      <a:pt x="498116" y="72992"/>
                      <a:pt x="525485" y="63868"/>
                      <a:pt x="558328" y="56569"/>
                    </a:cubicBezTo>
                    <a:cubicBezTo>
                      <a:pt x="591171" y="49270"/>
                      <a:pt x="629487" y="47445"/>
                      <a:pt x="667804" y="45620"/>
                    </a:cubicBez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Arrow Connector 44"/>
              <p:cNvCxnSpPr/>
              <p:nvPr/>
            </p:nvCxnSpPr>
            <p:spPr>
              <a:xfrm flipH="1">
                <a:off x="2189126" y="5876283"/>
                <a:ext cx="307388" cy="1588"/>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8" name="Group 127"/>
          <p:cNvGrpSpPr/>
          <p:nvPr/>
        </p:nvGrpSpPr>
        <p:grpSpPr>
          <a:xfrm>
            <a:off x="3995936" y="4946682"/>
            <a:ext cx="703654" cy="123263"/>
            <a:chOff x="4050969" y="5857324"/>
            <a:chExt cx="703654" cy="123263"/>
          </a:xfrm>
        </p:grpSpPr>
        <p:sp>
          <p:nvSpPr>
            <p:cNvPr id="49" name="Oval 18"/>
            <p:cNvSpPr>
              <a:spLocks noChangeAspect="1" noChangeArrowheads="1"/>
            </p:cNvSpPr>
            <p:nvPr/>
          </p:nvSpPr>
          <p:spPr bwMode="auto">
            <a:xfrm>
              <a:off x="4050969" y="5857324"/>
              <a:ext cx="164392" cy="123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50" name="Straight Arrow Connector 49"/>
            <p:cNvCxnSpPr/>
            <p:nvPr/>
          </p:nvCxnSpPr>
          <p:spPr>
            <a:xfrm rot="16200000" flipH="1">
              <a:off x="4485291" y="5653922"/>
              <a:ext cx="2496" cy="536169"/>
            </a:xfrm>
            <a:prstGeom prst="straightConnector1">
              <a:avLst/>
            </a:prstGeom>
            <a:ln w="25400" cap="flat" cmpd="sng" algn="ctr">
              <a:solidFill>
                <a:srgbClr val="FF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5200186" y="812231"/>
            <a:ext cx="3580817" cy="646331"/>
          </a:xfrm>
          <a:prstGeom prst="rect">
            <a:avLst/>
          </a:prstGeom>
          <a:noFill/>
        </p:spPr>
        <p:txBody>
          <a:bodyPr wrap="square" rtlCol="0">
            <a:spAutoFit/>
          </a:bodyPr>
          <a:lstStyle/>
          <a:p>
            <a:r>
              <a:rPr lang="en-US" dirty="0" smtClean="0"/>
              <a:t>What happens to the energy lost by the source?</a:t>
            </a:r>
            <a:endParaRPr lang="en-US" dirty="0"/>
          </a:p>
        </p:txBody>
      </p:sp>
      <p:grpSp>
        <p:nvGrpSpPr>
          <p:cNvPr id="52" name="Group 122"/>
          <p:cNvGrpSpPr>
            <a:grpSpLocks noChangeAspect="1"/>
          </p:cNvGrpSpPr>
          <p:nvPr/>
        </p:nvGrpSpPr>
        <p:grpSpPr>
          <a:xfrm>
            <a:off x="3947652" y="3889295"/>
            <a:ext cx="1216454" cy="2267997"/>
            <a:chOff x="4299657" y="5309244"/>
            <a:chExt cx="835846" cy="1558383"/>
          </a:xfrm>
        </p:grpSpPr>
        <p:sp>
          <p:nvSpPr>
            <p:cNvPr id="53" name="Freeform 16"/>
            <p:cNvSpPr>
              <a:spLocks/>
            </p:cNvSpPr>
            <p:nvPr/>
          </p:nvSpPr>
          <p:spPr bwMode="auto">
            <a:xfrm flipV="1">
              <a:off x="4299657" y="5309244"/>
              <a:ext cx="835846" cy="57014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ap="flat" cmpd="sng" algn="ctr">
              <a:solidFill>
                <a:srgbClr val="BF2337"/>
              </a:solidFill>
              <a:prstDash val="solid"/>
              <a:round/>
              <a:headEnd type="none" w="med" len="med"/>
              <a:tailEnd type="none" w="med" len="med"/>
            </a:ln>
          </p:spPr>
          <p:txBody>
            <a:bodyPr wrap="none" anchor="ctr">
              <a:prstTxWarp prst="textNoShape">
                <a:avLst/>
              </a:prstTxWarp>
            </a:bodyPr>
            <a:lstStyle/>
            <a:p>
              <a:endParaRPr lang="en-US"/>
            </a:p>
          </p:txBody>
        </p:sp>
        <p:sp>
          <p:nvSpPr>
            <p:cNvPr id="54" name="Freeform 11"/>
            <p:cNvSpPr>
              <a:spLocks/>
            </p:cNvSpPr>
            <p:nvPr/>
          </p:nvSpPr>
          <p:spPr bwMode="auto">
            <a:xfrm>
              <a:off x="4299657" y="6297487"/>
              <a:ext cx="835846" cy="57014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ap="flat" cmpd="sng" algn="ctr">
              <a:solidFill>
                <a:srgbClr val="BF2337"/>
              </a:solidFill>
              <a:prstDash val="solid"/>
              <a:round/>
              <a:headEnd type="none" w="med" len="med"/>
              <a:tailEnd type="none" w="med" len="med"/>
            </a:ln>
          </p:spPr>
          <p:txBody>
            <a:bodyPr wrap="none" anchor="ctr">
              <a:prstTxWarp prst="textNoShape">
                <a:avLst/>
              </a:prstTxWarp>
            </a:bodyPr>
            <a:lstStyle/>
            <a:p>
              <a:endParaRPr lang="en-US"/>
            </a:p>
          </p:txBody>
        </p:sp>
      </p:grpSp>
      <p:pic>
        <p:nvPicPr>
          <p:cNvPr id="55" name="Picture 5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61" y="864741"/>
            <a:ext cx="3991030" cy="593821"/>
          </a:xfrm>
          <a:prstGeom prst="rect">
            <a:avLst/>
          </a:prstGeom>
        </p:spPr>
      </p:pic>
      <p:sp>
        <p:nvSpPr>
          <p:cNvPr id="56" name="Content Placeholder 2"/>
          <p:cNvSpPr txBox="1">
            <a:spLocks/>
          </p:cNvSpPr>
          <p:nvPr/>
        </p:nvSpPr>
        <p:spPr>
          <a:xfrm>
            <a:off x="1825058" y="2274406"/>
            <a:ext cx="5701363" cy="2697602"/>
          </a:xfrm>
          <a:prstGeom prst="rect">
            <a:avLst/>
          </a:prstGeom>
          <a:solidFill>
            <a:schemeClr val="bg1"/>
          </a:solidFill>
          <a:ln w="28575" cmpd="sng">
            <a:solidFill>
              <a:srgbClr val="000000"/>
            </a:solidFill>
          </a:ln>
        </p:spPr>
        <p:txBody>
          <a:bodyPr vert="horz" lIns="91440" tIns="45720" rIns="91440" bIns="45720" rtlCol="0">
            <a:normAutofit fontScale="92500" lnSpcReduction="10000"/>
          </a:bodyPr>
          <a:lstStyle/>
          <a:p>
            <a:pPr marL="74250" lvl="1">
              <a:spcBef>
                <a:spcPct val="20000"/>
              </a:spcBef>
              <a:defRPr/>
            </a:pPr>
            <a:r>
              <a:rPr lang="en-US" sz="2300" dirty="0" smtClean="0"/>
              <a:t>The energy loss of a particle bunch</a:t>
            </a:r>
          </a:p>
          <a:p>
            <a:pPr marL="694800" lvl="2" indent="-342900">
              <a:spcBef>
                <a:spcPct val="20000"/>
              </a:spcBef>
              <a:buFont typeface="Arial"/>
              <a:buChar char="⇒"/>
              <a:defRPr/>
            </a:pPr>
            <a:r>
              <a:rPr lang="en-US" sz="2162" dirty="0"/>
              <a:t>C</a:t>
            </a:r>
            <a:r>
              <a:rPr kumimoji="0" lang="en-US" sz="2162" b="0" i="0" u="none" strike="noStrike" kern="1200" cap="none" spc="0" normalizeH="0" baseline="0" noProof="0" dirty="0" err="1" smtClean="0">
                <a:ln>
                  <a:noFill/>
                </a:ln>
                <a:solidFill>
                  <a:schemeClr val="tx1"/>
                </a:solidFill>
                <a:effectLst/>
                <a:uLnTx/>
                <a:uFillTx/>
                <a:latin typeface="+mn-lt"/>
                <a:ea typeface="+mn-ea"/>
                <a:cs typeface="+mn-cs"/>
              </a:rPr>
              <a:t>auses</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a:t>
            </a:r>
            <a:r>
              <a:rPr kumimoji="0" lang="en-US" sz="2162" b="1" i="0" u="none" strike="noStrike" kern="1200" cap="none" spc="0" normalizeH="0" baseline="0" noProof="0" dirty="0" smtClean="0">
                <a:ln>
                  <a:noFill/>
                </a:ln>
                <a:solidFill>
                  <a:schemeClr val="tx1"/>
                </a:solidFill>
                <a:effectLst/>
                <a:uLnTx/>
                <a:uFillTx/>
                <a:latin typeface="+mn-lt"/>
                <a:ea typeface="+mn-ea"/>
                <a:cs typeface="+mn-cs"/>
              </a:rPr>
              <a:t>beam induced heating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of the machine elements</a:t>
            </a:r>
            <a:r>
              <a:rPr kumimoji="0" lang="en-US" sz="2162" b="0" i="0" u="none" strike="noStrike" kern="1200" cap="none" spc="0" normalizeH="0" noProof="0" dirty="0" smtClean="0">
                <a:ln>
                  <a:noFill/>
                </a:ln>
                <a:solidFill>
                  <a:schemeClr val="tx1"/>
                </a:solidFill>
                <a:effectLst/>
                <a:uLnTx/>
                <a:uFillTx/>
                <a:latin typeface="+mn-lt"/>
                <a:ea typeface="+mn-ea"/>
                <a:cs typeface="+mn-cs"/>
              </a:rPr>
              <a:t> (damage, outgassing)</a:t>
            </a:r>
          </a:p>
          <a:p>
            <a:pPr marL="694800" lvl="2" indent="-342900">
              <a:spcBef>
                <a:spcPct val="20000"/>
              </a:spcBef>
              <a:buFont typeface="Arial"/>
              <a:buChar char="⇒"/>
              <a:defRPr/>
            </a:pPr>
            <a:r>
              <a:rPr lang="en-US" sz="2162" dirty="0" smtClean="0"/>
              <a:t>Is compensated by the RF system determining a stable phase shift</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694800" lvl="2" indent="-342900">
              <a:spcBef>
                <a:spcPct val="20000"/>
              </a:spcBef>
              <a:buFont typeface="Arial"/>
              <a:buChar char="⇒"/>
              <a:defRPr/>
            </a:pPr>
            <a:r>
              <a:rPr lang="en-US" sz="2162" dirty="0"/>
              <a:t>F</a:t>
            </a:r>
            <a:r>
              <a:rPr lang="en-US" sz="2162" baseline="0" dirty="0" smtClean="0"/>
              <a:t>eeds</a:t>
            </a:r>
            <a:r>
              <a:rPr lang="en-US" sz="2162" dirty="0" smtClean="0"/>
              <a:t> into both </a:t>
            </a:r>
            <a:r>
              <a:rPr lang="en-US" sz="2162" b="1" dirty="0" smtClean="0"/>
              <a:t>longitudinal and transverse instabilities </a:t>
            </a:r>
            <a:r>
              <a:rPr lang="en-US" sz="2162" dirty="0" smtClean="0"/>
              <a:t>through the associated EM fields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840527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23</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 name="TextBox 2"/>
          <p:cNvSpPr txBox="1"/>
          <p:nvPr/>
        </p:nvSpPr>
        <p:spPr>
          <a:xfrm>
            <a:off x="310768" y="3836832"/>
            <a:ext cx="7998888" cy="584776"/>
          </a:xfrm>
          <a:prstGeom prst="rect">
            <a:avLst/>
          </a:prstGeom>
          <a:noFill/>
        </p:spPr>
        <p:txBody>
          <a:bodyPr wrap="square" rtlCol="0">
            <a:spAutoFit/>
          </a:bodyPr>
          <a:lstStyle/>
          <a:p>
            <a:r>
              <a:rPr lang="en-US" sz="1600" dirty="0" smtClean="0"/>
              <a:t>Also in the transverse plane, the force on the witness charge depends on both s and t, or its distance z to the source (and source and witness positions):</a:t>
            </a:r>
            <a:endParaRPr lang="en-US" sz="1600" dirty="0"/>
          </a:p>
        </p:txBody>
      </p:sp>
      <p:sp>
        <p:nvSpPr>
          <p:cNvPr id="165" name="TextBox 164"/>
          <p:cNvSpPr txBox="1"/>
          <p:nvPr/>
        </p:nvSpPr>
        <p:spPr>
          <a:xfrm>
            <a:off x="343253" y="5299700"/>
            <a:ext cx="7309232" cy="338554"/>
          </a:xfrm>
          <a:prstGeom prst="rect">
            <a:avLst/>
          </a:prstGeom>
          <a:noFill/>
        </p:spPr>
        <p:txBody>
          <a:bodyPr wrap="square" rtlCol="0">
            <a:spAutoFit/>
          </a:bodyPr>
          <a:lstStyle/>
          <a:p>
            <a:r>
              <a:rPr lang="en-US" sz="1600" dirty="0" smtClean="0"/>
              <a:t>If we neglect the contributions </a:t>
            </a:r>
            <a:r>
              <a:rPr lang="en-US" sz="1600" dirty="0" err="1" smtClean="0"/>
              <a:t>v</a:t>
            </a:r>
            <a:r>
              <a:rPr lang="en-US" sz="1600" baseline="-25000" dirty="0" err="1" smtClean="0"/>
              <a:t>x</a:t>
            </a:r>
            <a:r>
              <a:rPr lang="en-US" sz="1600" dirty="0" err="1" smtClean="0"/>
              <a:t>B</a:t>
            </a:r>
            <a:r>
              <a:rPr lang="en-US" sz="1600" baseline="-25000" dirty="0" err="1" smtClean="0"/>
              <a:t>s</a:t>
            </a:r>
            <a:r>
              <a:rPr lang="en-US" sz="1600" dirty="0" smtClean="0"/>
              <a:t> and </a:t>
            </a:r>
            <a:r>
              <a:rPr lang="en-US" sz="1600" dirty="0" err="1" smtClean="0"/>
              <a:t>v</a:t>
            </a:r>
            <a:r>
              <a:rPr lang="en-US" sz="1600" baseline="-25000" dirty="0" err="1" smtClean="0"/>
              <a:t>y</a:t>
            </a:r>
            <a:r>
              <a:rPr lang="en-US" sz="1600" dirty="0" err="1" smtClean="0"/>
              <a:t>B</a:t>
            </a:r>
            <a:r>
              <a:rPr lang="en-US" sz="1600" baseline="-25000" dirty="0" err="1" smtClean="0"/>
              <a:t>s</a:t>
            </a:r>
            <a:r>
              <a:rPr lang="en-US" sz="1600" dirty="0" smtClean="0"/>
              <a:t> (</a:t>
            </a:r>
            <a:r>
              <a:rPr lang="en-US" sz="1600" dirty="0" err="1" smtClean="0"/>
              <a:t>v</a:t>
            </a:r>
            <a:r>
              <a:rPr lang="en-US" sz="1600" baseline="-25000" dirty="0" err="1" smtClean="0"/>
              <a:t>x,y</a:t>
            </a:r>
            <a:r>
              <a:rPr lang="en-US" sz="1600" dirty="0" smtClean="0"/>
              <a:t>&lt;&lt;</a:t>
            </a:r>
            <a:r>
              <a:rPr lang="en-US" sz="1600" dirty="0" err="1" smtClean="0"/>
              <a:t>v</a:t>
            </a:r>
            <a:r>
              <a:rPr lang="en-US" sz="1600" baseline="-25000" dirty="0" err="1" smtClean="0"/>
              <a:t>s</a:t>
            </a:r>
            <a:r>
              <a:rPr lang="en-US" sz="1600" dirty="0" smtClean="0"/>
              <a:t>)</a:t>
            </a:r>
            <a:endParaRPr lang="en-US" sz="1600" dirty="0"/>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68" y="4524637"/>
            <a:ext cx="8521650" cy="556423"/>
          </a:xfrm>
          <a:prstGeom prst="rect">
            <a:avLst/>
          </a:prstGeom>
        </p:spPr>
      </p:pic>
    </p:spTree>
    <p:extLst>
      <p:ext uri="{BB962C8B-B14F-4D97-AF65-F5344CB8AC3E}">
        <p14:creationId xmlns:p14="http://schemas.microsoft.com/office/powerpoint/2010/main" val="1220796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24</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 name="TextBox 2"/>
          <p:cNvSpPr txBox="1"/>
          <p:nvPr/>
        </p:nvSpPr>
        <p:spPr>
          <a:xfrm>
            <a:off x="310768" y="3836832"/>
            <a:ext cx="7998888" cy="584776"/>
          </a:xfrm>
          <a:prstGeom prst="rect">
            <a:avLst/>
          </a:prstGeom>
          <a:noFill/>
        </p:spPr>
        <p:txBody>
          <a:bodyPr wrap="square" rtlCol="0">
            <a:spAutoFit/>
          </a:bodyPr>
          <a:lstStyle/>
          <a:p>
            <a:r>
              <a:rPr lang="en-US" sz="1600" dirty="0" smtClean="0"/>
              <a:t>Also in the transverse plane, the force on the witness charge depends on both s and t, or its distance z to the source (and source and witness positions):</a:t>
            </a:r>
            <a:endParaRPr lang="en-US" sz="1600" dirty="0"/>
          </a:p>
        </p:txBody>
      </p:sp>
      <p:grpSp>
        <p:nvGrpSpPr>
          <p:cNvPr id="10" name="Group 9"/>
          <p:cNvGrpSpPr/>
          <p:nvPr/>
        </p:nvGrpSpPr>
        <p:grpSpPr>
          <a:xfrm>
            <a:off x="343253" y="5029500"/>
            <a:ext cx="7309232" cy="1252964"/>
            <a:chOff x="343253" y="5029500"/>
            <a:chExt cx="7309232" cy="1252964"/>
          </a:xfrm>
        </p:grpSpPr>
        <p:sp>
          <p:nvSpPr>
            <p:cNvPr id="165" name="TextBox 164"/>
            <p:cNvSpPr txBox="1"/>
            <p:nvPr/>
          </p:nvSpPr>
          <p:spPr>
            <a:xfrm>
              <a:off x="343253" y="5029500"/>
              <a:ext cx="7309232" cy="584776"/>
            </a:xfrm>
            <a:prstGeom prst="rect">
              <a:avLst/>
            </a:prstGeom>
            <a:noFill/>
          </p:spPr>
          <p:txBody>
            <a:bodyPr wrap="square" rtlCol="0">
              <a:spAutoFit/>
            </a:bodyPr>
            <a:lstStyle/>
            <a:p>
              <a:r>
                <a:rPr lang="en-US" sz="1600" dirty="0" smtClean="0"/>
                <a:t>We can also integrate this force along the path where </a:t>
              </a:r>
              <a:r>
                <a:rPr lang="en-US" sz="1600" dirty="0" err="1" smtClean="0"/>
                <a:t>F</a:t>
              </a:r>
              <a:r>
                <a:rPr lang="en-US" sz="1600" baseline="-25000" dirty="0" err="1" smtClean="0"/>
                <a:t>x,y</a:t>
              </a:r>
              <a:r>
                <a:rPr lang="en-US" sz="1600" baseline="-25000" dirty="0" smtClean="0"/>
                <a:t> </a:t>
              </a:r>
              <a:r>
                <a:rPr lang="en-US" sz="1600" dirty="0" smtClean="0"/>
                <a:t>≠ 0 and get rid of the s dependence</a:t>
              </a:r>
              <a:endParaRPr lang="en-US" sz="1600" dirty="0"/>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632" y="5573746"/>
              <a:ext cx="3146399" cy="708718"/>
            </a:xfrm>
            <a:prstGeom prst="rect">
              <a:avLst/>
            </a:prstGeom>
          </p:spPr>
        </p:pic>
      </p:gr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68" y="4565871"/>
            <a:ext cx="8314089" cy="287999"/>
          </a:xfrm>
          <a:prstGeom prst="rect">
            <a:avLst/>
          </a:prstGeom>
        </p:spPr>
      </p:pic>
    </p:spTree>
    <p:extLst>
      <p:ext uri="{BB962C8B-B14F-4D97-AF65-F5344CB8AC3E}">
        <p14:creationId xmlns:p14="http://schemas.microsoft.com/office/powerpoint/2010/main" val="908998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25</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5803" y="1913819"/>
            <a:ext cx="6042912"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309140" y="1533175"/>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3" name="TextBox 2"/>
          <p:cNvSpPr txBox="1"/>
          <p:nvPr/>
        </p:nvSpPr>
        <p:spPr>
          <a:xfrm>
            <a:off x="310768" y="3526102"/>
            <a:ext cx="7998888" cy="338554"/>
          </a:xfrm>
          <a:prstGeom prst="rect">
            <a:avLst/>
          </a:prstGeom>
          <a:noFill/>
        </p:spPr>
        <p:txBody>
          <a:bodyPr wrap="square" rtlCol="0">
            <a:spAutoFit/>
          </a:bodyPr>
          <a:lstStyle/>
          <a:p>
            <a:r>
              <a:rPr lang="en-US" sz="1600" dirty="0" smtClean="0"/>
              <a:t>In the special case of a segment of length L of resistive beam chamber</a:t>
            </a:r>
            <a:endParaRPr lang="en-US" sz="1600" dirty="0"/>
          </a:p>
        </p:txBody>
      </p:sp>
      <p:sp>
        <p:nvSpPr>
          <p:cNvPr id="165" name="TextBox 164"/>
          <p:cNvSpPr txBox="1"/>
          <p:nvPr/>
        </p:nvSpPr>
        <p:spPr>
          <a:xfrm>
            <a:off x="343253" y="4718770"/>
            <a:ext cx="7309232" cy="338554"/>
          </a:xfrm>
          <a:prstGeom prst="rect">
            <a:avLst/>
          </a:prstGeom>
          <a:noFill/>
        </p:spPr>
        <p:txBody>
          <a:bodyPr wrap="square" rtlCol="0">
            <a:spAutoFit/>
          </a:bodyPr>
          <a:lstStyle/>
          <a:p>
            <a:r>
              <a:rPr lang="en-US" sz="1600" dirty="0" smtClean="0"/>
              <a:t>And the integration simply yields</a:t>
            </a:r>
            <a:endParaRPr lang="en-US" sz="1600" dirty="0"/>
          </a:p>
        </p:txBody>
      </p:sp>
      <p:cxnSp>
        <p:nvCxnSpPr>
          <p:cNvPr id="44" name="Straight Connector 43"/>
          <p:cNvCxnSpPr/>
          <p:nvPr/>
        </p:nvCxnSpPr>
        <p:spPr>
          <a:xfrm flipH="1" flipV="1">
            <a:off x="2062282" y="282958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2214682" y="2108878"/>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157632"/>
            <a:ext cx="7578947" cy="288000"/>
          </a:xfrm>
          <a:prstGeom prst="rect">
            <a:avLst/>
          </a:prstGeom>
        </p:spPr>
      </p:pic>
      <p:pic>
        <p:nvPicPr>
          <p:cNvPr id="13" name="Picture 1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54" y="5191505"/>
            <a:ext cx="8948560" cy="719999"/>
          </a:xfrm>
          <a:prstGeom prst="rect">
            <a:avLst/>
          </a:prstGeom>
        </p:spPr>
      </p:pic>
    </p:spTree>
    <p:extLst>
      <p:ext uri="{BB962C8B-B14F-4D97-AF65-F5344CB8AC3E}">
        <p14:creationId xmlns:p14="http://schemas.microsoft.com/office/powerpoint/2010/main" val="12551647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26</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50" y="3982764"/>
            <a:ext cx="6796260" cy="1388173"/>
          </a:xfrm>
          <a:prstGeom prst="rect">
            <a:avLst/>
          </a:prstGeom>
        </p:spPr>
      </p:pic>
    </p:spTree>
    <p:extLst>
      <p:ext uri="{BB962C8B-B14F-4D97-AF65-F5344CB8AC3E}">
        <p14:creationId xmlns:p14="http://schemas.microsoft.com/office/powerpoint/2010/main" val="22992410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27</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50" y="3982764"/>
            <a:ext cx="6796260" cy="1388173"/>
          </a:xfrm>
          <a:prstGeom prst="rect">
            <a:avLst/>
          </a:prstGeom>
        </p:spPr>
      </p:pic>
      <p:grpSp>
        <p:nvGrpSpPr>
          <p:cNvPr id="40" name="Group 39"/>
          <p:cNvGrpSpPr/>
          <p:nvPr/>
        </p:nvGrpSpPr>
        <p:grpSpPr>
          <a:xfrm>
            <a:off x="3097201" y="3580600"/>
            <a:ext cx="3342355" cy="2307305"/>
            <a:chOff x="3097201" y="3580600"/>
            <a:chExt cx="3342355" cy="2307305"/>
          </a:xfrm>
        </p:grpSpPr>
        <p:sp>
          <p:nvSpPr>
            <p:cNvPr id="41" name="Multiply 40"/>
            <p:cNvSpPr/>
            <p:nvPr/>
          </p:nvSpPr>
          <p:spPr>
            <a:xfrm>
              <a:off x="3097201" y="3580600"/>
              <a:ext cx="1239063" cy="2307305"/>
            </a:xfrm>
            <a:prstGeom prst="mathMultiply">
              <a:avLst>
                <a:gd name="adj1" fmla="val 9790"/>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3402001" y="3580600"/>
              <a:ext cx="3037555" cy="553998"/>
            </a:xfrm>
            <a:prstGeom prst="rect">
              <a:avLst/>
            </a:prstGeom>
            <a:noFill/>
          </p:spPr>
          <p:txBody>
            <a:bodyPr wrap="square" rtlCol="0">
              <a:spAutoFit/>
            </a:bodyPr>
            <a:lstStyle/>
            <a:p>
              <a:r>
                <a:rPr lang="en-US" sz="1500" dirty="0" smtClean="0">
                  <a:solidFill>
                    <a:srgbClr val="FF0000"/>
                  </a:solidFill>
                </a:rPr>
                <a:t>If the impedance source has left/right top/bottom symmetry</a:t>
              </a:r>
              <a:endParaRPr lang="en-US" sz="1500" dirty="0">
                <a:solidFill>
                  <a:srgbClr val="FF0000"/>
                </a:solidFill>
              </a:endParaRPr>
            </a:p>
          </p:txBody>
        </p:sp>
      </p:grpSp>
      <p:grpSp>
        <p:nvGrpSpPr>
          <p:cNvPr id="43" name="Group 42"/>
          <p:cNvGrpSpPr/>
          <p:nvPr/>
        </p:nvGrpSpPr>
        <p:grpSpPr>
          <a:xfrm>
            <a:off x="2336699" y="4134598"/>
            <a:ext cx="2883372" cy="2030306"/>
            <a:chOff x="2336699" y="4134598"/>
            <a:chExt cx="2883372" cy="2030306"/>
          </a:xfrm>
        </p:grpSpPr>
        <p:sp>
          <p:nvSpPr>
            <p:cNvPr id="45" name="Rectangle 44"/>
            <p:cNvSpPr/>
            <p:nvPr/>
          </p:nvSpPr>
          <p:spPr>
            <a:xfrm>
              <a:off x="4483200" y="4134598"/>
              <a:ext cx="736871" cy="1124752"/>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a:stCxn id="45" idx="2"/>
              <a:endCxn id="47" idx="0"/>
            </p:cNvCxnSpPr>
            <p:nvPr/>
          </p:nvCxnSpPr>
          <p:spPr>
            <a:xfrm flipH="1">
              <a:off x="3759728" y="5259350"/>
              <a:ext cx="1091908" cy="35155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336699" y="5610906"/>
              <a:ext cx="2846057" cy="553998"/>
            </a:xfrm>
            <a:prstGeom prst="rect">
              <a:avLst/>
            </a:prstGeom>
            <a:noFill/>
          </p:spPr>
          <p:txBody>
            <a:bodyPr wrap="square" rtlCol="0">
              <a:spAutoFit/>
            </a:bodyPr>
            <a:lstStyle/>
            <a:p>
              <a:r>
                <a:rPr lang="en-US" sz="1500" dirty="0" smtClean="0">
                  <a:solidFill>
                    <a:srgbClr val="008000"/>
                  </a:solidFill>
                </a:rPr>
                <a:t>Dipolar wakes, express relation to the offset of the source</a:t>
              </a:r>
              <a:endParaRPr lang="en-US" sz="1500" dirty="0">
                <a:solidFill>
                  <a:srgbClr val="008000"/>
                </a:solidFill>
              </a:endParaRPr>
            </a:p>
          </p:txBody>
        </p:sp>
      </p:grpSp>
      <p:grpSp>
        <p:nvGrpSpPr>
          <p:cNvPr id="48" name="Group 47"/>
          <p:cNvGrpSpPr/>
          <p:nvPr/>
        </p:nvGrpSpPr>
        <p:grpSpPr>
          <a:xfrm>
            <a:off x="5958895" y="2950402"/>
            <a:ext cx="3127466" cy="2308948"/>
            <a:chOff x="5958895" y="2950402"/>
            <a:chExt cx="3127466" cy="2308948"/>
          </a:xfrm>
        </p:grpSpPr>
        <p:sp>
          <p:nvSpPr>
            <p:cNvPr id="49" name="TextBox 48"/>
            <p:cNvSpPr txBox="1"/>
            <p:nvPr/>
          </p:nvSpPr>
          <p:spPr>
            <a:xfrm>
              <a:off x="6290825" y="2950402"/>
              <a:ext cx="2795536" cy="553998"/>
            </a:xfrm>
            <a:prstGeom prst="rect">
              <a:avLst/>
            </a:prstGeom>
            <a:noFill/>
          </p:spPr>
          <p:txBody>
            <a:bodyPr wrap="square" rtlCol="0">
              <a:spAutoFit/>
            </a:bodyPr>
            <a:lstStyle/>
            <a:p>
              <a:r>
                <a:rPr lang="en-US" sz="1500" dirty="0" err="1" smtClean="0">
                  <a:solidFill>
                    <a:srgbClr val="008000"/>
                  </a:solidFill>
                </a:rPr>
                <a:t>Quadrupolar</a:t>
              </a:r>
              <a:r>
                <a:rPr lang="en-US" sz="1500" dirty="0" smtClean="0">
                  <a:solidFill>
                    <a:srgbClr val="008000"/>
                  </a:solidFill>
                </a:rPr>
                <a:t> wakes, express relation to the offset of the test</a:t>
              </a:r>
              <a:endParaRPr lang="en-US" sz="1500" dirty="0">
                <a:solidFill>
                  <a:srgbClr val="008000"/>
                </a:solidFill>
              </a:endParaRPr>
            </a:p>
          </p:txBody>
        </p:sp>
        <p:sp>
          <p:nvSpPr>
            <p:cNvPr id="50" name="Rectangle 49"/>
            <p:cNvSpPr/>
            <p:nvPr/>
          </p:nvSpPr>
          <p:spPr>
            <a:xfrm>
              <a:off x="5958895" y="4134598"/>
              <a:ext cx="917361" cy="1124752"/>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flipV="1">
              <a:off x="6553200" y="3580600"/>
              <a:ext cx="865410" cy="55399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7557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28</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50" y="3982764"/>
            <a:ext cx="6796260" cy="1388173"/>
          </a:xfrm>
          <a:prstGeom prst="rect">
            <a:avLst/>
          </a:prstGeom>
        </p:spPr>
      </p:pic>
      <p:grpSp>
        <p:nvGrpSpPr>
          <p:cNvPr id="40" name="Group 39"/>
          <p:cNvGrpSpPr/>
          <p:nvPr/>
        </p:nvGrpSpPr>
        <p:grpSpPr>
          <a:xfrm>
            <a:off x="3097201" y="3580600"/>
            <a:ext cx="3342355" cy="2307305"/>
            <a:chOff x="3097201" y="3580600"/>
            <a:chExt cx="3342355" cy="2307305"/>
          </a:xfrm>
        </p:grpSpPr>
        <p:sp>
          <p:nvSpPr>
            <p:cNvPr id="41" name="Multiply 40"/>
            <p:cNvSpPr/>
            <p:nvPr/>
          </p:nvSpPr>
          <p:spPr>
            <a:xfrm>
              <a:off x="3097201" y="3580600"/>
              <a:ext cx="1239063" cy="2307305"/>
            </a:xfrm>
            <a:prstGeom prst="mathMultiply">
              <a:avLst>
                <a:gd name="adj1" fmla="val 9790"/>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3402001" y="3580600"/>
              <a:ext cx="3037555" cy="553998"/>
            </a:xfrm>
            <a:prstGeom prst="rect">
              <a:avLst/>
            </a:prstGeom>
            <a:noFill/>
          </p:spPr>
          <p:txBody>
            <a:bodyPr wrap="square" rtlCol="0">
              <a:spAutoFit/>
            </a:bodyPr>
            <a:lstStyle/>
            <a:p>
              <a:r>
                <a:rPr lang="en-US" sz="1500" dirty="0" smtClean="0">
                  <a:solidFill>
                    <a:srgbClr val="FF0000"/>
                  </a:solidFill>
                </a:rPr>
                <a:t>If the impedance source has left/right top/bottom symmetry</a:t>
              </a:r>
              <a:endParaRPr lang="en-US" sz="1500" dirty="0">
                <a:solidFill>
                  <a:srgbClr val="FF0000"/>
                </a:solidFill>
              </a:endParaRPr>
            </a:p>
          </p:txBody>
        </p:sp>
      </p:grpSp>
      <p:grpSp>
        <p:nvGrpSpPr>
          <p:cNvPr id="43" name="Group 42"/>
          <p:cNvGrpSpPr/>
          <p:nvPr/>
        </p:nvGrpSpPr>
        <p:grpSpPr>
          <a:xfrm>
            <a:off x="2336699" y="4134598"/>
            <a:ext cx="2883372" cy="2030306"/>
            <a:chOff x="2336699" y="4134598"/>
            <a:chExt cx="2883372" cy="2030306"/>
          </a:xfrm>
        </p:grpSpPr>
        <p:sp>
          <p:nvSpPr>
            <p:cNvPr id="45" name="Rectangle 44"/>
            <p:cNvSpPr/>
            <p:nvPr/>
          </p:nvSpPr>
          <p:spPr>
            <a:xfrm>
              <a:off x="4483200" y="4134598"/>
              <a:ext cx="736871" cy="1124752"/>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a:stCxn id="45" idx="2"/>
              <a:endCxn id="47" idx="0"/>
            </p:cNvCxnSpPr>
            <p:nvPr/>
          </p:nvCxnSpPr>
          <p:spPr>
            <a:xfrm flipH="1">
              <a:off x="3759728" y="5259350"/>
              <a:ext cx="1091908" cy="35155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336699" y="5610906"/>
              <a:ext cx="2846057" cy="553998"/>
            </a:xfrm>
            <a:prstGeom prst="rect">
              <a:avLst/>
            </a:prstGeom>
            <a:noFill/>
          </p:spPr>
          <p:txBody>
            <a:bodyPr wrap="square" rtlCol="0">
              <a:spAutoFit/>
            </a:bodyPr>
            <a:lstStyle/>
            <a:p>
              <a:r>
                <a:rPr lang="en-US" sz="1500" dirty="0" smtClean="0">
                  <a:solidFill>
                    <a:srgbClr val="008000"/>
                  </a:solidFill>
                </a:rPr>
                <a:t>Dipolar wakes, express relation to the offset of the source</a:t>
              </a:r>
              <a:endParaRPr lang="en-US" sz="1500" dirty="0">
                <a:solidFill>
                  <a:srgbClr val="008000"/>
                </a:solidFill>
              </a:endParaRPr>
            </a:p>
          </p:txBody>
        </p:sp>
      </p:grpSp>
      <p:grpSp>
        <p:nvGrpSpPr>
          <p:cNvPr id="48" name="Group 47"/>
          <p:cNvGrpSpPr/>
          <p:nvPr/>
        </p:nvGrpSpPr>
        <p:grpSpPr>
          <a:xfrm>
            <a:off x="5958895" y="2950402"/>
            <a:ext cx="3127466" cy="2308948"/>
            <a:chOff x="5958895" y="2950402"/>
            <a:chExt cx="3127466" cy="2308948"/>
          </a:xfrm>
        </p:grpSpPr>
        <p:sp>
          <p:nvSpPr>
            <p:cNvPr id="49" name="TextBox 48"/>
            <p:cNvSpPr txBox="1"/>
            <p:nvPr/>
          </p:nvSpPr>
          <p:spPr>
            <a:xfrm>
              <a:off x="6290825" y="2950402"/>
              <a:ext cx="2795536" cy="553998"/>
            </a:xfrm>
            <a:prstGeom prst="rect">
              <a:avLst/>
            </a:prstGeom>
            <a:noFill/>
          </p:spPr>
          <p:txBody>
            <a:bodyPr wrap="square" rtlCol="0">
              <a:spAutoFit/>
            </a:bodyPr>
            <a:lstStyle/>
            <a:p>
              <a:r>
                <a:rPr lang="en-US" sz="1500" dirty="0" err="1" smtClean="0">
                  <a:solidFill>
                    <a:srgbClr val="008000"/>
                  </a:solidFill>
                </a:rPr>
                <a:t>Quadrupolar</a:t>
              </a:r>
              <a:r>
                <a:rPr lang="en-US" sz="1500" dirty="0" smtClean="0">
                  <a:solidFill>
                    <a:srgbClr val="008000"/>
                  </a:solidFill>
                </a:rPr>
                <a:t> wakes, express relation to the offset of the test</a:t>
              </a:r>
              <a:endParaRPr lang="en-US" sz="1500" dirty="0">
                <a:solidFill>
                  <a:srgbClr val="008000"/>
                </a:solidFill>
              </a:endParaRPr>
            </a:p>
          </p:txBody>
        </p:sp>
        <p:sp>
          <p:nvSpPr>
            <p:cNvPr id="50" name="Rectangle 49"/>
            <p:cNvSpPr/>
            <p:nvPr/>
          </p:nvSpPr>
          <p:spPr>
            <a:xfrm>
              <a:off x="5958895" y="4134598"/>
              <a:ext cx="917361" cy="1124752"/>
            </a:xfrm>
            <a:prstGeom prst="rect">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flipV="1">
              <a:off x="6553200" y="3580600"/>
              <a:ext cx="865410" cy="55399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2" name="Content Placeholder 2"/>
          <p:cNvSpPr txBox="1">
            <a:spLocks/>
          </p:cNvSpPr>
          <p:nvPr/>
        </p:nvSpPr>
        <p:spPr>
          <a:xfrm>
            <a:off x="2677510" y="2827552"/>
            <a:ext cx="4278672" cy="2783354"/>
          </a:xfrm>
          <a:prstGeom prst="rect">
            <a:avLst/>
          </a:prstGeom>
          <a:solidFill>
            <a:schemeClr val="bg1"/>
          </a:solidFill>
          <a:ln w="28575" cmpd="sng">
            <a:solidFill>
              <a:srgbClr val="000000"/>
            </a:solidFill>
          </a:ln>
        </p:spPr>
        <p:txBody>
          <a:bodyPr vert="horz" lIns="91440" tIns="45720" rIns="91440" bIns="45720" rtlCol="0">
            <a:normAutofit fontScale="92500" lnSpcReduction="10000"/>
          </a:bodyPr>
          <a:lstStyle/>
          <a:p>
            <a:pPr marL="74250" lvl="1">
              <a:spcBef>
                <a:spcPct val="20000"/>
              </a:spcBef>
              <a:defRPr/>
            </a:pPr>
            <a:r>
              <a:rPr lang="en-US" sz="2300" dirty="0" smtClean="0"/>
              <a:t>We have truncated to the first order, thus neglecting</a:t>
            </a:r>
          </a:p>
          <a:p>
            <a:pPr marL="694800" lvl="2" indent="-342900">
              <a:spcBef>
                <a:spcPct val="20000"/>
              </a:spcBef>
              <a:buFont typeface="Arial"/>
              <a:buChar char="⇒"/>
              <a:defRPr/>
            </a:pPr>
            <a:r>
              <a:rPr lang="en-US" sz="2162" dirty="0" smtClean="0"/>
              <a:t>First order coupling terms between x and y planes</a:t>
            </a:r>
          </a:p>
          <a:p>
            <a:pPr marL="694800" lvl="2" indent="-342900">
              <a:spcBef>
                <a:spcPct val="20000"/>
              </a:spcBef>
              <a:buFont typeface="Arial"/>
              <a:buChar char="⇒"/>
              <a:defRPr/>
            </a:pPr>
            <a:r>
              <a:rPr lang="en-US" sz="2162" dirty="0" smtClean="0"/>
              <a:t>All higher order terms in the wake expansion </a:t>
            </a:r>
            <a:r>
              <a:rPr lang="en-US" sz="2162" dirty="0"/>
              <a:t>(including </a:t>
            </a:r>
            <a:r>
              <a:rPr lang="en-US" sz="2162" dirty="0" smtClean="0"/>
              <a:t>mixed higher </a:t>
            </a:r>
            <a:r>
              <a:rPr lang="en-US" sz="2162" dirty="0"/>
              <a:t>order terms </a:t>
            </a:r>
            <a:r>
              <a:rPr lang="en-US" sz="2162" dirty="0" smtClean="0"/>
              <a:t>with products of the dipolar</a:t>
            </a:r>
            <a:r>
              <a:rPr lang="en-US" sz="2162" dirty="0"/>
              <a:t>/</a:t>
            </a:r>
            <a:r>
              <a:rPr lang="en-US" sz="2162" dirty="0" err="1"/>
              <a:t>quadrupolar</a:t>
            </a:r>
            <a:r>
              <a:rPr lang="en-US" sz="2162" dirty="0"/>
              <a:t> </a:t>
            </a:r>
            <a:r>
              <a:rPr lang="en-US" sz="2162" dirty="0" smtClean="0"/>
              <a:t>offsets)</a:t>
            </a:r>
            <a:endParaRPr lang="en-US" sz="2162" dirty="0"/>
          </a:p>
          <a:p>
            <a:pPr marL="694800" lvl="2" indent="-342900">
              <a:spcBef>
                <a:spcPct val="20000"/>
              </a:spcBef>
              <a:buFont typeface="Arial"/>
              <a:buChar char="⇒"/>
              <a:defRPr/>
            </a:pPr>
            <a:endParaRPr kumimoji="0" lang="en-US" sz="2162" b="0" i="0" u="none" strike="noStrike" kern="1200" cap="none" spc="0" normalizeH="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841604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 dipolar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29</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639957"/>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sp>
        <p:nvSpPr>
          <p:cNvPr id="53" name="Rectangle 52"/>
          <p:cNvSpPr/>
          <p:nvPr/>
        </p:nvSpPr>
        <p:spPr>
          <a:xfrm>
            <a:off x="799200" y="3885584"/>
            <a:ext cx="3908863" cy="146878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94"/>
          <p:cNvGrpSpPr/>
          <p:nvPr/>
        </p:nvGrpSpPr>
        <p:grpSpPr>
          <a:xfrm>
            <a:off x="3644232" y="5508974"/>
            <a:ext cx="2755270" cy="540000"/>
            <a:chOff x="3684336" y="6217478"/>
            <a:chExt cx="2755270" cy="540000"/>
          </a:xfrm>
        </p:grpSpPr>
        <p:sp>
          <p:nvSpPr>
            <p:cNvPr id="56" name="Chevron 55"/>
            <p:cNvSpPr/>
            <p:nvPr/>
          </p:nvSpPr>
          <p:spPr>
            <a:xfrm>
              <a:off x="3684336" y="6332330"/>
              <a:ext cx="484632" cy="315844"/>
            </a:xfrm>
            <a:prstGeom prst="chevron">
              <a:avLst>
                <a:gd name="adj" fmla="val 744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7" name="Picture 56" descr="latex-image-1.pdf"/>
            <p:cNvPicPr>
              <a:picLocks noChangeAspect="1"/>
            </p:cNvPicPr>
            <p:nvPr/>
          </p:nvPicPr>
          <p:blipFill>
            <a:blip r:embed="rId2"/>
            <a:stretch>
              <a:fillRect/>
            </a:stretch>
          </p:blipFill>
          <p:spPr>
            <a:xfrm>
              <a:off x="4358630" y="6217478"/>
              <a:ext cx="2080976" cy="540000"/>
            </a:xfrm>
            <a:prstGeom prst="rect">
              <a:avLst/>
            </a:prstGeom>
          </p:spPr>
        </p:pic>
      </p:grpSp>
      <p:grpSp>
        <p:nvGrpSpPr>
          <p:cNvPr id="58" name="Group 93"/>
          <p:cNvGrpSpPr/>
          <p:nvPr/>
        </p:nvGrpSpPr>
        <p:grpSpPr>
          <a:xfrm>
            <a:off x="1776751" y="5354366"/>
            <a:ext cx="1727740" cy="658605"/>
            <a:chOff x="1816855" y="6062870"/>
            <a:chExt cx="1727740" cy="658605"/>
          </a:xfrm>
        </p:grpSpPr>
        <p:sp>
          <p:nvSpPr>
            <p:cNvPr id="59" name="Bent Arrow 58"/>
            <p:cNvSpPr/>
            <p:nvPr/>
          </p:nvSpPr>
          <p:spPr>
            <a:xfrm flipV="1">
              <a:off x="1816855" y="6062870"/>
              <a:ext cx="627723" cy="658605"/>
            </a:xfrm>
            <a:prstGeom prst="bentArrow">
              <a:avLst>
                <a:gd name="adj1" fmla="val 32037"/>
                <a:gd name="adj2" fmla="val 35177"/>
                <a:gd name="adj3" fmla="val 25000"/>
                <a:gd name="adj4" fmla="val 654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0" name="Picture 59" descr="latex-image-1.pdf"/>
            <p:cNvPicPr>
              <a:picLocks noChangeAspect="1"/>
            </p:cNvPicPr>
            <p:nvPr/>
          </p:nvPicPr>
          <p:blipFill>
            <a:blip r:embed="rId3"/>
            <a:stretch>
              <a:fillRect/>
            </a:stretch>
          </p:blipFill>
          <p:spPr>
            <a:xfrm>
              <a:off x="2555533" y="6356350"/>
              <a:ext cx="989062" cy="338598"/>
            </a:xfrm>
            <a:prstGeom prst="rect">
              <a:avLst/>
            </a:prstGeom>
          </p:spPr>
        </p:pic>
      </p:grpSp>
      <p:pic>
        <p:nvPicPr>
          <p:cNvPr id="61" name="Picture 60" descr="latex-image-1.pdf"/>
          <p:cNvPicPr>
            <a:picLocks noChangeAspect="1"/>
          </p:cNvPicPr>
          <p:nvPr/>
        </p:nvPicPr>
        <p:blipFill>
          <a:blip r:embed="rId4"/>
          <a:stretch>
            <a:fillRect/>
          </a:stretch>
        </p:blipFill>
        <p:spPr>
          <a:xfrm>
            <a:off x="874170" y="3981897"/>
            <a:ext cx="3662609" cy="648000"/>
          </a:xfrm>
          <a:prstGeom prst="rect">
            <a:avLst/>
          </a:prstGeom>
        </p:spPr>
      </p:pic>
      <p:pic>
        <p:nvPicPr>
          <p:cNvPr id="62" name="Picture 61" descr="latex-image-1.pdf"/>
          <p:cNvPicPr>
            <a:picLocks noChangeAspect="1"/>
          </p:cNvPicPr>
          <p:nvPr/>
        </p:nvPicPr>
        <p:blipFill>
          <a:blip r:embed="rId5"/>
          <a:stretch>
            <a:fillRect/>
          </a:stretch>
        </p:blipFill>
        <p:spPr>
          <a:xfrm>
            <a:off x="831909" y="4629897"/>
            <a:ext cx="3627391" cy="648000"/>
          </a:xfrm>
          <a:prstGeom prst="rect">
            <a:avLst/>
          </a:prstGeom>
        </p:spPr>
      </p:pic>
    </p:spTree>
    <p:extLst>
      <p:ext uri="{BB962C8B-B14F-4D97-AF65-F5344CB8AC3E}">
        <p14:creationId xmlns:p14="http://schemas.microsoft.com/office/powerpoint/2010/main" val="231091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Outline</a:t>
            </a:r>
            <a:endParaRPr lang="en-US" dirty="0"/>
          </a:p>
        </p:txBody>
      </p:sp>
      <p:sp>
        <p:nvSpPr>
          <p:cNvPr id="8" name="Content Placeholder 7"/>
          <p:cNvSpPr>
            <a:spLocks noGrp="1"/>
          </p:cNvSpPr>
          <p:nvPr>
            <p:ph idx="1"/>
          </p:nvPr>
        </p:nvSpPr>
        <p:spPr/>
        <p:txBody>
          <a:bodyPr>
            <a:normAutofit/>
          </a:bodyPr>
          <a:lstStyle/>
          <a:p>
            <a:pPr>
              <a:buClrTx/>
              <a:buFont typeface="+mj-lt"/>
              <a:buAutoNum type="arabicPeriod"/>
            </a:pPr>
            <a:r>
              <a:rPr lang="en-US" dirty="0" smtClean="0">
                <a:solidFill>
                  <a:srgbClr val="BFBFBF"/>
                </a:solidFill>
              </a:rPr>
              <a:t>Introductory concepts</a:t>
            </a:r>
            <a:endParaRPr lang="en-US" dirty="0">
              <a:solidFill>
                <a:srgbClr val="BFBFBF"/>
              </a:solidFill>
            </a:endParaRPr>
          </a:p>
          <a:p>
            <a:pPr lvl="1">
              <a:buClrTx/>
              <a:buFont typeface="Courier New" panose="02070309020205020404" pitchFamily="49" charset="0"/>
              <a:buChar char="o"/>
            </a:pPr>
            <a:r>
              <a:rPr lang="en-US" dirty="0" smtClean="0">
                <a:solidFill>
                  <a:srgbClr val="BFBFBF"/>
                </a:solidFill>
              </a:rPr>
              <a:t>Collective effects</a:t>
            </a:r>
          </a:p>
          <a:p>
            <a:pPr lvl="1">
              <a:buClrTx/>
              <a:buFont typeface="Courier New" panose="02070309020205020404" pitchFamily="49" charset="0"/>
              <a:buChar char="o"/>
            </a:pPr>
            <a:r>
              <a:rPr lang="en-US" dirty="0" smtClean="0">
                <a:solidFill>
                  <a:srgbClr val="BFBFBF"/>
                </a:solidFill>
              </a:rPr>
              <a:t>Transverse single particle dynamics </a:t>
            </a:r>
            <a:r>
              <a:rPr lang="en-US" dirty="0">
                <a:solidFill>
                  <a:srgbClr val="BFBFBF"/>
                </a:solidFill>
              </a:rPr>
              <a:t>including </a:t>
            </a:r>
            <a:r>
              <a:rPr lang="en-US" dirty="0" smtClean="0">
                <a:solidFill>
                  <a:srgbClr val="BFBFBF"/>
                </a:solidFill>
              </a:rPr>
              <a:t>systems </a:t>
            </a:r>
            <a:r>
              <a:rPr lang="en-US" dirty="0">
                <a:solidFill>
                  <a:srgbClr val="BFBFBF"/>
                </a:solidFill>
              </a:rPr>
              <a:t>of many non-interacting particles </a:t>
            </a:r>
            <a:endParaRPr lang="en-US" dirty="0" smtClean="0">
              <a:solidFill>
                <a:srgbClr val="BFBFBF"/>
              </a:solidFill>
            </a:endParaRPr>
          </a:p>
          <a:p>
            <a:pPr lvl="1">
              <a:buClrTx/>
              <a:buFont typeface="Courier New" panose="02070309020205020404" pitchFamily="49" charset="0"/>
              <a:buChar char="o"/>
            </a:pPr>
            <a:r>
              <a:rPr lang="en-US" dirty="0" smtClean="0">
                <a:solidFill>
                  <a:srgbClr val="BFBFBF"/>
                </a:solidFill>
              </a:rPr>
              <a:t>Longitudinal single particle </a:t>
            </a:r>
            <a:r>
              <a:rPr lang="en-US" dirty="0">
                <a:solidFill>
                  <a:srgbClr val="BFBFBF"/>
                </a:solidFill>
              </a:rPr>
              <a:t>dynamics including systems of many non-interacting particles </a:t>
            </a:r>
            <a:endParaRPr lang="en-US" dirty="0" smtClean="0">
              <a:solidFill>
                <a:srgbClr val="BFBFBF"/>
              </a:solidFill>
            </a:endParaRPr>
          </a:p>
          <a:p>
            <a:pPr>
              <a:buClrTx/>
              <a:buFont typeface="+mj-lt"/>
              <a:buAutoNum type="arabicPeriod"/>
            </a:pPr>
            <a:r>
              <a:rPr lang="en-US" dirty="0" smtClean="0">
                <a:solidFill>
                  <a:srgbClr val="BFBFBF"/>
                </a:solidFill>
              </a:rPr>
              <a:t>Space charge</a:t>
            </a:r>
          </a:p>
          <a:p>
            <a:pPr lvl="1">
              <a:buClrTx/>
              <a:buFont typeface="Courier New" panose="02070309020205020404" pitchFamily="49" charset="0"/>
              <a:buChar char="o"/>
            </a:pPr>
            <a:r>
              <a:rPr lang="en-US" dirty="0" smtClean="0">
                <a:solidFill>
                  <a:srgbClr val="BFBFBF"/>
                </a:solidFill>
              </a:rPr>
              <a:t>Direct space charge (transverse)</a:t>
            </a:r>
          </a:p>
          <a:p>
            <a:pPr lvl="1">
              <a:buClrTx/>
              <a:buFont typeface="Courier New" panose="02070309020205020404" pitchFamily="49" charset="0"/>
              <a:buChar char="o"/>
            </a:pPr>
            <a:r>
              <a:rPr lang="en-US" dirty="0" smtClean="0">
                <a:solidFill>
                  <a:srgbClr val="BFBFBF"/>
                </a:solidFill>
              </a:rPr>
              <a:t>Indirect space charge (transverse)</a:t>
            </a:r>
          </a:p>
          <a:p>
            <a:pPr lvl="1">
              <a:buClrTx/>
              <a:buFont typeface="Courier New" panose="02070309020205020404" pitchFamily="49" charset="0"/>
              <a:buChar char="o"/>
            </a:pPr>
            <a:r>
              <a:rPr lang="en-US" dirty="0" smtClean="0">
                <a:solidFill>
                  <a:srgbClr val="BFBFBF"/>
                </a:solidFill>
              </a:rPr>
              <a:t>Longitudinal space charge</a:t>
            </a:r>
          </a:p>
        </p:txBody>
      </p:sp>
      <p:sp>
        <p:nvSpPr>
          <p:cNvPr id="3" name="Date Placeholder 2"/>
          <p:cNvSpPr>
            <a:spLocks noGrp="1"/>
          </p:cNvSpPr>
          <p:nvPr>
            <p:ph type="dt" sz="half" idx="2"/>
          </p:nvPr>
        </p:nvSpPr>
        <p:spPr/>
        <p:txBody>
          <a:bodyPr/>
          <a:lstStyle/>
          <a:p>
            <a:r>
              <a:rPr lang="en-US" smtClean="0"/>
              <a:t>January 2015</a:t>
            </a:r>
            <a:endParaRPr lang="en-US" dirty="0"/>
          </a:p>
        </p:txBody>
      </p:sp>
      <p:sp>
        <p:nvSpPr>
          <p:cNvPr id="4" name="Footer Placeholder 3"/>
          <p:cNvSpPr>
            <a:spLocks noGrp="1"/>
          </p:cNvSpPr>
          <p:nvPr>
            <p:ph type="ftr" sz="quarter" idx="3"/>
          </p:nvPr>
        </p:nvSpPr>
        <p:spPr/>
        <p:txBody>
          <a:bodyPr/>
          <a:lstStyle/>
          <a:p>
            <a:r>
              <a:rPr lang="en-US" smtClean="0"/>
              <a:t>USPAS lectures</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3</a:t>
            </a:fld>
            <a:endParaRPr lang="en-US" dirty="0"/>
          </a:p>
        </p:txBody>
      </p:sp>
    </p:spTree>
    <p:extLst>
      <p:ext uri="{BB962C8B-B14F-4D97-AF65-F5344CB8AC3E}">
        <p14:creationId xmlns:p14="http://schemas.microsoft.com/office/powerpoint/2010/main" val="40157425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 dipolar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30</a:t>
            </a:fld>
            <a:endParaRPr lang="en-US" dirty="0"/>
          </a:p>
        </p:txBody>
      </p:sp>
      <p:sp>
        <p:nvSpPr>
          <p:cNvPr id="46" name="Content Placeholder 2"/>
          <p:cNvSpPr txBox="1">
            <a:spLocks/>
          </p:cNvSpPr>
          <p:nvPr/>
        </p:nvSpPr>
        <p:spPr>
          <a:xfrm>
            <a:off x="673433" y="1974705"/>
            <a:ext cx="7560000" cy="1319719"/>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value of the transverse dipolar wake functions in 0,</a:t>
            </a:r>
            <a:r>
              <a:rPr lang="en-US" sz="2000" i="1" dirty="0" smtClean="0"/>
              <a:t> </a:t>
            </a:r>
            <a:r>
              <a:rPr lang="en-US" sz="2000" b="1" i="1" dirty="0" smtClean="0"/>
              <a:t>W</a:t>
            </a:r>
            <a:r>
              <a:rPr lang="en-US" sz="2000" b="1" i="1" baseline="-25000" dirty="0" smtClean="0"/>
              <a:t>x,y</a:t>
            </a:r>
            <a:r>
              <a:rPr lang="en-US" sz="2000" b="1" i="1" dirty="0" smtClean="0"/>
              <a:t>(0)</a:t>
            </a:r>
            <a:r>
              <a:rPr kumimoji="0" lang="en-US" sz="2000" b="0" i="0" u="none" strike="noStrike" kern="1200" cap="none" spc="0" normalizeH="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vanishes because</a:t>
            </a:r>
            <a:r>
              <a:rPr kumimoji="0" lang="en-US" sz="2000" b="0" i="0" u="none" strike="noStrike" kern="1200" cap="none" spc="0" normalizeH="0" noProof="0" dirty="0" smtClean="0">
                <a:ln>
                  <a:noFill/>
                </a:ln>
                <a:solidFill>
                  <a:schemeClr val="tx1"/>
                </a:solidFill>
                <a:effectLst/>
                <a:uLnTx/>
                <a:uFillTx/>
                <a:latin typeface="+mn-lt"/>
                <a:ea typeface="+mn-ea"/>
                <a:cs typeface="+mn-cs"/>
              </a:rPr>
              <a:t> source and witness particles are traveling parallel and they can only – mutually – interact through space charge, which is not included in this framework</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000" b="1" i="1" dirty="0" smtClean="0"/>
              <a:t>W</a:t>
            </a:r>
            <a:r>
              <a:rPr lang="en-US" sz="2000" b="1" i="1" baseline="-25000" dirty="0" smtClean="0"/>
              <a:t>x</a:t>
            </a:r>
            <a:r>
              <a:rPr lang="en-US" sz="2000" b="1" i="1" baseline="-25000" dirty="0"/>
              <a:t>,y</a:t>
            </a:r>
            <a:r>
              <a:rPr lang="en-US" sz="2000" b="1" i="1" dirty="0"/>
              <a:t>(</a:t>
            </a:r>
            <a:r>
              <a:rPr lang="en-US" sz="2000" b="1" i="1" dirty="0" smtClean="0"/>
              <a:t>0</a:t>
            </a:r>
            <a:r>
              <a:rPr lang="en-US" sz="2000" b="1" i="1" baseline="30000" dirty="0" smtClean="0"/>
              <a:t>--</a:t>
            </a:r>
            <a:r>
              <a:rPr lang="en-US" sz="2000" b="1" i="1" dirty="0" smtClean="0"/>
              <a:t>)&lt;0</a:t>
            </a:r>
            <a:r>
              <a:rPr lang="en-US" sz="2000" i="1" dirty="0" smtClean="0"/>
              <a:t> </a:t>
            </a:r>
            <a:r>
              <a:rPr lang="en-US" sz="2000" dirty="0" smtClean="0"/>
              <a:t>since trailing particles are deflected toward the source particle (</a:t>
            </a:r>
            <a:r>
              <a:rPr lang="en-US" sz="2000" dirty="0" smtClean="0">
                <a:latin typeface="Symbol" charset="2"/>
                <a:cs typeface="Symbol" charset="2"/>
              </a:rPr>
              <a:t>D</a:t>
            </a:r>
            <a:r>
              <a:rPr lang="en-US" sz="2000" dirty="0" smtClean="0"/>
              <a:t>x</a:t>
            </a:r>
            <a:r>
              <a:rPr lang="en-US" sz="2000" baseline="-25000" dirty="0" smtClean="0"/>
              <a:t>1</a:t>
            </a:r>
            <a:r>
              <a:rPr lang="en-US" sz="2000" dirty="0" smtClean="0"/>
              <a:t> and </a:t>
            </a:r>
            <a:r>
              <a:rPr lang="en-US" sz="2000" dirty="0" smtClean="0">
                <a:latin typeface="Symbol" charset="2"/>
                <a:cs typeface="Symbol" charset="2"/>
              </a:rPr>
              <a:t>D</a:t>
            </a:r>
            <a:r>
              <a:rPr lang="en-US" sz="2000" dirty="0" smtClean="0"/>
              <a:t>x’</a:t>
            </a:r>
            <a:r>
              <a:rPr lang="en-US" sz="2000" baseline="-25000" dirty="0" smtClean="0"/>
              <a:t>2</a:t>
            </a:r>
            <a:r>
              <a:rPr lang="en-US" sz="2000" dirty="0" smtClean="0"/>
              <a:t> have the same sign)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7" name="Group 46"/>
          <p:cNvGrpSpPr/>
          <p:nvPr/>
        </p:nvGrpSpPr>
        <p:grpSpPr>
          <a:xfrm>
            <a:off x="4742611" y="1114085"/>
            <a:ext cx="2583878" cy="373847"/>
            <a:chOff x="4916395" y="1608701"/>
            <a:chExt cx="2583878" cy="373847"/>
          </a:xfrm>
        </p:grpSpPr>
        <p:pic>
          <p:nvPicPr>
            <p:cNvPr id="48" name="Picture 47" descr="latex-image-1.pdf"/>
            <p:cNvPicPr>
              <a:picLocks noChangeAspect="1"/>
            </p:cNvPicPr>
            <p:nvPr/>
          </p:nvPicPr>
          <p:blipFill rotWithShape="1">
            <a:blip r:embed="rId2"/>
            <a:srcRect b="40823"/>
            <a:stretch/>
          </p:blipFill>
          <p:spPr>
            <a:xfrm>
              <a:off x="4916395" y="1666900"/>
              <a:ext cx="735725" cy="315648"/>
            </a:xfrm>
            <a:prstGeom prst="rect">
              <a:avLst/>
            </a:prstGeom>
          </p:spPr>
        </p:pic>
        <p:pic>
          <p:nvPicPr>
            <p:cNvPr id="49" name="Picture 48" descr="latex-image-1.pdf"/>
            <p:cNvPicPr>
              <a:picLocks noChangeAspect="1"/>
            </p:cNvPicPr>
            <p:nvPr/>
          </p:nvPicPr>
          <p:blipFill>
            <a:blip r:embed="rId3"/>
            <a:stretch>
              <a:fillRect/>
            </a:stretch>
          </p:blipFill>
          <p:spPr>
            <a:xfrm>
              <a:off x="6047865" y="1608701"/>
              <a:ext cx="1452408" cy="338598"/>
            </a:xfrm>
            <a:prstGeom prst="rect">
              <a:avLst/>
            </a:prstGeom>
          </p:spPr>
        </p:pic>
      </p:grpSp>
      <p:pic>
        <p:nvPicPr>
          <p:cNvPr id="50" name="Picture 49" descr="latex-image-1.pdf"/>
          <p:cNvPicPr>
            <a:picLocks noChangeAspect="1"/>
          </p:cNvPicPr>
          <p:nvPr/>
        </p:nvPicPr>
        <p:blipFill>
          <a:blip r:embed="rId4"/>
          <a:stretch>
            <a:fillRect/>
          </a:stretch>
        </p:blipFill>
        <p:spPr>
          <a:xfrm>
            <a:off x="1045416" y="918949"/>
            <a:ext cx="2837220" cy="755999"/>
          </a:xfrm>
          <a:prstGeom prst="rect">
            <a:avLst/>
          </a:prstGeom>
        </p:spPr>
      </p:pic>
      <p:grpSp>
        <p:nvGrpSpPr>
          <p:cNvPr id="51" name="Group 50"/>
          <p:cNvGrpSpPr/>
          <p:nvPr/>
        </p:nvGrpSpPr>
        <p:grpSpPr>
          <a:xfrm>
            <a:off x="2325524" y="4105882"/>
            <a:ext cx="4143742" cy="1475996"/>
            <a:chOff x="-73347" y="3622292"/>
            <a:chExt cx="4143742" cy="1475996"/>
          </a:xfrm>
        </p:grpSpPr>
        <p:sp>
          <p:nvSpPr>
            <p:cNvPr id="52" name="Oval 51"/>
            <p:cNvSpPr>
              <a:spLocks noChangeAspect="1"/>
            </p:cNvSpPr>
            <p:nvPr/>
          </p:nvSpPr>
          <p:spPr>
            <a:xfrm>
              <a:off x="-73347" y="3622292"/>
              <a:ext cx="4143742" cy="1475996"/>
            </a:xfrm>
            <a:prstGeom prst="ellipse">
              <a:avLst/>
            </a:prstGeom>
            <a:noFill/>
            <a:ln w="76200" cap="flat" cmpd="sng" algn="ctr">
              <a:solidFill>
                <a:schemeClr val="bg1">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905000" y="3880618"/>
              <a:ext cx="228600" cy="1524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2356563" y="4105882"/>
            <a:ext cx="4112703" cy="1475996"/>
            <a:chOff x="-42308" y="3616903"/>
            <a:chExt cx="4112703" cy="1474892"/>
          </a:xfrm>
        </p:grpSpPr>
        <p:sp>
          <p:nvSpPr>
            <p:cNvPr id="64" name="Oval 63"/>
            <p:cNvSpPr/>
            <p:nvPr/>
          </p:nvSpPr>
          <p:spPr>
            <a:xfrm>
              <a:off x="1905000" y="4282396"/>
              <a:ext cx="228600" cy="15240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flipV="1">
              <a:off x="-42308" y="3616903"/>
              <a:ext cx="4112703" cy="1474892"/>
            </a:xfrm>
            <a:prstGeom prst="ellipse">
              <a:avLst/>
            </a:prstGeom>
            <a:noFill/>
            <a:ln w="76200" cap="flat" cmpd="sng" algn="ctr">
              <a:gradFill flip="none" rotWithShape="1">
                <a:gsLst>
                  <a:gs pos="38000">
                    <a:schemeClr val="accent1"/>
                  </a:gs>
                  <a:gs pos="100000">
                    <a:prstClr val="white"/>
                  </a:gs>
                </a:gsLst>
                <a:lin ang="16200000" scaled="0"/>
                <a:tileRect/>
              </a:gra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1" name="Straight Arrow Connector 70"/>
          <p:cNvCxnSpPr/>
          <p:nvPr/>
        </p:nvCxnSpPr>
        <p:spPr>
          <a:xfrm rot="5400000" flipH="1" flipV="1">
            <a:off x="4294284" y="4676037"/>
            <a:ext cx="23885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4742611" y="4437233"/>
            <a:ext cx="656350" cy="407779"/>
            <a:chOff x="4916395" y="4798169"/>
            <a:chExt cx="656350" cy="407779"/>
          </a:xfrm>
        </p:grpSpPr>
        <p:cxnSp>
          <p:nvCxnSpPr>
            <p:cNvPr id="73" name="Straight Arrow Connector 72"/>
            <p:cNvCxnSpPr/>
            <p:nvPr/>
          </p:nvCxnSpPr>
          <p:spPr>
            <a:xfrm>
              <a:off x="4916395" y="4798169"/>
              <a:ext cx="0" cy="407779"/>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74" name="Picture 7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143" y="4865428"/>
              <a:ext cx="504602" cy="272981"/>
            </a:xfrm>
            <a:prstGeom prst="rect">
              <a:avLst/>
            </a:prstGeom>
          </p:spPr>
        </p:pic>
      </p:grpSp>
      <p:pic>
        <p:nvPicPr>
          <p:cNvPr id="75" name="Picture 7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1580" y="4489476"/>
            <a:ext cx="457842" cy="287997"/>
          </a:xfrm>
          <a:prstGeom prst="rect">
            <a:avLst/>
          </a:prstGeom>
        </p:spPr>
      </p:pic>
      <p:pic>
        <p:nvPicPr>
          <p:cNvPr id="76" name="Picture 7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496" y="4460200"/>
            <a:ext cx="1114722" cy="672112"/>
          </a:xfrm>
          <a:prstGeom prst="rect">
            <a:avLst/>
          </a:prstGeom>
        </p:spPr>
      </p:pic>
    </p:spTree>
    <p:extLst>
      <p:ext uri="{BB962C8B-B14F-4D97-AF65-F5344CB8AC3E}">
        <p14:creationId xmlns:p14="http://schemas.microsoft.com/office/powerpoint/2010/main" val="3783567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 dipolar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31</a:t>
            </a:fld>
            <a:endParaRPr lang="en-US" dirty="0"/>
          </a:p>
        </p:txBody>
      </p:sp>
      <p:sp>
        <p:nvSpPr>
          <p:cNvPr id="46" name="Content Placeholder 2"/>
          <p:cNvSpPr txBox="1">
            <a:spLocks/>
          </p:cNvSpPr>
          <p:nvPr/>
        </p:nvSpPr>
        <p:spPr>
          <a:xfrm>
            <a:off x="673433" y="1974704"/>
            <a:ext cx="7560000" cy="1821931"/>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value of the transverse dipolar wake functions in 0,</a:t>
            </a:r>
            <a:r>
              <a:rPr lang="en-US" sz="2000" i="1" dirty="0" smtClean="0"/>
              <a:t> </a:t>
            </a:r>
            <a:r>
              <a:rPr lang="en-US" sz="2000" b="1" i="1" dirty="0" smtClean="0"/>
              <a:t>W</a:t>
            </a:r>
            <a:r>
              <a:rPr lang="en-US" sz="2000" b="1" i="1" baseline="-25000" dirty="0" smtClean="0"/>
              <a:t>x,y</a:t>
            </a:r>
            <a:r>
              <a:rPr lang="en-US" sz="2000" b="1" i="1" dirty="0" smtClean="0"/>
              <a:t>(0)</a:t>
            </a:r>
            <a:r>
              <a:rPr kumimoji="0" lang="en-US" sz="2000" b="0" i="0" u="none" strike="noStrike" kern="1200" cap="none" spc="0" normalizeH="0" noProof="0" dirty="0" smtClean="0">
                <a:ln>
                  <a:noFill/>
                </a:ln>
                <a:solidFill>
                  <a:schemeClr val="tx1"/>
                </a:solidFill>
                <a:effectLst/>
                <a:uLnTx/>
                <a:uFillTx/>
                <a:latin typeface="+mn-lt"/>
                <a:ea typeface="+mn-ea"/>
                <a:cs typeface="+mn-cs"/>
              </a:rPr>
              <a: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vanishes because</a:t>
            </a:r>
            <a:r>
              <a:rPr kumimoji="0" lang="en-US" sz="2000" b="0" i="0" u="none" strike="noStrike" kern="1200" cap="none" spc="0" normalizeH="0" noProof="0" dirty="0" smtClean="0">
                <a:ln>
                  <a:noFill/>
                </a:ln>
                <a:solidFill>
                  <a:schemeClr val="tx1"/>
                </a:solidFill>
                <a:effectLst/>
                <a:uLnTx/>
                <a:uFillTx/>
                <a:latin typeface="+mn-lt"/>
                <a:ea typeface="+mn-ea"/>
                <a:cs typeface="+mn-cs"/>
              </a:rPr>
              <a:t> source and witness particles are traveling parallel and they can only – mutually – interact through space charge, which is not included in this framework</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000" b="1" i="1" dirty="0" smtClean="0"/>
              <a:t>W</a:t>
            </a:r>
            <a:r>
              <a:rPr lang="en-US" sz="2000" b="1" i="1" baseline="-25000" dirty="0" smtClean="0"/>
              <a:t>x</a:t>
            </a:r>
            <a:r>
              <a:rPr lang="en-US" sz="2000" b="1" i="1" baseline="-25000" dirty="0"/>
              <a:t>,y</a:t>
            </a:r>
            <a:r>
              <a:rPr lang="en-US" sz="2000" b="1" i="1" dirty="0"/>
              <a:t>(</a:t>
            </a:r>
            <a:r>
              <a:rPr lang="en-US" sz="2000" b="1" i="1" dirty="0" smtClean="0"/>
              <a:t>0</a:t>
            </a:r>
            <a:r>
              <a:rPr lang="en-US" sz="2000" b="1" i="1" baseline="30000" dirty="0" smtClean="0"/>
              <a:t>--</a:t>
            </a:r>
            <a:r>
              <a:rPr lang="en-US" sz="2000" b="1" i="1" dirty="0" smtClean="0"/>
              <a:t>)&lt;0</a:t>
            </a:r>
            <a:r>
              <a:rPr lang="en-US" sz="2000" i="1" dirty="0" smtClean="0"/>
              <a:t> </a:t>
            </a:r>
            <a:r>
              <a:rPr lang="en-US" sz="2000" dirty="0" smtClean="0"/>
              <a:t>since trailing particles are deflected toward the source particle (</a:t>
            </a:r>
            <a:r>
              <a:rPr lang="en-US" sz="2000" dirty="0" smtClean="0">
                <a:latin typeface="Symbol" charset="2"/>
                <a:cs typeface="Symbol" charset="2"/>
              </a:rPr>
              <a:t>D</a:t>
            </a:r>
            <a:r>
              <a:rPr lang="en-US" sz="2000" dirty="0" smtClean="0"/>
              <a:t>x</a:t>
            </a:r>
            <a:r>
              <a:rPr lang="en-US" sz="2000" baseline="-25000" dirty="0" smtClean="0"/>
              <a:t>1</a:t>
            </a:r>
            <a:r>
              <a:rPr lang="en-US" sz="2000" dirty="0" smtClean="0"/>
              <a:t> and </a:t>
            </a:r>
            <a:r>
              <a:rPr lang="en-US" sz="2000" dirty="0" smtClean="0">
                <a:latin typeface="Symbol" charset="2"/>
                <a:cs typeface="Symbol" charset="2"/>
              </a:rPr>
              <a:t>D</a:t>
            </a:r>
            <a:r>
              <a:rPr lang="en-US" sz="2000" dirty="0" smtClean="0"/>
              <a:t>x’</a:t>
            </a:r>
            <a:r>
              <a:rPr lang="en-US" sz="2000" baseline="-25000" dirty="0" smtClean="0"/>
              <a:t>2</a:t>
            </a:r>
            <a:r>
              <a:rPr lang="en-US" sz="2000" dirty="0" smtClean="0"/>
              <a:t> have the same sign)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p>
          <a:p>
            <a:pPr marL="360000" lvl="1" indent="-285750">
              <a:spcBef>
                <a:spcPct val="20000"/>
              </a:spcBef>
              <a:buFont typeface="Arial"/>
              <a:buChar char="–"/>
              <a:defRPr/>
            </a:pPr>
            <a:r>
              <a:rPr lang="en-US" sz="2000" b="1" i="1" dirty="0" err="1">
                <a:solidFill>
                  <a:srgbClr val="660066"/>
                </a:solidFill>
              </a:rPr>
              <a:t>W</a:t>
            </a:r>
            <a:r>
              <a:rPr lang="en-US" sz="2000" b="1" i="1" baseline="-25000" dirty="0" err="1">
                <a:solidFill>
                  <a:srgbClr val="660066"/>
                </a:solidFill>
              </a:rPr>
              <a:t>x,y</a:t>
            </a:r>
            <a:r>
              <a:rPr lang="en-US" sz="2000" b="1" i="1" dirty="0">
                <a:solidFill>
                  <a:srgbClr val="660066"/>
                </a:solidFill>
              </a:rPr>
              <a:t>(z)</a:t>
            </a:r>
            <a:r>
              <a:rPr lang="en-US" sz="2000" dirty="0"/>
              <a:t> has a discontinuous derivative in z=0 and it vanishes for all z&gt;0 because of the ultra-relativistic approximation</a:t>
            </a:r>
            <a:r>
              <a:rPr lang="en-US" sz="1935" dirty="0"/>
              <a:t> </a:t>
            </a: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7" name="Group 46"/>
          <p:cNvGrpSpPr/>
          <p:nvPr/>
        </p:nvGrpSpPr>
        <p:grpSpPr>
          <a:xfrm>
            <a:off x="4742611" y="1114085"/>
            <a:ext cx="2583878" cy="373847"/>
            <a:chOff x="4916395" y="1608701"/>
            <a:chExt cx="2583878" cy="373847"/>
          </a:xfrm>
        </p:grpSpPr>
        <p:pic>
          <p:nvPicPr>
            <p:cNvPr id="48" name="Picture 47" descr="latex-image-1.pdf"/>
            <p:cNvPicPr>
              <a:picLocks noChangeAspect="1"/>
            </p:cNvPicPr>
            <p:nvPr/>
          </p:nvPicPr>
          <p:blipFill rotWithShape="1">
            <a:blip r:embed="rId2"/>
            <a:srcRect b="40823"/>
            <a:stretch/>
          </p:blipFill>
          <p:spPr>
            <a:xfrm>
              <a:off x="4916395" y="1666900"/>
              <a:ext cx="735725" cy="315648"/>
            </a:xfrm>
            <a:prstGeom prst="rect">
              <a:avLst/>
            </a:prstGeom>
          </p:spPr>
        </p:pic>
        <p:pic>
          <p:nvPicPr>
            <p:cNvPr id="49" name="Picture 48" descr="latex-image-1.pdf"/>
            <p:cNvPicPr>
              <a:picLocks noChangeAspect="1"/>
            </p:cNvPicPr>
            <p:nvPr/>
          </p:nvPicPr>
          <p:blipFill>
            <a:blip r:embed="rId3"/>
            <a:stretch>
              <a:fillRect/>
            </a:stretch>
          </p:blipFill>
          <p:spPr>
            <a:xfrm>
              <a:off x="6047865" y="1608701"/>
              <a:ext cx="1452408" cy="338598"/>
            </a:xfrm>
            <a:prstGeom prst="rect">
              <a:avLst/>
            </a:prstGeom>
          </p:spPr>
        </p:pic>
      </p:grpSp>
      <p:pic>
        <p:nvPicPr>
          <p:cNvPr id="50" name="Picture 49" descr="latex-image-1.pdf"/>
          <p:cNvPicPr>
            <a:picLocks noChangeAspect="1"/>
          </p:cNvPicPr>
          <p:nvPr/>
        </p:nvPicPr>
        <p:blipFill>
          <a:blip r:embed="rId4"/>
          <a:stretch>
            <a:fillRect/>
          </a:stretch>
        </p:blipFill>
        <p:spPr>
          <a:xfrm>
            <a:off x="1045416" y="918949"/>
            <a:ext cx="2837220" cy="755999"/>
          </a:xfrm>
          <a:prstGeom prst="rect">
            <a:avLst/>
          </a:prstGeom>
        </p:spPr>
      </p:pic>
      <p:grpSp>
        <p:nvGrpSpPr>
          <p:cNvPr id="23" name="Group 22"/>
          <p:cNvGrpSpPr/>
          <p:nvPr/>
        </p:nvGrpSpPr>
        <p:grpSpPr>
          <a:xfrm>
            <a:off x="202295" y="3874700"/>
            <a:ext cx="8713105" cy="2512575"/>
            <a:chOff x="202295" y="4208900"/>
            <a:chExt cx="8713105" cy="2512575"/>
          </a:xfrm>
        </p:grpSpPr>
        <p:cxnSp>
          <p:nvCxnSpPr>
            <p:cNvPr id="24" name="Straight Arrow Connector 23"/>
            <p:cNvCxnSpPr/>
            <p:nvPr/>
          </p:nvCxnSpPr>
          <p:spPr>
            <a:xfrm flipV="1">
              <a:off x="202295" y="5410200"/>
              <a:ext cx="8713105" cy="179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4478441" y="5501481"/>
              <a:ext cx="2438400"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686935" y="5400261"/>
              <a:ext cx="2202528" cy="9939"/>
            </a:xfrm>
            <a:prstGeom prst="line">
              <a:avLst/>
            </a:pr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686935" y="4208900"/>
              <a:ext cx="866265" cy="369332"/>
            </a:xfrm>
            <a:prstGeom prst="rect">
              <a:avLst/>
            </a:prstGeom>
            <a:noFill/>
          </p:spPr>
          <p:txBody>
            <a:bodyPr wrap="square" rtlCol="0">
              <a:spAutoFit/>
            </a:bodyPr>
            <a:lstStyle/>
            <a:p>
              <a:r>
                <a:rPr lang="en-US" dirty="0" err="1" smtClean="0">
                  <a:solidFill>
                    <a:srgbClr val="660066"/>
                  </a:solidFill>
                </a:rPr>
                <a:t>W</a:t>
              </a:r>
              <a:r>
                <a:rPr lang="en-US" baseline="-25000" dirty="0" err="1" smtClean="0">
                  <a:solidFill>
                    <a:srgbClr val="660066"/>
                  </a:solidFill>
                </a:rPr>
                <a:t>x,y</a:t>
              </a:r>
              <a:r>
                <a:rPr lang="en-US" dirty="0" err="1" smtClean="0">
                  <a:solidFill>
                    <a:srgbClr val="660066"/>
                  </a:solidFill>
                </a:rPr>
                <a:t>(z</a:t>
              </a:r>
              <a:r>
                <a:rPr lang="en-US" dirty="0" smtClean="0">
                  <a:solidFill>
                    <a:srgbClr val="660066"/>
                  </a:solidFill>
                </a:rPr>
                <a:t>)</a:t>
              </a:r>
              <a:endParaRPr lang="en-US" dirty="0">
                <a:solidFill>
                  <a:srgbClr val="660066"/>
                </a:solidFill>
              </a:endParaRPr>
            </a:p>
          </p:txBody>
        </p:sp>
        <p:sp>
          <p:nvSpPr>
            <p:cNvPr id="28" name="Freeform 27"/>
            <p:cNvSpPr/>
            <p:nvPr/>
          </p:nvSpPr>
          <p:spPr>
            <a:xfrm flipV="1">
              <a:off x="202295" y="4231184"/>
              <a:ext cx="4989935" cy="2157699"/>
            </a:xfrm>
            <a:custGeom>
              <a:avLst/>
              <a:gdLst>
                <a:gd name="connsiteX0" fmla="*/ 4989935 w 4989935"/>
                <a:gd name="connsiteY0" fmla="*/ 0 h 2157699"/>
                <a:gd name="connsiteX1" fmla="*/ 4630300 w 4989935"/>
                <a:gd name="connsiteY1" fmla="*/ 359616 h 2157699"/>
                <a:gd name="connsiteX2" fmla="*/ 3753690 w 4989935"/>
                <a:gd name="connsiteY2" fmla="*/ 2123985 h 2157699"/>
                <a:gd name="connsiteX3" fmla="*/ 2888318 w 4989935"/>
                <a:gd name="connsiteY3" fmla="*/ 157332 h 2157699"/>
                <a:gd name="connsiteX4" fmla="*/ 2124094 w 4989935"/>
                <a:gd name="connsiteY4" fmla="*/ 1539608 h 2157699"/>
                <a:gd name="connsiteX5" fmla="*/ 831656 w 4989935"/>
                <a:gd name="connsiteY5" fmla="*/ 1168754 h 2157699"/>
                <a:gd name="connsiteX6" fmla="*/ 0 w 4989935"/>
                <a:gd name="connsiteY6" fmla="*/ 1078849 h 21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935" h="2157699">
                  <a:moveTo>
                    <a:pt x="4989935" y="0"/>
                  </a:moveTo>
                  <a:cubicBezTo>
                    <a:pt x="4913138" y="2809"/>
                    <a:pt x="4836341" y="5619"/>
                    <a:pt x="4630300" y="359616"/>
                  </a:cubicBezTo>
                  <a:cubicBezTo>
                    <a:pt x="4424259" y="713613"/>
                    <a:pt x="4044020" y="2157699"/>
                    <a:pt x="3753690" y="2123985"/>
                  </a:cubicBezTo>
                  <a:cubicBezTo>
                    <a:pt x="3463360" y="2090271"/>
                    <a:pt x="3159917" y="254728"/>
                    <a:pt x="2888318" y="157332"/>
                  </a:cubicBezTo>
                  <a:cubicBezTo>
                    <a:pt x="2616719" y="59936"/>
                    <a:pt x="2466871" y="1371038"/>
                    <a:pt x="2124094" y="1539608"/>
                  </a:cubicBezTo>
                  <a:cubicBezTo>
                    <a:pt x="1781317" y="1708178"/>
                    <a:pt x="1185672" y="1245547"/>
                    <a:pt x="831656" y="1168754"/>
                  </a:cubicBezTo>
                  <a:cubicBezTo>
                    <a:pt x="477640" y="1091961"/>
                    <a:pt x="238820" y="1085405"/>
                    <a:pt x="0" y="1078849"/>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8555559" y="5371634"/>
              <a:ext cx="334800" cy="369332"/>
            </a:xfrm>
            <a:prstGeom prst="rect">
              <a:avLst/>
            </a:prstGeom>
            <a:noFill/>
          </p:spPr>
          <p:txBody>
            <a:bodyPr wrap="square" rtlCol="0">
              <a:spAutoFit/>
            </a:bodyPr>
            <a:lstStyle/>
            <a:p>
              <a:r>
                <a:rPr lang="en-US" dirty="0" err="1" smtClean="0"/>
                <a:t>z</a:t>
              </a:r>
              <a:endParaRPr lang="en-US" dirty="0"/>
            </a:p>
          </p:txBody>
        </p:sp>
        <p:sp>
          <p:nvSpPr>
            <p:cNvPr id="30" name="Freeform 29"/>
            <p:cNvSpPr/>
            <p:nvPr/>
          </p:nvSpPr>
          <p:spPr>
            <a:xfrm flipV="1">
              <a:off x="5192230" y="5428100"/>
              <a:ext cx="496956" cy="960783"/>
            </a:xfrm>
            <a:custGeom>
              <a:avLst/>
              <a:gdLst>
                <a:gd name="connsiteX0" fmla="*/ 496956 w 496956"/>
                <a:gd name="connsiteY0" fmla="*/ 960783 h 960783"/>
                <a:gd name="connsiteX1" fmla="*/ 242956 w 496956"/>
                <a:gd name="connsiteY1" fmla="*/ 165652 h 960783"/>
                <a:gd name="connsiteX2" fmla="*/ 0 w 496956"/>
                <a:gd name="connsiteY2" fmla="*/ 0 h 960783"/>
              </a:gdLst>
              <a:ahLst/>
              <a:cxnLst>
                <a:cxn ang="0">
                  <a:pos x="connsiteX0" y="connsiteY0"/>
                </a:cxn>
                <a:cxn ang="0">
                  <a:pos x="connsiteX1" y="connsiteY1"/>
                </a:cxn>
                <a:cxn ang="0">
                  <a:pos x="connsiteX2" y="connsiteY2"/>
                </a:cxn>
              </a:cxnLst>
              <a:rect l="l" t="t" r="r" b="b"/>
              <a:pathLst>
                <a:path w="496956" h="960783">
                  <a:moveTo>
                    <a:pt x="496956" y="960783"/>
                  </a:moveTo>
                  <a:cubicBezTo>
                    <a:pt x="411369" y="643282"/>
                    <a:pt x="325782" y="325782"/>
                    <a:pt x="242956" y="165652"/>
                  </a:cubicBezTo>
                  <a:cubicBezTo>
                    <a:pt x="160130" y="5522"/>
                    <a:pt x="80065" y="2761"/>
                    <a:pt x="0" y="0"/>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1324494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 </a:t>
            </a:r>
            <a:r>
              <a:rPr lang="en-US" dirty="0" err="1" smtClean="0"/>
              <a:t>quadrupolar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32</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382537"/>
            <a:ext cx="1290631" cy="369332"/>
            <a:chOff x="531585" y="2628678"/>
            <a:chExt cx="1290631" cy="369332"/>
          </a:xfrm>
        </p:grpSpPr>
        <p:sp>
          <p:nvSpPr>
            <p:cNvPr id="131" name="Oval 18"/>
            <p:cNvSpPr>
              <a:spLocks noChangeArrowheads="1"/>
            </p:cNvSpPr>
            <p:nvPr/>
          </p:nvSpPr>
          <p:spPr bwMode="auto">
            <a:xfrm>
              <a:off x="1606220" y="2638469"/>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60269"/>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grpSp>
        <p:nvGrpSpPr>
          <p:cNvPr id="55" name="Group 94"/>
          <p:cNvGrpSpPr/>
          <p:nvPr/>
        </p:nvGrpSpPr>
        <p:grpSpPr>
          <a:xfrm>
            <a:off x="3644232" y="5508974"/>
            <a:ext cx="2755270" cy="540000"/>
            <a:chOff x="3684336" y="6217478"/>
            <a:chExt cx="2755270" cy="540000"/>
          </a:xfrm>
        </p:grpSpPr>
        <p:sp>
          <p:nvSpPr>
            <p:cNvPr id="56" name="Chevron 55"/>
            <p:cNvSpPr/>
            <p:nvPr/>
          </p:nvSpPr>
          <p:spPr>
            <a:xfrm>
              <a:off x="3684336" y="6332330"/>
              <a:ext cx="484632" cy="315844"/>
            </a:xfrm>
            <a:prstGeom prst="chevron">
              <a:avLst>
                <a:gd name="adj" fmla="val 744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7" name="Picture 56" descr="latex-image-1.pdf"/>
            <p:cNvPicPr>
              <a:picLocks noChangeAspect="1"/>
            </p:cNvPicPr>
            <p:nvPr/>
          </p:nvPicPr>
          <p:blipFill>
            <a:blip r:embed="rId2"/>
            <a:stretch>
              <a:fillRect/>
            </a:stretch>
          </p:blipFill>
          <p:spPr>
            <a:xfrm>
              <a:off x="4358630" y="6217478"/>
              <a:ext cx="2080976" cy="540000"/>
            </a:xfrm>
            <a:prstGeom prst="rect">
              <a:avLst/>
            </a:prstGeom>
          </p:spPr>
        </p:pic>
      </p:grpSp>
      <p:grpSp>
        <p:nvGrpSpPr>
          <p:cNvPr id="54" name="Group 93"/>
          <p:cNvGrpSpPr/>
          <p:nvPr/>
        </p:nvGrpSpPr>
        <p:grpSpPr>
          <a:xfrm>
            <a:off x="1778593" y="5360522"/>
            <a:ext cx="1727740" cy="658605"/>
            <a:chOff x="1816855" y="6062870"/>
            <a:chExt cx="1727740" cy="658605"/>
          </a:xfrm>
        </p:grpSpPr>
        <p:sp>
          <p:nvSpPr>
            <p:cNvPr id="63" name="Bent Arrow 62"/>
            <p:cNvSpPr/>
            <p:nvPr/>
          </p:nvSpPr>
          <p:spPr>
            <a:xfrm flipV="1">
              <a:off x="1816855" y="6062870"/>
              <a:ext cx="627723" cy="658605"/>
            </a:xfrm>
            <a:prstGeom prst="bentArrow">
              <a:avLst>
                <a:gd name="adj1" fmla="val 32037"/>
                <a:gd name="adj2" fmla="val 35177"/>
                <a:gd name="adj3" fmla="val 25000"/>
                <a:gd name="adj4" fmla="val 654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latex-image-1.pdf"/>
            <p:cNvPicPr>
              <a:picLocks noChangeAspect="1"/>
            </p:cNvPicPr>
            <p:nvPr/>
          </p:nvPicPr>
          <p:blipFill>
            <a:blip r:embed="rId3"/>
            <a:stretch>
              <a:fillRect/>
            </a:stretch>
          </p:blipFill>
          <p:spPr>
            <a:xfrm>
              <a:off x="2555533" y="6356350"/>
              <a:ext cx="989062" cy="338598"/>
            </a:xfrm>
            <a:prstGeom prst="rect">
              <a:avLst/>
            </a:prstGeom>
          </p:spPr>
        </p:pic>
      </p:grpSp>
      <p:pic>
        <p:nvPicPr>
          <p:cNvPr id="69" name="Picture 68" descr="latex-image-1.pdf"/>
          <p:cNvPicPr>
            <a:picLocks noChangeAspect="1"/>
          </p:cNvPicPr>
          <p:nvPr/>
        </p:nvPicPr>
        <p:blipFill>
          <a:blip r:embed="rId4"/>
          <a:stretch>
            <a:fillRect/>
          </a:stretch>
        </p:blipFill>
        <p:spPr>
          <a:xfrm>
            <a:off x="827778" y="4622685"/>
            <a:ext cx="3796435" cy="648000"/>
          </a:xfrm>
          <a:prstGeom prst="rect">
            <a:avLst/>
          </a:prstGeom>
        </p:spPr>
      </p:pic>
      <p:pic>
        <p:nvPicPr>
          <p:cNvPr id="71" name="Picture 70" descr="latex-image-1.pdf"/>
          <p:cNvPicPr>
            <a:picLocks noChangeAspect="1"/>
          </p:cNvPicPr>
          <p:nvPr/>
        </p:nvPicPr>
        <p:blipFill>
          <a:blip r:embed="rId5"/>
          <a:stretch>
            <a:fillRect/>
          </a:stretch>
        </p:blipFill>
        <p:spPr>
          <a:xfrm>
            <a:off x="881250" y="3971948"/>
            <a:ext cx="3824609" cy="648000"/>
          </a:xfrm>
          <a:prstGeom prst="rect">
            <a:avLst/>
          </a:prstGeom>
        </p:spPr>
      </p:pic>
      <p:sp>
        <p:nvSpPr>
          <p:cNvPr id="72" name="Rectangle 71"/>
          <p:cNvSpPr/>
          <p:nvPr/>
        </p:nvSpPr>
        <p:spPr>
          <a:xfrm>
            <a:off x="799200" y="3885584"/>
            <a:ext cx="4165695" cy="146878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288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 </a:t>
            </a:r>
            <a:r>
              <a:rPr lang="en-US" dirty="0" err="1" smtClean="0"/>
              <a:t>quadrupolar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33</a:t>
            </a:fld>
            <a:endParaRPr lang="en-US" dirty="0"/>
          </a:p>
        </p:txBody>
      </p:sp>
      <p:grpSp>
        <p:nvGrpSpPr>
          <p:cNvPr id="46" name="Group 45"/>
          <p:cNvGrpSpPr/>
          <p:nvPr/>
        </p:nvGrpSpPr>
        <p:grpSpPr>
          <a:xfrm>
            <a:off x="2494894" y="4328971"/>
            <a:ext cx="4143758" cy="1476000"/>
            <a:chOff x="2494894" y="5746500"/>
            <a:chExt cx="4143758" cy="1476000"/>
          </a:xfrm>
        </p:grpSpPr>
        <p:sp>
          <p:nvSpPr>
            <p:cNvPr id="47" name="Oval 46"/>
            <p:cNvSpPr>
              <a:spLocks noChangeAspect="1"/>
            </p:cNvSpPr>
            <p:nvPr/>
          </p:nvSpPr>
          <p:spPr>
            <a:xfrm>
              <a:off x="2494894" y="5746500"/>
              <a:ext cx="4143758" cy="1476000"/>
            </a:xfrm>
            <a:prstGeom prst="ellipse">
              <a:avLst/>
            </a:prstGeom>
            <a:noFill/>
            <a:ln w="76200" cap="flat" cmpd="sng" algn="ctr">
              <a:solidFill>
                <a:schemeClr val="bg1">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487416" y="6418393"/>
              <a:ext cx="228600" cy="152400"/>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483768" y="4325336"/>
            <a:ext cx="4112719" cy="1476000"/>
            <a:chOff x="2463801" y="5742865"/>
            <a:chExt cx="4112719" cy="1476000"/>
          </a:xfrm>
        </p:grpSpPr>
        <p:sp>
          <p:nvSpPr>
            <p:cNvPr id="50" name="Oval 49"/>
            <p:cNvSpPr/>
            <p:nvPr/>
          </p:nvSpPr>
          <p:spPr>
            <a:xfrm>
              <a:off x="4467449" y="6066737"/>
              <a:ext cx="228600" cy="15251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flipV="1">
              <a:off x="2463801" y="5742865"/>
              <a:ext cx="4112719" cy="1476000"/>
            </a:xfrm>
            <a:prstGeom prst="ellipse">
              <a:avLst/>
            </a:prstGeom>
            <a:noFill/>
            <a:ln w="76200" cap="flat" cmpd="sng" algn="ctr">
              <a:gradFill flip="none" rotWithShape="1">
                <a:gsLst>
                  <a:gs pos="37000">
                    <a:schemeClr val="accent1"/>
                  </a:gs>
                  <a:gs pos="100000">
                    <a:prstClr val="white"/>
                  </a:gs>
                </a:gsLst>
                <a:path path="circle">
                  <a:fillToRect l="50000" t="50000" r="50000" b="50000"/>
                </a:path>
                <a:tileRect/>
              </a:gra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Content Placeholder 2"/>
          <p:cNvSpPr txBox="1">
            <a:spLocks/>
          </p:cNvSpPr>
          <p:nvPr/>
        </p:nvSpPr>
        <p:spPr>
          <a:xfrm>
            <a:off x="827584" y="1961337"/>
            <a:ext cx="7800851" cy="1607379"/>
          </a:xfrm>
          <a:prstGeom prst="rect">
            <a:avLst/>
          </a:prstGeom>
          <a:solidFill>
            <a:schemeClr val="bg1"/>
          </a:solidFill>
          <a:ln>
            <a:solidFill>
              <a:srgbClr val="000000"/>
            </a:solidFill>
          </a:ln>
        </p:spPr>
        <p:txBody>
          <a:bodyPr vert="horz" lIns="91440" tIns="45720" rIns="91440" bIns="45720" rtlCol="0">
            <a:normAutofit fontScale="55000" lnSpcReduction="20000"/>
          </a:bodyPr>
          <a:lstStyle/>
          <a:p>
            <a:pPr marL="360000" lvl="1" indent="-285750">
              <a:spcBef>
                <a:spcPct val="20000"/>
              </a:spcBef>
              <a:buFont typeface="Arial"/>
              <a:buChar char="–"/>
              <a:defRPr/>
            </a:pPr>
            <a:r>
              <a:rPr kumimoji="0" lang="en-US" sz="2900" b="0" i="0" u="none" strike="noStrike" kern="1200" cap="none" spc="0" normalizeH="0" baseline="0" noProof="0" dirty="0" smtClean="0">
                <a:ln>
                  <a:noFill/>
                </a:ln>
                <a:solidFill>
                  <a:schemeClr val="tx1"/>
                </a:solidFill>
                <a:effectLst/>
                <a:uLnTx/>
                <a:uFillTx/>
              </a:rPr>
              <a:t>The value of the transverse </a:t>
            </a:r>
            <a:r>
              <a:rPr kumimoji="0" lang="en-US" sz="2900" b="0" i="0" u="none" strike="noStrike" kern="1200" cap="none" spc="0" normalizeH="0" baseline="0" noProof="0" dirty="0" err="1" smtClean="0">
                <a:ln>
                  <a:noFill/>
                </a:ln>
                <a:solidFill>
                  <a:schemeClr val="tx1"/>
                </a:solidFill>
                <a:effectLst/>
                <a:uLnTx/>
                <a:uFillTx/>
              </a:rPr>
              <a:t>quadrupolar</a:t>
            </a:r>
            <a:r>
              <a:rPr kumimoji="0" lang="en-US" sz="2900" b="0" i="0" u="none" strike="noStrike" kern="1200" cap="none" spc="0" normalizeH="0" baseline="0" noProof="0" dirty="0" smtClean="0">
                <a:ln>
                  <a:noFill/>
                </a:ln>
                <a:solidFill>
                  <a:schemeClr val="tx1"/>
                </a:solidFill>
                <a:effectLst/>
                <a:uLnTx/>
                <a:uFillTx/>
              </a:rPr>
              <a:t> wake functions in 0,</a:t>
            </a:r>
            <a:r>
              <a:rPr lang="en-US" sz="2900" i="1" dirty="0" smtClean="0"/>
              <a:t> </a:t>
            </a:r>
            <a:r>
              <a:rPr lang="en-US" sz="2900" b="1" i="1" dirty="0" smtClean="0"/>
              <a:t>W</a:t>
            </a:r>
            <a:r>
              <a:rPr lang="en-US" sz="2900" b="1" i="1" baseline="-25000" dirty="0" smtClean="0"/>
              <a:t>Qx,y</a:t>
            </a:r>
            <a:r>
              <a:rPr lang="en-US" sz="2900" b="1" i="1" dirty="0" smtClean="0"/>
              <a:t>(0)</a:t>
            </a:r>
            <a:r>
              <a:rPr kumimoji="0" lang="en-US" sz="2900" b="0" i="0" u="none" strike="noStrike" kern="1200" cap="none" spc="0" normalizeH="0" noProof="0" dirty="0" smtClean="0">
                <a:ln>
                  <a:noFill/>
                </a:ln>
                <a:solidFill>
                  <a:schemeClr val="tx1"/>
                </a:solidFill>
                <a:effectLst/>
                <a:uLnTx/>
                <a:uFillTx/>
              </a:rPr>
              <a:t>,</a:t>
            </a:r>
            <a:r>
              <a:rPr kumimoji="0" lang="en-US" sz="2900" b="0" i="0" u="none" strike="noStrike" kern="1200" cap="none" spc="0" normalizeH="0" baseline="0" noProof="0" dirty="0" smtClean="0">
                <a:ln>
                  <a:noFill/>
                </a:ln>
                <a:solidFill>
                  <a:schemeClr val="tx1"/>
                </a:solidFill>
                <a:effectLst/>
                <a:uLnTx/>
                <a:uFillTx/>
              </a:rPr>
              <a:t> </a:t>
            </a:r>
            <a:r>
              <a:rPr lang="en-US" sz="2900" dirty="0"/>
              <a:t>vanishes because source and witness </a:t>
            </a:r>
            <a:r>
              <a:rPr lang="en-US" sz="2900" dirty="0" smtClean="0"/>
              <a:t>particles </a:t>
            </a:r>
            <a:r>
              <a:rPr lang="en-US" sz="2900" dirty="0"/>
              <a:t>are traveling parallel and they can only – mutually – interact through </a:t>
            </a:r>
            <a:r>
              <a:rPr lang="en-US" sz="2900" dirty="0" smtClean="0"/>
              <a:t>space charge</a:t>
            </a:r>
            <a:r>
              <a:rPr lang="en-US" sz="2900" dirty="0"/>
              <a:t>, which is not included in this framework</a:t>
            </a:r>
          </a:p>
          <a:p>
            <a:pPr marL="360000" lvl="1" indent="-285750">
              <a:spcBef>
                <a:spcPct val="20000"/>
              </a:spcBef>
              <a:buFont typeface="Arial"/>
              <a:buChar char="–"/>
              <a:defRPr/>
            </a:pPr>
            <a:r>
              <a:rPr lang="en-US" sz="2900" b="1" i="1" dirty="0" err="1" smtClean="0"/>
              <a:t>W</a:t>
            </a:r>
            <a:r>
              <a:rPr lang="en-US" sz="2900" b="1" i="1" baseline="-25000" dirty="0" err="1" smtClean="0"/>
              <a:t>Qx,</a:t>
            </a:r>
            <a:r>
              <a:rPr lang="en-US" sz="2900" b="1" i="1" baseline="-25000" dirty="0" err="1"/>
              <a:t>y</a:t>
            </a:r>
            <a:r>
              <a:rPr lang="en-US" sz="2900" b="1" i="1" dirty="0"/>
              <a:t>(</a:t>
            </a:r>
            <a:r>
              <a:rPr lang="en-US" sz="2900" b="1" i="1" dirty="0" smtClean="0"/>
              <a:t>0</a:t>
            </a:r>
            <a:r>
              <a:rPr lang="en-US" sz="2900" b="1" i="1" baseline="30000" dirty="0" smtClean="0"/>
              <a:t>--</a:t>
            </a:r>
            <a:r>
              <a:rPr lang="en-US" sz="2900" b="1" i="1" dirty="0" smtClean="0"/>
              <a:t>)</a:t>
            </a:r>
            <a:r>
              <a:rPr lang="en-US" sz="2900" i="1" dirty="0" smtClean="0"/>
              <a:t> </a:t>
            </a:r>
            <a:r>
              <a:rPr lang="en-US" sz="2900" dirty="0" smtClean="0"/>
              <a:t>can be of either sign since trailing particles can be either attracted or deflected even more off axis (</a:t>
            </a:r>
            <a:r>
              <a:rPr lang="en-US" sz="2900" dirty="0" smtClean="0">
                <a:cs typeface="Symbol" charset="2"/>
              </a:rPr>
              <a:t>depends on geometry and boundary conditions</a:t>
            </a:r>
            <a:r>
              <a:rPr lang="en-US" sz="2900" dirty="0" smtClean="0"/>
              <a:t>) </a:t>
            </a:r>
            <a:r>
              <a:rPr kumimoji="0" lang="en-US" sz="2900" b="0" i="0" u="none" strike="noStrike" kern="1200" cap="none" spc="0" normalizeH="0" baseline="0" noProof="0" dirty="0" smtClean="0">
                <a:ln>
                  <a:noFill/>
                </a:ln>
                <a:solidFill>
                  <a:schemeClr val="tx1"/>
                </a:solidFill>
                <a:effectLst/>
                <a:uLnTx/>
                <a:uFillTx/>
              </a:rPr>
              <a:t>  </a:t>
            </a:r>
            <a:endParaRPr kumimoji="0" lang="en-US" sz="2900" b="0" i="0" u="none" strike="noStrike" kern="1200" cap="none" spc="0" normalizeH="0" noProof="0" dirty="0" smtClean="0">
              <a:ln>
                <a:noFill/>
              </a:ln>
              <a:solidFill>
                <a:schemeClr val="tx1"/>
              </a:solidFill>
              <a:effectLst/>
              <a:uLnTx/>
              <a:uFillTx/>
            </a:endParaRPr>
          </a:p>
        </p:txBody>
      </p:sp>
      <p:pic>
        <p:nvPicPr>
          <p:cNvPr id="53" name="Picture 52" descr="latex-image-1.pdf"/>
          <p:cNvPicPr>
            <a:picLocks noChangeAspect="1"/>
          </p:cNvPicPr>
          <p:nvPr/>
        </p:nvPicPr>
        <p:blipFill>
          <a:blip r:embed="rId2"/>
          <a:stretch>
            <a:fillRect/>
          </a:stretch>
        </p:blipFill>
        <p:spPr>
          <a:xfrm>
            <a:off x="1066800" y="863616"/>
            <a:ext cx="3030888" cy="755500"/>
          </a:xfrm>
          <a:prstGeom prst="rect">
            <a:avLst/>
          </a:prstGeom>
        </p:spPr>
      </p:pic>
      <p:grpSp>
        <p:nvGrpSpPr>
          <p:cNvPr id="58" name="Group 57"/>
          <p:cNvGrpSpPr/>
          <p:nvPr/>
        </p:nvGrpSpPr>
        <p:grpSpPr>
          <a:xfrm>
            <a:off x="4665950" y="1038103"/>
            <a:ext cx="2893681" cy="360000"/>
            <a:chOff x="4665950" y="1546087"/>
            <a:chExt cx="2893681" cy="360000"/>
          </a:xfrm>
        </p:grpSpPr>
        <p:pic>
          <p:nvPicPr>
            <p:cNvPr id="59" name="Picture 58" descr="latex-image-1.pdf"/>
            <p:cNvPicPr>
              <a:picLocks noChangeAspect="1"/>
            </p:cNvPicPr>
            <p:nvPr/>
          </p:nvPicPr>
          <p:blipFill rotWithShape="1">
            <a:blip r:embed="rId3"/>
            <a:srcRect b="52177"/>
            <a:stretch/>
          </p:blipFill>
          <p:spPr>
            <a:xfrm>
              <a:off x="4665950" y="1589736"/>
              <a:ext cx="735725" cy="255088"/>
            </a:xfrm>
            <a:prstGeom prst="rect">
              <a:avLst/>
            </a:prstGeom>
          </p:spPr>
        </p:pic>
        <p:pic>
          <p:nvPicPr>
            <p:cNvPr id="60" name="Picture 59" descr="latex-image-1.pdf"/>
            <p:cNvPicPr>
              <a:picLocks noChangeAspect="1"/>
            </p:cNvPicPr>
            <p:nvPr/>
          </p:nvPicPr>
          <p:blipFill>
            <a:blip r:embed="rId4"/>
            <a:stretch>
              <a:fillRect/>
            </a:stretch>
          </p:blipFill>
          <p:spPr>
            <a:xfrm>
              <a:off x="5851939" y="1546087"/>
              <a:ext cx="1707692" cy="360000"/>
            </a:xfrm>
            <a:prstGeom prst="rect">
              <a:avLst/>
            </a:prstGeom>
          </p:spPr>
        </p:pic>
      </p:grpSp>
      <p:grpSp>
        <p:nvGrpSpPr>
          <p:cNvPr id="61" name="Group 60"/>
          <p:cNvGrpSpPr/>
          <p:nvPr/>
        </p:nvGrpSpPr>
        <p:grpSpPr>
          <a:xfrm>
            <a:off x="2484013" y="4328971"/>
            <a:ext cx="4112719" cy="1476000"/>
            <a:chOff x="-1416193" y="5752826"/>
            <a:chExt cx="4112719" cy="1476000"/>
          </a:xfrm>
        </p:grpSpPr>
        <p:sp>
          <p:nvSpPr>
            <p:cNvPr id="62" name="Oval 61"/>
            <p:cNvSpPr/>
            <p:nvPr/>
          </p:nvSpPr>
          <p:spPr>
            <a:xfrm>
              <a:off x="1184481" y="6433103"/>
              <a:ext cx="228600" cy="152514"/>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flipV="1">
              <a:off x="-1416193" y="5752826"/>
              <a:ext cx="4112719" cy="1476000"/>
            </a:xfrm>
            <a:prstGeom prst="ellipse">
              <a:avLst/>
            </a:prstGeom>
            <a:noFill/>
            <a:ln w="76200" cap="flat" cmpd="sng" algn="ctr">
              <a:gradFill flip="none" rotWithShape="1">
                <a:gsLst>
                  <a:gs pos="37000">
                    <a:schemeClr val="accent1"/>
                  </a:gs>
                  <a:gs pos="100000">
                    <a:prstClr val="white"/>
                  </a:gs>
                </a:gsLst>
                <a:path path="circle">
                  <a:fillToRect l="50000" t="50000" r="50000" b="50000"/>
                </a:path>
                <a:tileRect/>
              </a:gra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3668787" y="4689352"/>
            <a:ext cx="646931" cy="407779"/>
            <a:chOff x="3668787" y="5197336"/>
            <a:chExt cx="646931" cy="407779"/>
          </a:xfrm>
        </p:grpSpPr>
        <p:cxnSp>
          <p:nvCxnSpPr>
            <p:cNvPr id="75" name="Straight Arrow Connector 74"/>
            <p:cNvCxnSpPr/>
            <p:nvPr/>
          </p:nvCxnSpPr>
          <p:spPr>
            <a:xfrm>
              <a:off x="4315718" y="5197336"/>
              <a:ext cx="0" cy="407779"/>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76" name="Picture 7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787" y="5251450"/>
              <a:ext cx="541091" cy="288000"/>
            </a:xfrm>
            <a:prstGeom prst="rect">
              <a:avLst/>
            </a:prstGeom>
          </p:spPr>
        </p:pic>
      </p:grpSp>
      <p:grpSp>
        <p:nvGrpSpPr>
          <p:cNvPr id="77" name="Group 76"/>
          <p:cNvGrpSpPr/>
          <p:nvPr/>
        </p:nvGrpSpPr>
        <p:grpSpPr>
          <a:xfrm>
            <a:off x="4603751" y="4369683"/>
            <a:ext cx="618873" cy="306182"/>
            <a:chOff x="4603751" y="4877667"/>
            <a:chExt cx="618873" cy="306182"/>
          </a:xfrm>
        </p:grpSpPr>
        <p:pic>
          <p:nvPicPr>
            <p:cNvPr id="78" name="Picture 7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4782" y="4895852"/>
              <a:ext cx="457842" cy="287997"/>
            </a:xfrm>
            <a:prstGeom prst="rect">
              <a:avLst/>
            </a:prstGeom>
          </p:spPr>
        </p:pic>
        <p:cxnSp>
          <p:nvCxnSpPr>
            <p:cNvPr id="79" name="Straight Arrow Connector 78"/>
            <p:cNvCxnSpPr/>
            <p:nvPr/>
          </p:nvCxnSpPr>
          <p:spPr>
            <a:xfrm rot="5400000" flipH="1" flipV="1">
              <a:off x="4459828" y="5021590"/>
              <a:ext cx="290173" cy="232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4818900" y="5081256"/>
            <a:ext cx="460874" cy="386752"/>
            <a:chOff x="4818900" y="5586911"/>
            <a:chExt cx="460874" cy="386752"/>
          </a:xfrm>
        </p:grpSpPr>
        <p:pic>
          <p:nvPicPr>
            <p:cNvPr id="81" name="Picture 8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932" y="5685666"/>
              <a:ext cx="457842" cy="287997"/>
            </a:xfrm>
            <a:prstGeom prst="rect">
              <a:avLst/>
            </a:prstGeom>
          </p:spPr>
        </p:pic>
        <p:cxnSp>
          <p:nvCxnSpPr>
            <p:cNvPr id="82" name="Straight Arrow Connector 81"/>
            <p:cNvCxnSpPr/>
            <p:nvPr/>
          </p:nvCxnSpPr>
          <p:spPr>
            <a:xfrm flipH="1" flipV="1">
              <a:off x="4818900" y="5586911"/>
              <a:ext cx="290170" cy="232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4572000" y="4505192"/>
            <a:ext cx="591940" cy="367603"/>
            <a:chOff x="3723779" y="4829733"/>
            <a:chExt cx="591940" cy="367603"/>
          </a:xfrm>
        </p:grpSpPr>
        <p:cxnSp>
          <p:nvCxnSpPr>
            <p:cNvPr id="84" name="Straight Arrow Connector 83"/>
            <p:cNvCxnSpPr/>
            <p:nvPr/>
          </p:nvCxnSpPr>
          <p:spPr>
            <a:xfrm flipH="1">
              <a:off x="3831221" y="5197336"/>
              <a:ext cx="484498" cy="0"/>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85" name="Picture 8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3779" y="4829733"/>
              <a:ext cx="541091" cy="288000"/>
            </a:xfrm>
            <a:prstGeom prst="rect">
              <a:avLst/>
            </a:prstGeom>
          </p:spPr>
        </p:pic>
      </p:grpSp>
    </p:spTree>
    <p:extLst>
      <p:ext uri="{BB962C8B-B14F-4D97-AF65-F5344CB8AC3E}">
        <p14:creationId xmlns:p14="http://schemas.microsoft.com/office/powerpoint/2010/main" val="1435680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impedances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34</a:t>
            </a:fld>
            <a:endParaRPr lang="en-US" dirty="0"/>
          </a:p>
        </p:txBody>
      </p:sp>
      <p:sp>
        <p:nvSpPr>
          <p:cNvPr id="52" name="Content Placeholder 2"/>
          <p:cNvSpPr txBox="1">
            <a:spLocks/>
          </p:cNvSpPr>
          <p:nvPr/>
        </p:nvSpPr>
        <p:spPr>
          <a:xfrm>
            <a:off x="827584" y="1961337"/>
            <a:ext cx="7800851" cy="1607379"/>
          </a:xfrm>
          <a:prstGeom prst="rect">
            <a:avLst/>
          </a:prstGeom>
          <a:solidFill>
            <a:schemeClr val="bg1"/>
          </a:solidFill>
          <a:ln>
            <a:solidFill>
              <a:srgbClr val="000000"/>
            </a:solidFill>
          </a:ln>
        </p:spPr>
        <p:txBody>
          <a:bodyPr vert="horz" lIns="91440" tIns="45720" rIns="91440" bIns="45720" rtlCol="0">
            <a:normAutofit fontScale="55000" lnSpcReduction="20000"/>
          </a:bodyPr>
          <a:lstStyle/>
          <a:p>
            <a:pPr marL="360000" lvl="1" indent="-285750">
              <a:spcBef>
                <a:spcPct val="20000"/>
              </a:spcBef>
              <a:buFont typeface="Arial"/>
              <a:buChar char="–"/>
              <a:defRPr/>
            </a:pPr>
            <a:r>
              <a:rPr kumimoji="0" lang="en-US" sz="2900" b="0" i="0" u="none" strike="noStrike" kern="1200" cap="none" spc="0" normalizeH="0" baseline="0" noProof="0" dirty="0" smtClean="0">
                <a:ln>
                  <a:noFill/>
                </a:ln>
                <a:solidFill>
                  <a:schemeClr val="tx1"/>
                </a:solidFill>
                <a:effectLst/>
                <a:uLnTx/>
                <a:uFillTx/>
              </a:rPr>
              <a:t>The value of the transverse </a:t>
            </a:r>
            <a:r>
              <a:rPr kumimoji="0" lang="en-US" sz="2900" b="0" i="0" u="none" strike="noStrike" kern="1200" cap="none" spc="0" normalizeH="0" baseline="0" noProof="0" dirty="0" err="1" smtClean="0">
                <a:ln>
                  <a:noFill/>
                </a:ln>
                <a:solidFill>
                  <a:schemeClr val="tx1"/>
                </a:solidFill>
                <a:effectLst/>
                <a:uLnTx/>
                <a:uFillTx/>
              </a:rPr>
              <a:t>quadrupolar</a:t>
            </a:r>
            <a:r>
              <a:rPr kumimoji="0" lang="en-US" sz="2900" b="0" i="0" u="none" strike="noStrike" kern="1200" cap="none" spc="0" normalizeH="0" baseline="0" noProof="0" dirty="0" smtClean="0">
                <a:ln>
                  <a:noFill/>
                </a:ln>
                <a:solidFill>
                  <a:schemeClr val="tx1"/>
                </a:solidFill>
                <a:effectLst/>
                <a:uLnTx/>
                <a:uFillTx/>
              </a:rPr>
              <a:t> wake functions in 0,</a:t>
            </a:r>
            <a:r>
              <a:rPr lang="en-US" sz="2900" i="1" dirty="0" smtClean="0"/>
              <a:t> </a:t>
            </a:r>
            <a:r>
              <a:rPr lang="en-US" sz="2900" b="1" i="1" dirty="0" smtClean="0"/>
              <a:t>W</a:t>
            </a:r>
            <a:r>
              <a:rPr lang="en-US" sz="2900" b="1" i="1" baseline="-25000" dirty="0" smtClean="0"/>
              <a:t>Qx,y</a:t>
            </a:r>
            <a:r>
              <a:rPr lang="en-US" sz="2900" b="1" i="1" dirty="0" smtClean="0"/>
              <a:t>(0)</a:t>
            </a:r>
            <a:r>
              <a:rPr kumimoji="0" lang="en-US" sz="2900" b="0" i="0" u="none" strike="noStrike" kern="1200" cap="none" spc="0" normalizeH="0" noProof="0" dirty="0" smtClean="0">
                <a:ln>
                  <a:noFill/>
                </a:ln>
                <a:solidFill>
                  <a:schemeClr val="tx1"/>
                </a:solidFill>
                <a:effectLst/>
                <a:uLnTx/>
                <a:uFillTx/>
              </a:rPr>
              <a:t>,</a:t>
            </a:r>
            <a:r>
              <a:rPr kumimoji="0" lang="en-US" sz="2900" b="0" i="0" u="none" strike="noStrike" kern="1200" cap="none" spc="0" normalizeH="0" baseline="0" noProof="0" dirty="0" smtClean="0">
                <a:ln>
                  <a:noFill/>
                </a:ln>
                <a:solidFill>
                  <a:schemeClr val="tx1"/>
                </a:solidFill>
                <a:effectLst/>
                <a:uLnTx/>
                <a:uFillTx/>
              </a:rPr>
              <a:t> </a:t>
            </a:r>
            <a:r>
              <a:rPr lang="en-US" sz="2900" dirty="0"/>
              <a:t>vanishes because source and witness </a:t>
            </a:r>
            <a:r>
              <a:rPr lang="en-US" sz="2900" dirty="0" smtClean="0"/>
              <a:t>particles </a:t>
            </a:r>
            <a:r>
              <a:rPr lang="en-US" sz="2900" dirty="0"/>
              <a:t>are traveling parallel and they can only – mutually – interact through </a:t>
            </a:r>
            <a:r>
              <a:rPr lang="en-US" sz="2900" dirty="0" smtClean="0"/>
              <a:t>space charge</a:t>
            </a:r>
            <a:r>
              <a:rPr lang="en-US" sz="2900" dirty="0"/>
              <a:t>, which is not included in this framework</a:t>
            </a:r>
          </a:p>
          <a:p>
            <a:pPr marL="360000" lvl="1" indent="-285750">
              <a:spcBef>
                <a:spcPct val="20000"/>
              </a:spcBef>
              <a:buFont typeface="Arial"/>
              <a:buChar char="–"/>
              <a:defRPr/>
            </a:pPr>
            <a:r>
              <a:rPr lang="en-US" sz="2900" b="1" i="1" dirty="0" err="1" smtClean="0"/>
              <a:t>W</a:t>
            </a:r>
            <a:r>
              <a:rPr lang="en-US" sz="2900" b="1" i="1" baseline="-25000" dirty="0" err="1" smtClean="0"/>
              <a:t>Qx,</a:t>
            </a:r>
            <a:r>
              <a:rPr lang="en-US" sz="2900" b="1" i="1" baseline="-25000" dirty="0" err="1"/>
              <a:t>y</a:t>
            </a:r>
            <a:r>
              <a:rPr lang="en-US" sz="2900" b="1" i="1" dirty="0"/>
              <a:t>(</a:t>
            </a:r>
            <a:r>
              <a:rPr lang="en-US" sz="2900" b="1" i="1" dirty="0" smtClean="0"/>
              <a:t>0</a:t>
            </a:r>
            <a:r>
              <a:rPr lang="en-US" sz="2900" b="1" i="1" baseline="30000" dirty="0" smtClean="0"/>
              <a:t>--</a:t>
            </a:r>
            <a:r>
              <a:rPr lang="en-US" sz="2900" b="1" i="1" dirty="0" smtClean="0"/>
              <a:t>)</a:t>
            </a:r>
            <a:r>
              <a:rPr lang="en-US" sz="2900" i="1" dirty="0" smtClean="0"/>
              <a:t> </a:t>
            </a:r>
            <a:r>
              <a:rPr lang="en-US" sz="2900" dirty="0" smtClean="0"/>
              <a:t>can be of either sign since trailing particles can be either attracted or deflected even more off axis (</a:t>
            </a:r>
            <a:r>
              <a:rPr lang="en-US" sz="2900" dirty="0" smtClean="0">
                <a:cs typeface="Symbol" charset="2"/>
              </a:rPr>
              <a:t>depends on geometry and boundary conditions</a:t>
            </a:r>
            <a:r>
              <a:rPr lang="en-US" sz="2900" dirty="0" smtClean="0"/>
              <a:t>) </a:t>
            </a:r>
          </a:p>
          <a:p>
            <a:pPr marL="360000" lvl="1" indent="-285750">
              <a:spcBef>
                <a:spcPct val="20000"/>
              </a:spcBef>
              <a:buFont typeface="Arial"/>
              <a:buChar char="–"/>
              <a:defRPr/>
            </a:pPr>
            <a:r>
              <a:rPr lang="en-US" sz="2900" b="1" i="1" dirty="0" err="1">
                <a:solidFill>
                  <a:srgbClr val="660066"/>
                </a:solidFill>
              </a:rPr>
              <a:t>W</a:t>
            </a:r>
            <a:r>
              <a:rPr lang="en-US" sz="2900" b="1" i="1" baseline="-25000" dirty="0" err="1">
                <a:solidFill>
                  <a:srgbClr val="660066"/>
                </a:solidFill>
              </a:rPr>
              <a:t>x,y</a:t>
            </a:r>
            <a:r>
              <a:rPr lang="en-US" sz="2900" b="1" i="1" dirty="0">
                <a:solidFill>
                  <a:srgbClr val="660066"/>
                </a:solidFill>
              </a:rPr>
              <a:t>(z)</a:t>
            </a:r>
            <a:r>
              <a:rPr lang="en-US" sz="2900" dirty="0"/>
              <a:t> has a discontinuous derivative in z=0 and it vanishes for all z&gt;0 because of the ultra-relativistic approximation </a:t>
            </a:r>
            <a:r>
              <a:rPr kumimoji="0" lang="en-US" sz="2900" b="0" i="0" u="none" strike="noStrike" kern="1200" cap="none" spc="0" normalizeH="0" baseline="0" noProof="0" dirty="0" smtClean="0">
                <a:ln>
                  <a:noFill/>
                </a:ln>
                <a:solidFill>
                  <a:schemeClr val="tx1"/>
                </a:solidFill>
                <a:effectLst/>
                <a:uLnTx/>
                <a:uFillTx/>
              </a:rPr>
              <a:t>  </a:t>
            </a:r>
            <a:endParaRPr kumimoji="0" lang="en-US" sz="2900" b="0" i="0" u="none" strike="noStrike" kern="1200" cap="none" spc="0" normalizeH="0" noProof="0" dirty="0" smtClean="0">
              <a:ln>
                <a:noFill/>
              </a:ln>
              <a:solidFill>
                <a:schemeClr val="tx1"/>
              </a:solidFill>
              <a:effectLst/>
              <a:uLnTx/>
              <a:uFillTx/>
            </a:endParaRPr>
          </a:p>
        </p:txBody>
      </p:sp>
      <p:pic>
        <p:nvPicPr>
          <p:cNvPr id="53" name="Picture 52" descr="latex-image-1.pdf"/>
          <p:cNvPicPr>
            <a:picLocks noChangeAspect="1"/>
          </p:cNvPicPr>
          <p:nvPr/>
        </p:nvPicPr>
        <p:blipFill>
          <a:blip r:embed="rId2"/>
          <a:stretch>
            <a:fillRect/>
          </a:stretch>
        </p:blipFill>
        <p:spPr>
          <a:xfrm>
            <a:off x="1066800" y="863616"/>
            <a:ext cx="3030888" cy="755500"/>
          </a:xfrm>
          <a:prstGeom prst="rect">
            <a:avLst/>
          </a:prstGeom>
        </p:spPr>
      </p:pic>
      <p:grpSp>
        <p:nvGrpSpPr>
          <p:cNvPr id="58" name="Group 57"/>
          <p:cNvGrpSpPr/>
          <p:nvPr/>
        </p:nvGrpSpPr>
        <p:grpSpPr>
          <a:xfrm>
            <a:off x="4665950" y="1038103"/>
            <a:ext cx="2893681" cy="360000"/>
            <a:chOff x="4665950" y="1546087"/>
            <a:chExt cx="2893681" cy="360000"/>
          </a:xfrm>
        </p:grpSpPr>
        <p:pic>
          <p:nvPicPr>
            <p:cNvPr id="59" name="Picture 58" descr="latex-image-1.pdf"/>
            <p:cNvPicPr>
              <a:picLocks noChangeAspect="1"/>
            </p:cNvPicPr>
            <p:nvPr/>
          </p:nvPicPr>
          <p:blipFill rotWithShape="1">
            <a:blip r:embed="rId3"/>
            <a:srcRect b="52177"/>
            <a:stretch/>
          </p:blipFill>
          <p:spPr>
            <a:xfrm>
              <a:off x="4665950" y="1589736"/>
              <a:ext cx="735725" cy="255088"/>
            </a:xfrm>
            <a:prstGeom prst="rect">
              <a:avLst/>
            </a:prstGeom>
          </p:spPr>
        </p:pic>
        <p:pic>
          <p:nvPicPr>
            <p:cNvPr id="60" name="Picture 59" descr="latex-image-1.pdf"/>
            <p:cNvPicPr>
              <a:picLocks noChangeAspect="1"/>
            </p:cNvPicPr>
            <p:nvPr/>
          </p:nvPicPr>
          <p:blipFill>
            <a:blip r:embed="rId4"/>
            <a:stretch>
              <a:fillRect/>
            </a:stretch>
          </p:blipFill>
          <p:spPr>
            <a:xfrm>
              <a:off x="5851939" y="1546087"/>
              <a:ext cx="1707692" cy="360000"/>
            </a:xfrm>
            <a:prstGeom prst="rect">
              <a:avLst/>
            </a:prstGeom>
          </p:spPr>
        </p:pic>
      </p:grpSp>
      <p:grpSp>
        <p:nvGrpSpPr>
          <p:cNvPr id="32" name="Group 26"/>
          <p:cNvGrpSpPr/>
          <p:nvPr/>
        </p:nvGrpSpPr>
        <p:grpSpPr>
          <a:xfrm>
            <a:off x="202295" y="3647444"/>
            <a:ext cx="8713105" cy="2512575"/>
            <a:chOff x="202295" y="4208900"/>
            <a:chExt cx="8713105" cy="2512575"/>
          </a:xfrm>
        </p:grpSpPr>
        <p:cxnSp>
          <p:nvCxnSpPr>
            <p:cNvPr id="33" name="Straight Arrow Connector 32"/>
            <p:cNvCxnSpPr/>
            <p:nvPr/>
          </p:nvCxnSpPr>
          <p:spPr>
            <a:xfrm flipV="1">
              <a:off x="202295" y="5410200"/>
              <a:ext cx="8713105" cy="17900"/>
            </a:xfrm>
            <a:prstGeom prst="straightConnector1">
              <a:avLst/>
            </a:prstGeom>
            <a:ln w="12700"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flipH="1" flipV="1">
              <a:off x="4478441" y="5501481"/>
              <a:ext cx="2438400"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86935" y="5400261"/>
              <a:ext cx="2202528" cy="9939"/>
            </a:xfrm>
            <a:prstGeom prst="line">
              <a:avLst/>
            </a:pr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686935" y="4208900"/>
              <a:ext cx="1018665" cy="369332"/>
            </a:xfrm>
            <a:prstGeom prst="rect">
              <a:avLst/>
            </a:prstGeom>
            <a:noFill/>
          </p:spPr>
          <p:txBody>
            <a:bodyPr wrap="square" rtlCol="0">
              <a:spAutoFit/>
            </a:bodyPr>
            <a:lstStyle/>
            <a:p>
              <a:r>
                <a:rPr lang="en-US" dirty="0" err="1" smtClean="0">
                  <a:solidFill>
                    <a:srgbClr val="660066"/>
                  </a:solidFill>
                </a:rPr>
                <a:t>W</a:t>
              </a:r>
              <a:r>
                <a:rPr lang="en-US" baseline="-25000" dirty="0" err="1" smtClean="0">
                  <a:solidFill>
                    <a:srgbClr val="660066"/>
                  </a:solidFill>
                </a:rPr>
                <a:t>Qx,y</a:t>
              </a:r>
              <a:r>
                <a:rPr lang="en-US" dirty="0" err="1" smtClean="0">
                  <a:solidFill>
                    <a:srgbClr val="660066"/>
                  </a:solidFill>
                </a:rPr>
                <a:t>(z</a:t>
              </a:r>
              <a:r>
                <a:rPr lang="en-US" dirty="0" smtClean="0">
                  <a:solidFill>
                    <a:srgbClr val="660066"/>
                  </a:solidFill>
                </a:rPr>
                <a:t>)</a:t>
              </a:r>
              <a:endParaRPr lang="en-US" dirty="0">
                <a:solidFill>
                  <a:srgbClr val="660066"/>
                </a:solidFill>
              </a:endParaRPr>
            </a:p>
          </p:txBody>
        </p:sp>
        <p:sp>
          <p:nvSpPr>
            <p:cNvPr id="37" name="Freeform 36"/>
            <p:cNvSpPr/>
            <p:nvPr/>
          </p:nvSpPr>
          <p:spPr>
            <a:xfrm flipV="1">
              <a:off x="202295" y="4297445"/>
              <a:ext cx="4989935" cy="2157699"/>
            </a:xfrm>
            <a:custGeom>
              <a:avLst/>
              <a:gdLst>
                <a:gd name="connsiteX0" fmla="*/ 4989935 w 4989935"/>
                <a:gd name="connsiteY0" fmla="*/ 0 h 2157699"/>
                <a:gd name="connsiteX1" fmla="*/ 4630300 w 4989935"/>
                <a:gd name="connsiteY1" fmla="*/ 359616 h 2157699"/>
                <a:gd name="connsiteX2" fmla="*/ 3753690 w 4989935"/>
                <a:gd name="connsiteY2" fmla="*/ 2123985 h 2157699"/>
                <a:gd name="connsiteX3" fmla="*/ 2888318 w 4989935"/>
                <a:gd name="connsiteY3" fmla="*/ 157332 h 2157699"/>
                <a:gd name="connsiteX4" fmla="*/ 2124094 w 4989935"/>
                <a:gd name="connsiteY4" fmla="*/ 1539608 h 2157699"/>
                <a:gd name="connsiteX5" fmla="*/ 831656 w 4989935"/>
                <a:gd name="connsiteY5" fmla="*/ 1168754 h 2157699"/>
                <a:gd name="connsiteX6" fmla="*/ 0 w 4989935"/>
                <a:gd name="connsiteY6" fmla="*/ 1078849 h 21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935" h="2157699">
                  <a:moveTo>
                    <a:pt x="4989935" y="0"/>
                  </a:moveTo>
                  <a:cubicBezTo>
                    <a:pt x="4913138" y="2809"/>
                    <a:pt x="4836341" y="5619"/>
                    <a:pt x="4630300" y="359616"/>
                  </a:cubicBezTo>
                  <a:cubicBezTo>
                    <a:pt x="4424259" y="713613"/>
                    <a:pt x="4044020" y="2157699"/>
                    <a:pt x="3753690" y="2123985"/>
                  </a:cubicBezTo>
                  <a:cubicBezTo>
                    <a:pt x="3463360" y="2090271"/>
                    <a:pt x="3159917" y="254728"/>
                    <a:pt x="2888318" y="157332"/>
                  </a:cubicBezTo>
                  <a:cubicBezTo>
                    <a:pt x="2616719" y="59936"/>
                    <a:pt x="2466871" y="1371038"/>
                    <a:pt x="2124094" y="1539608"/>
                  </a:cubicBezTo>
                  <a:cubicBezTo>
                    <a:pt x="1781317" y="1708178"/>
                    <a:pt x="1185672" y="1245547"/>
                    <a:pt x="831656" y="1168754"/>
                  </a:cubicBezTo>
                  <a:cubicBezTo>
                    <a:pt x="477640" y="1091961"/>
                    <a:pt x="238820" y="1085405"/>
                    <a:pt x="0" y="1078849"/>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p:cNvSpPr txBox="1"/>
            <p:nvPr/>
          </p:nvSpPr>
          <p:spPr>
            <a:xfrm>
              <a:off x="8555559" y="5371634"/>
              <a:ext cx="334800" cy="369332"/>
            </a:xfrm>
            <a:prstGeom prst="rect">
              <a:avLst/>
            </a:prstGeom>
            <a:noFill/>
          </p:spPr>
          <p:txBody>
            <a:bodyPr wrap="square" rtlCol="0">
              <a:spAutoFit/>
            </a:bodyPr>
            <a:lstStyle/>
            <a:p>
              <a:r>
                <a:rPr lang="en-US" dirty="0" err="1" smtClean="0"/>
                <a:t>z</a:t>
              </a:r>
              <a:endParaRPr lang="en-US" dirty="0"/>
            </a:p>
          </p:txBody>
        </p:sp>
        <p:sp>
          <p:nvSpPr>
            <p:cNvPr id="39" name="Freeform 38"/>
            <p:cNvSpPr/>
            <p:nvPr/>
          </p:nvSpPr>
          <p:spPr>
            <a:xfrm flipV="1">
              <a:off x="5192230" y="5410200"/>
              <a:ext cx="496956" cy="1044944"/>
            </a:xfrm>
            <a:custGeom>
              <a:avLst/>
              <a:gdLst>
                <a:gd name="connsiteX0" fmla="*/ 496956 w 496956"/>
                <a:gd name="connsiteY0" fmla="*/ 960783 h 960783"/>
                <a:gd name="connsiteX1" fmla="*/ 242956 w 496956"/>
                <a:gd name="connsiteY1" fmla="*/ 165652 h 960783"/>
                <a:gd name="connsiteX2" fmla="*/ 0 w 496956"/>
                <a:gd name="connsiteY2" fmla="*/ 0 h 960783"/>
              </a:gdLst>
              <a:ahLst/>
              <a:cxnLst>
                <a:cxn ang="0">
                  <a:pos x="connsiteX0" y="connsiteY0"/>
                </a:cxn>
                <a:cxn ang="0">
                  <a:pos x="connsiteX1" y="connsiteY1"/>
                </a:cxn>
                <a:cxn ang="0">
                  <a:pos x="connsiteX2" y="connsiteY2"/>
                </a:cxn>
              </a:cxnLst>
              <a:rect l="l" t="t" r="r" b="b"/>
              <a:pathLst>
                <a:path w="496956" h="960783">
                  <a:moveTo>
                    <a:pt x="496956" y="960783"/>
                  </a:moveTo>
                  <a:cubicBezTo>
                    <a:pt x="411369" y="643282"/>
                    <a:pt x="325782" y="325782"/>
                    <a:pt x="242956" y="165652"/>
                  </a:cubicBezTo>
                  <a:cubicBezTo>
                    <a:pt x="160130" y="5522"/>
                    <a:pt x="80065" y="2761"/>
                    <a:pt x="0" y="0"/>
                  </a:cubicBezTo>
                </a:path>
              </a:pathLst>
            </a:custGeom>
            <a:ln w="38100"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0" name="Group 39"/>
          <p:cNvGrpSpPr/>
          <p:nvPr/>
        </p:nvGrpSpPr>
        <p:grpSpPr>
          <a:xfrm>
            <a:off x="200045" y="4086277"/>
            <a:ext cx="5486890" cy="1708617"/>
            <a:chOff x="211545" y="4724399"/>
            <a:chExt cx="5486890" cy="1622690"/>
          </a:xfrm>
        </p:grpSpPr>
        <p:sp>
          <p:nvSpPr>
            <p:cNvPr id="41" name="Freeform 40"/>
            <p:cNvSpPr/>
            <p:nvPr/>
          </p:nvSpPr>
          <p:spPr>
            <a:xfrm>
              <a:off x="211545" y="4724399"/>
              <a:ext cx="4980686" cy="1622690"/>
            </a:xfrm>
            <a:custGeom>
              <a:avLst/>
              <a:gdLst>
                <a:gd name="connsiteX0" fmla="*/ 4989935 w 4989935"/>
                <a:gd name="connsiteY0" fmla="*/ 0 h 2157699"/>
                <a:gd name="connsiteX1" fmla="*/ 4630300 w 4989935"/>
                <a:gd name="connsiteY1" fmla="*/ 359616 h 2157699"/>
                <a:gd name="connsiteX2" fmla="*/ 3753690 w 4989935"/>
                <a:gd name="connsiteY2" fmla="*/ 2123985 h 2157699"/>
                <a:gd name="connsiteX3" fmla="*/ 2888318 w 4989935"/>
                <a:gd name="connsiteY3" fmla="*/ 157332 h 2157699"/>
                <a:gd name="connsiteX4" fmla="*/ 2124094 w 4989935"/>
                <a:gd name="connsiteY4" fmla="*/ 1539608 h 2157699"/>
                <a:gd name="connsiteX5" fmla="*/ 831656 w 4989935"/>
                <a:gd name="connsiteY5" fmla="*/ 1168754 h 2157699"/>
                <a:gd name="connsiteX6" fmla="*/ 0 w 4989935"/>
                <a:gd name="connsiteY6" fmla="*/ 1078849 h 215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935" h="2157699">
                  <a:moveTo>
                    <a:pt x="4989935" y="0"/>
                  </a:moveTo>
                  <a:cubicBezTo>
                    <a:pt x="4913138" y="2809"/>
                    <a:pt x="4836341" y="5619"/>
                    <a:pt x="4630300" y="359616"/>
                  </a:cubicBezTo>
                  <a:cubicBezTo>
                    <a:pt x="4424259" y="713613"/>
                    <a:pt x="4044020" y="2157699"/>
                    <a:pt x="3753690" y="2123985"/>
                  </a:cubicBezTo>
                  <a:cubicBezTo>
                    <a:pt x="3463360" y="2090271"/>
                    <a:pt x="3159917" y="254728"/>
                    <a:pt x="2888318" y="157332"/>
                  </a:cubicBezTo>
                  <a:cubicBezTo>
                    <a:pt x="2616719" y="59936"/>
                    <a:pt x="2466871" y="1371038"/>
                    <a:pt x="2124094" y="1539608"/>
                  </a:cubicBezTo>
                  <a:cubicBezTo>
                    <a:pt x="1781317" y="1708178"/>
                    <a:pt x="1185672" y="1245547"/>
                    <a:pt x="831656" y="1168754"/>
                  </a:cubicBezTo>
                  <a:cubicBezTo>
                    <a:pt x="477640" y="1091961"/>
                    <a:pt x="238820" y="1085405"/>
                    <a:pt x="0" y="1078849"/>
                  </a:cubicBezTo>
                </a:path>
              </a:pathLst>
            </a:custGeom>
            <a:ln w="38100" cap="flat" cmpd="sng" algn="ctr">
              <a:solidFill>
                <a:srgbClr val="660066"/>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201479" y="4724399"/>
              <a:ext cx="496956" cy="770389"/>
            </a:xfrm>
            <a:custGeom>
              <a:avLst/>
              <a:gdLst>
                <a:gd name="connsiteX0" fmla="*/ 496956 w 496956"/>
                <a:gd name="connsiteY0" fmla="*/ 960783 h 960783"/>
                <a:gd name="connsiteX1" fmla="*/ 242956 w 496956"/>
                <a:gd name="connsiteY1" fmla="*/ 165652 h 960783"/>
                <a:gd name="connsiteX2" fmla="*/ 0 w 496956"/>
                <a:gd name="connsiteY2" fmla="*/ 0 h 960783"/>
              </a:gdLst>
              <a:ahLst/>
              <a:cxnLst>
                <a:cxn ang="0">
                  <a:pos x="connsiteX0" y="connsiteY0"/>
                </a:cxn>
                <a:cxn ang="0">
                  <a:pos x="connsiteX1" y="connsiteY1"/>
                </a:cxn>
                <a:cxn ang="0">
                  <a:pos x="connsiteX2" y="connsiteY2"/>
                </a:cxn>
              </a:cxnLst>
              <a:rect l="l" t="t" r="r" b="b"/>
              <a:pathLst>
                <a:path w="496956" h="960783">
                  <a:moveTo>
                    <a:pt x="496956" y="960783"/>
                  </a:moveTo>
                  <a:cubicBezTo>
                    <a:pt x="411369" y="643282"/>
                    <a:pt x="325782" y="325782"/>
                    <a:pt x="242956" y="165652"/>
                  </a:cubicBezTo>
                  <a:cubicBezTo>
                    <a:pt x="160130" y="5522"/>
                    <a:pt x="80065" y="2761"/>
                    <a:pt x="0" y="0"/>
                  </a:cubicBezTo>
                </a:path>
              </a:pathLst>
            </a:custGeom>
            <a:ln w="38100" cap="flat" cmpd="sng" algn="ctr">
              <a:solidFill>
                <a:srgbClr val="660066"/>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465269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wake function</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35</a:t>
            </a:fld>
            <a:endParaRPr lang="en-US" dirty="0"/>
          </a:p>
        </p:txBody>
      </p:sp>
      <p:cxnSp>
        <p:nvCxnSpPr>
          <p:cNvPr id="65" name="Straight Arrow Connector 64"/>
          <p:cNvCxnSpPr/>
          <p:nvPr/>
        </p:nvCxnSpPr>
        <p:spPr>
          <a:xfrm>
            <a:off x="195803" y="2485039"/>
            <a:ext cx="7424197" cy="1588"/>
          </a:xfrm>
          <a:prstGeom prst="straightConnector1">
            <a:avLst/>
          </a:prstGeom>
          <a:ln w="19050" cap="flat" cmpd="sng" algn="ctr">
            <a:solidFill>
              <a:srgbClr val="004078"/>
            </a:solidFill>
            <a:prstDash val="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11"/>
          <p:cNvSpPr>
            <a:spLocks/>
          </p:cNvSpPr>
          <p:nvPr/>
        </p:nvSpPr>
        <p:spPr bwMode="auto">
          <a:xfrm>
            <a:off x="2538020" y="2828909"/>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sp>
        <p:nvSpPr>
          <p:cNvPr id="67" name="Freeform 16"/>
          <p:cNvSpPr>
            <a:spLocks/>
          </p:cNvSpPr>
          <p:nvPr/>
        </p:nvSpPr>
        <p:spPr bwMode="auto">
          <a:xfrm flipV="1">
            <a:off x="2538020" y="1136634"/>
            <a:ext cx="1367185" cy="976313"/>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57150" cmpd="sng">
            <a:solidFill>
              <a:srgbClr val="868686"/>
            </a:solidFill>
            <a:round/>
            <a:headEnd/>
            <a:tailEnd/>
          </a:ln>
        </p:spPr>
        <p:txBody>
          <a:bodyPr wrap="none" anchor="ctr">
            <a:prstTxWarp prst="textNoShape">
              <a:avLst/>
            </a:prstTxWarp>
          </a:bodyPr>
          <a:lstStyle/>
          <a:p>
            <a:endParaRPr lang="en-US"/>
          </a:p>
        </p:txBody>
      </p:sp>
      <p:cxnSp>
        <p:nvCxnSpPr>
          <p:cNvPr id="68" name="Straight Connector 67"/>
          <p:cNvCxnSpPr>
            <a:stCxn id="67" idx="0"/>
          </p:cNvCxnSpPr>
          <p:nvPr/>
        </p:nvCxnSpPr>
        <p:spPr>
          <a:xfrm flipH="1" flipV="1">
            <a:off x="152400" y="2111591"/>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flipV="1">
            <a:off x="152400" y="2827553"/>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grpSp>
        <p:nvGrpSpPr>
          <p:cNvPr id="98" name="Group 94"/>
          <p:cNvGrpSpPr/>
          <p:nvPr/>
        </p:nvGrpSpPr>
        <p:grpSpPr>
          <a:xfrm>
            <a:off x="2555534" y="1204113"/>
            <a:ext cx="1312862" cy="2549525"/>
            <a:chOff x="2555534" y="1448897"/>
            <a:chExt cx="1312862" cy="2549525"/>
          </a:xfrm>
        </p:grpSpPr>
        <p:sp>
          <p:nvSpPr>
            <p:cNvPr id="119" name="Freeform 90"/>
            <p:cNvSpPr>
              <a:spLocks/>
            </p:cNvSpPr>
            <p:nvPr/>
          </p:nvSpPr>
          <p:spPr bwMode="auto">
            <a:xfrm>
              <a:off x="2631734" y="1644159"/>
              <a:ext cx="639763"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0" name="Freeform 91"/>
            <p:cNvSpPr>
              <a:spLocks/>
            </p:cNvSpPr>
            <p:nvPr/>
          </p:nvSpPr>
          <p:spPr bwMode="auto">
            <a:xfrm>
              <a:off x="2685709" y="15139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1" name="Freeform 92"/>
            <p:cNvSpPr>
              <a:spLocks/>
            </p:cNvSpPr>
            <p:nvPr/>
          </p:nvSpPr>
          <p:spPr bwMode="auto">
            <a:xfrm>
              <a:off x="2815884" y="1448897"/>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2" name="Freeform 93"/>
            <p:cNvSpPr>
              <a:spLocks/>
            </p:cNvSpPr>
            <p:nvPr/>
          </p:nvSpPr>
          <p:spPr bwMode="auto">
            <a:xfrm rot="10800000" flipV="1">
              <a:off x="2555534" y="3141172"/>
              <a:ext cx="1299943" cy="215534"/>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3" name="Freeform 94"/>
            <p:cNvSpPr>
              <a:spLocks/>
            </p:cNvSpPr>
            <p:nvPr/>
          </p:nvSpPr>
          <p:spPr bwMode="auto">
            <a:xfrm flipV="1">
              <a:off x="2620622" y="3596784"/>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4" name="Freeform 96"/>
            <p:cNvSpPr>
              <a:spLocks/>
            </p:cNvSpPr>
            <p:nvPr/>
          </p:nvSpPr>
          <p:spPr bwMode="auto">
            <a:xfrm flipV="1">
              <a:off x="2815884" y="3922222"/>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sp>
          <p:nvSpPr>
            <p:cNvPr id="125" name="Freeform 42"/>
            <p:cNvSpPr>
              <a:spLocks/>
            </p:cNvSpPr>
            <p:nvPr/>
          </p:nvSpPr>
          <p:spPr bwMode="auto">
            <a:xfrm rot="10800000">
              <a:off x="2562757" y="2177322"/>
              <a:ext cx="1305639" cy="181443"/>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rgbClr val="00559F"/>
              </a:solidFill>
              <a:round/>
              <a:headEnd type="arrow"/>
              <a:tailEnd type="none" w="med" len="med"/>
            </a:ln>
          </p:spPr>
          <p:txBody>
            <a:bodyPr wrap="none" anchor="ctr">
              <a:prstTxWarp prst="textNoShape">
                <a:avLst/>
              </a:prstTxWarp>
            </a:bodyPr>
            <a:lstStyle/>
            <a:p>
              <a:endParaRPr lang="en-US"/>
            </a:p>
          </p:txBody>
        </p:sp>
        <p:sp>
          <p:nvSpPr>
            <p:cNvPr id="126" name="Freeform 95"/>
            <p:cNvSpPr>
              <a:spLocks/>
            </p:cNvSpPr>
            <p:nvPr/>
          </p:nvSpPr>
          <p:spPr bwMode="auto">
            <a:xfrm flipV="1">
              <a:off x="2685709" y="3749184"/>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rgbClr val="00559F"/>
              </a:solidFill>
              <a:round/>
              <a:headEnd/>
              <a:tailEnd type="arrow" w="med" len="med"/>
            </a:ln>
          </p:spPr>
          <p:txBody>
            <a:bodyPr wrap="none" anchor="ctr">
              <a:prstTxWarp prst="textNoShape">
                <a:avLst/>
              </a:prstTxWarp>
            </a:bodyPr>
            <a:lstStyle/>
            <a:p>
              <a:endParaRPr lang="en-US"/>
            </a:p>
          </p:txBody>
        </p:sp>
      </p:grpSp>
      <p:sp>
        <p:nvSpPr>
          <p:cNvPr id="127" name="Line 73"/>
          <p:cNvSpPr>
            <a:spLocks noChangeShapeType="1"/>
          </p:cNvSpPr>
          <p:nvPr/>
        </p:nvSpPr>
        <p:spPr bwMode="auto">
          <a:xfrm>
            <a:off x="195803" y="2128898"/>
            <a:ext cx="0" cy="715963"/>
          </a:xfrm>
          <a:prstGeom prst="line">
            <a:avLst/>
          </a:prstGeom>
          <a:noFill/>
          <a:ln w="12700" cap="flat" cmpd="sng" algn="ctr">
            <a:solidFill>
              <a:srgbClr val="3A3A3A"/>
            </a:solidFill>
            <a:prstDash val="solid"/>
            <a:round/>
            <a:headEnd type="stealth" w="med" len="med"/>
            <a:tailEnd type="stealth" w="med" len="med"/>
          </a:ln>
        </p:spPr>
        <p:txBody>
          <a:bodyPr wrap="none" anchor="ctr">
            <a:prstTxWarp prst="textNoShape">
              <a:avLst/>
            </a:prstTxWarp>
          </a:bodyPr>
          <a:lstStyle/>
          <a:p>
            <a:endParaRPr lang="en-US"/>
          </a:p>
        </p:txBody>
      </p:sp>
      <p:sp>
        <p:nvSpPr>
          <p:cNvPr id="128" name="Text Box 74"/>
          <p:cNvSpPr txBox="1">
            <a:spLocks noChangeArrowheads="1"/>
          </p:cNvSpPr>
          <p:nvPr/>
        </p:nvSpPr>
        <p:spPr bwMode="auto">
          <a:xfrm>
            <a:off x="152400" y="2499083"/>
            <a:ext cx="469950" cy="400110"/>
          </a:xfrm>
          <a:prstGeom prst="rect">
            <a:avLst/>
          </a:prstGeom>
          <a:noFill/>
          <a:ln w="9525">
            <a:noFill/>
            <a:miter lim="800000"/>
            <a:headEnd/>
            <a:tailEnd/>
          </a:ln>
        </p:spPr>
        <p:txBody>
          <a:bodyPr wrap="none">
            <a:prstTxWarp prst="textNoShape">
              <a:avLst/>
            </a:prstTxWarp>
            <a:spAutoFit/>
          </a:bodyPr>
          <a:lstStyle/>
          <a:p>
            <a:r>
              <a:rPr lang="de-DE" sz="2000" dirty="0">
                <a:solidFill>
                  <a:schemeClr val="accent6">
                    <a:lumMod val="50000"/>
                  </a:schemeClr>
                </a:solidFill>
              </a:rPr>
              <a:t>2b</a:t>
            </a:r>
          </a:p>
        </p:txBody>
      </p:sp>
      <p:cxnSp>
        <p:nvCxnSpPr>
          <p:cNvPr id="129" name="Straight Arrow Connector 128"/>
          <p:cNvCxnSpPr/>
          <p:nvPr/>
        </p:nvCxnSpPr>
        <p:spPr>
          <a:xfrm>
            <a:off x="1929235" y="952495"/>
            <a:ext cx="2609066" cy="1588"/>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0" name="Group 82"/>
          <p:cNvGrpSpPr/>
          <p:nvPr/>
        </p:nvGrpSpPr>
        <p:grpSpPr>
          <a:xfrm>
            <a:off x="4483201" y="2205176"/>
            <a:ext cx="1290631" cy="546693"/>
            <a:chOff x="531585" y="2451317"/>
            <a:chExt cx="1290631" cy="546693"/>
          </a:xfrm>
        </p:grpSpPr>
        <p:sp>
          <p:nvSpPr>
            <p:cNvPr id="131" name="Oval 18"/>
            <p:cNvSpPr>
              <a:spLocks noChangeArrowheads="1"/>
            </p:cNvSpPr>
            <p:nvPr/>
          </p:nvSpPr>
          <p:spPr bwMode="auto">
            <a:xfrm>
              <a:off x="1606220" y="2451317"/>
              <a:ext cx="215996"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32" name="Oval 18"/>
            <p:cNvSpPr>
              <a:spLocks noChangeArrowheads="1"/>
            </p:cNvSpPr>
            <p:nvPr/>
          </p:nvSpPr>
          <p:spPr bwMode="auto">
            <a:xfrm>
              <a:off x="531585" y="2733533"/>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cxnSp>
          <p:nvCxnSpPr>
            <p:cNvPr id="133" name="Straight Arrow Connector 132"/>
            <p:cNvCxnSpPr/>
            <p:nvPr/>
          </p:nvCxnSpPr>
          <p:spPr>
            <a:xfrm>
              <a:off x="734691" y="2728768"/>
              <a:ext cx="890266" cy="98"/>
            </a:xfrm>
            <a:prstGeom prst="straightConnector1">
              <a:avLst/>
            </a:prstGeom>
            <a:ln w="25400"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1013279" y="2628678"/>
              <a:ext cx="304800" cy="369332"/>
            </a:xfrm>
            <a:prstGeom prst="rect">
              <a:avLst/>
            </a:prstGeom>
            <a:noFill/>
          </p:spPr>
          <p:txBody>
            <a:bodyPr wrap="square" rtlCol="0">
              <a:spAutoFit/>
            </a:bodyPr>
            <a:lstStyle/>
            <a:p>
              <a:r>
                <a:rPr lang="en-US" dirty="0" err="1" smtClean="0">
                  <a:solidFill>
                    <a:srgbClr val="262626"/>
                  </a:solidFill>
                </a:rPr>
                <a:t>z</a:t>
              </a:r>
              <a:endParaRPr lang="en-US" dirty="0">
                <a:solidFill>
                  <a:srgbClr val="262626"/>
                </a:solidFill>
              </a:endParaRPr>
            </a:p>
          </p:txBody>
        </p:sp>
      </p:grpSp>
      <p:cxnSp>
        <p:nvCxnSpPr>
          <p:cNvPr id="135" name="Straight Connector 134"/>
          <p:cNvCxnSpPr/>
          <p:nvPr/>
        </p:nvCxnSpPr>
        <p:spPr>
          <a:xfrm flipH="1" flipV="1">
            <a:off x="3905205" y="2110234"/>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3905205" y="2828232"/>
            <a:ext cx="2385620" cy="1356"/>
          </a:xfrm>
          <a:prstGeom prst="line">
            <a:avLst/>
          </a:prstGeom>
          <a:ln w="57150" cmpd="sng">
            <a:solidFill>
              <a:srgbClr val="868686"/>
            </a:solidFill>
          </a:ln>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3097201" y="896947"/>
            <a:ext cx="304800" cy="369332"/>
          </a:xfrm>
          <a:prstGeom prst="rect">
            <a:avLst/>
          </a:prstGeom>
          <a:noFill/>
          <a:ln>
            <a:noFill/>
          </a:ln>
        </p:spPr>
        <p:txBody>
          <a:bodyPr wrap="square" rtlCol="0">
            <a:spAutoFit/>
          </a:bodyPr>
          <a:lstStyle/>
          <a:p>
            <a:r>
              <a:rPr lang="en-US" dirty="0" smtClean="0">
                <a:solidFill>
                  <a:srgbClr val="262626"/>
                </a:solidFill>
              </a:rPr>
              <a:t>L</a:t>
            </a:r>
            <a:endParaRPr lang="en-US" dirty="0">
              <a:solidFill>
                <a:srgbClr val="262626"/>
              </a:solidFill>
            </a:endParaRPr>
          </a:p>
        </p:txBody>
      </p:sp>
      <p:cxnSp>
        <p:nvCxnSpPr>
          <p:cNvPr id="142" name="Straight Arrow Connector 141"/>
          <p:cNvCxnSpPr/>
          <p:nvPr/>
        </p:nvCxnSpPr>
        <p:spPr>
          <a:xfrm rot="5400000">
            <a:off x="6097567" y="2368752"/>
            <a:ext cx="283885" cy="1588"/>
          </a:xfrm>
          <a:prstGeom prst="straightConnector1">
            <a:avLst/>
          </a:prstGeom>
          <a:ln w="9525" cap="flat" cmpd="sng" algn="ctr">
            <a:solidFill>
              <a:srgbClr val="000000"/>
            </a:solidFill>
            <a:prstDash val="solid"/>
            <a:round/>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6274327" y="2094251"/>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smtClean="0">
                <a:solidFill>
                  <a:srgbClr val="004078"/>
                </a:solidFill>
              </a:rPr>
              <a:t>1</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smtClean="0">
                <a:solidFill>
                  <a:srgbClr val="004078"/>
                </a:solidFill>
                <a:cs typeface="Symbol" charset="2"/>
              </a:rPr>
              <a:t>1</a:t>
            </a:r>
            <a:r>
              <a:rPr lang="en-US" sz="1500" dirty="0" smtClean="0">
                <a:solidFill>
                  <a:srgbClr val="004078"/>
                </a:solidFill>
                <a:cs typeface="Symbol" charset="2"/>
              </a:rPr>
              <a:t>)</a:t>
            </a:r>
            <a:endParaRPr lang="en-US" sz="1500" dirty="0">
              <a:solidFill>
                <a:srgbClr val="004078"/>
              </a:solidFill>
            </a:endParaRPr>
          </a:p>
        </p:txBody>
      </p:sp>
      <p:cxnSp>
        <p:nvCxnSpPr>
          <p:cNvPr id="144" name="Straight Arrow Connector 143"/>
          <p:cNvCxnSpPr/>
          <p:nvPr/>
        </p:nvCxnSpPr>
        <p:spPr>
          <a:xfrm rot="5400000">
            <a:off x="6335226" y="2589833"/>
            <a:ext cx="215999" cy="1588"/>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5" name="TextBox 144"/>
          <p:cNvSpPr txBox="1"/>
          <p:nvPr/>
        </p:nvSpPr>
        <p:spPr>
          <a:xfrm>
            <a:off x="6465214" y="2516039"/>
            <a:ext cx="1332844" cy="323165"/>
          </a:xfrm>
          <a:prstGeom prst="rect">
            <a:avLst/>
          </a:prstGeom>
          <a:noFill/>
        </p:spPr>
        <p:txBody>
          <a:bodyPr wrap="square" rtlCol="0">
            <a:spAutoFit/>
          </a:bodyPr>
          <a:lstStyle/>
          <a:p>
            <a:r>
              <a:rPr lang="en-US" sz="1500" dirty="0" smtClean="0">
                <a:solidFill>
                  <a:srgbClr val="004078"/>
                </a:solidFill>
                <a:latin typeface="Symbol" charset="2"/>
                <a:cs typeface="Symbol" charset="2"/>
              </a:rPr>
              <a:t>D</a:t>
            </a:r>
            <a:r>
              <a:rPr lang="en-US" sz="1500" dirty="0" smtClean="0">
                <a:solidFill>
                  <a:srgbClr val="004078"/>
                </a:solidFill>
              </a:rPr>
              <a:t>x</a:t>
            </a:r>
            <a:r>
              <a:rPr lang="en-US" sz="1500" baseline="-25000" dirty="0">
                <a:solidFill>
                  <a:srgbClr val="004078"/>
                </a:solidFill>
              </a:rPr>
              <a:t>2</a:t>
            </a:r>
            <a:r>
              <a:rPr lang="en-US" sz="1500" dirty="0" smtClean="0">
                <a:solidFill>
                  <a:srgbClr val="004078"/>
                </a:solidFill>
              </a:rPr>
              <a:t> (or </a:t>
            </a:r>
            <a:r>
              <a:rPr lang="en-US" sz="1500" dirty="0" smtClean="0">
                <a:solidFill>
                  <a:srgbClr val="004078"/>
                </a:solidFill>
                <a:latin typeface="Symbol" charset="2"/>
                <a:cs typeface="Symbol" charset="2"/>
              </a:rPr>
              <a:t>D</a:t>
            </a:r>
            <a:r>
              <a:rPr lang="en-US" sz="1500" dirty="0" smtClean="0">
                <a:solidFill>
                  <a:srgbClr val="004078"/>
                </a:solidFill>
                <a:cs typeface="Symbol" charset="2"/>
              </a:rPr>
              <a:t>y</a:t>
            </a:r>
            <a:r>
              <a:rPr lang="en-US" sz="1500" baseline="-25000" dirty="0">
                <a:solidFill>
                  <a:srgbClr val="004078"/>
                </a:solidFill>
                <a:cs typeface="Symbol" charset="2"/>
              </a:rPr>
              <a:t>2</a:t>
            </a:r>
            <a:r>
              <a:rPr lang="en-US" sz="1500" dirty="0" smtClean="0">
                <a:solidFill>
                  <a:srgbClr val="004078"/>
                </a:solidFill>
                <a:cs typeface="Symbol" charset="2"/>
              </a:rPr>
              <a:t>)</a:t>
            </a:r>
            <a:endParaRPr lang="en-US" sz="1500" dirty="0">
              <a:solidFill>
                <a:srgbClr val="004078"/>
              </a:solidFill>
            </a:endParaRPr>
          </a:p>
        </p:txBody>
      </p:sp>
      <p:sp>
        <p:nvSpPr>
          <p:cNvPr id="161" name="Oval 18"/>
          <p:cNvSpPr>
            <a:spLocks noChangeArrowheads="1"/>
          </p:cNvSpPr>
          <p:nvPr/>
        </p:nvSpPr>
        <p:spPr bwMode="auto">
          <a:xfrm>
            <a:off x="6944786" y="1089773"/>
            <a:ext cx="260416" cy="22005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62" name="Oval 18"/>
          <p:cNvSpPr>
            <a:spLocks noChangeArrowheads="1"/>
          </p:cNvSpPr>
          <p:nvPr/>
        </p:nvSpPr>
        <p:spPr bwMode="auto">
          <a:xfrm>
            <a:off x="6944786" y="1550465"/>
            <a:ext cx="260416"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
        <p:nvSpPr>
          <p:cNvPr id="163" name="TextBox 162"/>
          <p:cNvSpPr txBox="1"/>
          <p:nvPr/>
        </p:nvSpPr>
        <p:spPr>
          <a:xfrm>
            <a:off x="7422935" y="986661"/>
            <a:ext cx="1371600" cy="323165"/>
          </a:xfrm>
          <a:prstGeom prst="rect">
            <a:avLst/>
          </a:prstGeom>
          <a:noFill/>
        </p:spPr>
        <p:txBody>
          <a:bodyPr wrap="square" rtlCol="0">
            <a:spAutoFit/>
          </a:bodyPr>
          <a:lstStyle/>
          <a:p>
            <a:r>
              <a:rPr lang="en-US" sz="1500" dirty="0" smtClean="0">
                <a:solidFill>
                  <a:srgbClr val="0000FF"/>
                </a:solidFill>
              </a:rPr>
              <a:t>Source, q</a:t>
            </a:r>
            <a:r>
              <a:rPr lang="en-US" sz="1500" baseline="-25000" dirty="0" smtClean="0">
                <a:solidFill>
                  <a:srgbClr val="0000FF"/>
                </a:solidFill>
              </a:rPr>
              <a:t>1</a:t>
            </a:r>
            <a:endParaRPr lang="en-US" sz="1500" dirty="0">
              <a:solidFill>
                <a:srgbClr val="0000FF"/>
              </a:solidFill>
            </a:endParaRPr>
          </a:p>
        </p:txBody>
      </p:sp>
      <p:sp>
        <p:nvSpPr>
          <p:cNvPr id="164" name="TextBox 163"/>
          <p:cNvSpPr txBox="1"/>
          <p:nvPr/>
        </p:nvSpPr>
        <p:spPr>
          <a:xfrm>
            <a:off x="7422935" y="1462226"/>
            <a:ext cx="1371600" cy="323165"/>
          </a:xfrm>
          <a:prstGeom prst="rect">
            <a:avLst/>
          </a:prstGeom>
          <a:noFill/>
        </p:spPr>
        <p:txBody>
          <a:bodyPr wrap="square" rtlCol="0">
            <a:spAutoFit/>
          </a:bodyPr>
          <a:lstStyle/>
          <a:p>
            <a:r>
              <a:rPr lang="en-US" sz="1500" dirty="0" smtClean="0">
                <a:solidFill>
                  <a:srgbClr val="FF0000"/>
                </a:solidFill>
              </a:rPr>
              <a:t>Witness, q</a:t>
            </a:r>
            <a:r>
              <a:rPr lang="en-US" sz="1500" baseline="-25000" dirty="0" smtClean="0">
                <a:solidFill>
                  <a:srgbClr val="FF0000"/>
                </a:solidFill>
              </a:rPr>
              <a:t>2</a:t>
            </a:r>
            <a:endParaRPr lang="en-US" sz="1500" dirty="0">
              <a:solidFill>
                <a:srgbClr val="FF0000"/>
              </a:solidFill>
            </a:endParaRPr>
          </a:p>
        </p:txBody>
      </p:sp>
      <p:pic>
        <p:nvPicPr>
          <p:cNvPr id="40" name="Picture 3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10" y="4155706"/>
            <a:ext cx="8348591" cy="1304255"/>
          </a:xfrm>
          <a:prstGeom prst="rect">
            <a:avLst/>
          </a:prstGeom>
        </p:spPr>
      </p:pic>
      <p:grpSp>
        <p:nvGrpSpPr>
          <p:cNvPr id="41" name="Group 40"/>
          <p:cNvGrpSpPr/>
          <p:nvPr/>
        </p:nvGrpSpPr>
        <p:grpSpPr>
          <a:xfrm>
            <a:off x="195803" y="4155705"/>
            <a:ext cx="5205283" cy="1946911"/>
            <a:chOff x="195803" y="4169073"/>
            <a:chExt cx="5205283" cy="1946911"/>
          </a:xfrm>
        </p:grpSpPr>
        <p:grpSp>
          <p:nvGrpSpPr>
            <p:cNvPr id="42" name="Group 41"/>
            <p:cNvGrpSpPr/>
            <p:nvPr/>
          </p:nvGrpSpPr>
          <p:grpSpPr>
            <a:xfrm>
              <a:off x="195803" y="4169073"/>
              <a:ext cx="1663977" cy="1946911"/>
              <a:chOff x="490070" y="4423364"/>
              <a:chExt cx="1663977" cy="1946911"/>
            </a:xfrm>
          </p:grpSpPr>
          <p:sp>
            <p:nvSpPr>
              <p:cNvPr id="46" name="TextBox 45"/>
              <p:cNvSpPr txBox="1"/>
              <p:nvPr/>
            </p:nvSpPr>
            <p:spPr>
              <a:xfrm>
                <a:off x="1222825" y="5954777"/>
                <a:ext cx="931222" cy="415498"/>
              </a:xfrm>
              <a:prstGeom prst="rect">
                <a:avLst/>
              </a:prstGeom>
              <a:noFill/>
            </p:spPr>
            <p:txBody>
              <a:bodyPr wrap="square" rtlCol="0">
                <a:spAutoFit/>
              </a:bodyPr>
              <a:lstStyle/>
              <a:p>
                <a:r>
                  <a:rPr lang="en-US" sz="2100" dirty="0" smtClean="0"/>
                  <a:t>[</a:t>
                </a:r>
                <a:r>
                  <a:rPr lang="en-US" sz="2100" dirty="0" smtClean="0">
                    <a:latin typeface="Symbol" charset="2"/>
                    <a:cs typeface="Symbol" charset="2"/>
                  </a:rPr>
                  <a:t>W</a:t>
                </a:r>
                <a:r>
                  <a:rPr lang="en-US" sz="2100" dirty="0" smtClean="0"/>
                  <a:t>/m]</a:t>
                </a:r>
                <a:endParaRPr lang="en-US" sz="2100" dirty="0"/>
              </a:p>
            </p:txBody>
          </p:sp>
          <p:sp>
            <p:nvSpPr>
              <p:cNvPr id="47" name="Rectangle 46"/>
              <p:cNvSpPr/>
              <p:nvPr/>
            </p:nvSpPr>
            <p:spPr>
              <a:xfrm>
                <a:off x="490070" y="4423364"/>
                <a:ext cx="804873" cy="1323663"/>
              </a:xfrm>
              <a:prstGeom prst="rect">
                <a:avLst/>
              </a:prstGeom>
              <a:no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p:cNvCxnSpPr>
                <a:stCxn id="47" idx="2"/>
              </p:cNvCxnSpPr>
              <p:nvPr/>
            </p:nvCxnSpPr>
            <p:spPr>
              <a:xfrm>
                <a:off x="892507" y="5747027"/>
                <a:ext cx="286974" cy="318204"/>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4476101" y="4169073"/>
              <a:ext cx="924985" cy="1323663"/>
            </a:xfrm>
            <a:prstGeom prst="rect">
              <a:avLst/>
            </a:prstGeom>
            <a:no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H="1">
              <a:off x="1929235" y="5492736"/>
              <a:ext cx="3110034" cy="446481"/>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136368" y="3805507"/>
            <a:ext cx="1472035" cy="369332"/>
          </a:xfrm>
          <a:prstGeom prst="rect">
            <a:avLst/>
          </a:prstGeom>
          <a:noFill/>
        </p:spPr>
        <p:txBody>
          <a:bodyPr wrap="square" rtlCol="0">
            <a:spAutoFit/>
          </a:bodyPr>
          <a:lstStyle/>
          <a:p>
            <a:r>
              <a:rPr lang="en-US" dirty="0" smtClean="0"/>
              <a:t>Dipolar</a:t>
            </a:r>
            <a:endParaRPr lang="en-US" dirty="0"/>
          </a:p>
        </p:txBody>
      </p:sp>
      <p:sp>
        <p:nvSpPr>
          <p:cNvPr id="49" name="TextBox 48"/>
          <p:cNvSpPr txBox="1"/>
          <p:nvPr/>
        </p:nvSpPr>
        <p:spPr>
          <a:xfrm>
            <a:off x="4219482" y="3805507"/>
            <a:ext cx="1472035" cy="369332"/>
          </a:xfrm>
          <a:prstGeom prst="rect">
            <a:avLst/>
          </a:prstGeom>
          <a:noFill/>
        </p:spPr>
        <p:txBody>
          <a:bodyPr wrap="square" rtlCol="0">
            <a:spAutoFit/>
          </a:bodyPr>
          <a:lstStyle/>
          <a:p>
            <a:r>
              <a:rPr lang="en-US" dirty="0" err="1" smtClean="0"/>
              <a:t>Quadrupolar</a:t>
            </a:r>
            <a:endParaRPr lang="en-US" dirty="0"/>
          </a:p>
        </p:txBody>
      </p:sp>
    </p:spTree>
    <p:extLst>
      <p:ext uri="{BB962C8B-B14F-4D97-AF65-F5344CB8AC3E}">
        <p14:creationId xmlns:p14="http://schemas.microsoft.com/office/powerpoint/2010/main" val="3527526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36</a:t>
            </a:fld>
            <a:endParaRPr lang="en-US" dirty="0"/>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315" y="2051412"/>
            <a:ext cx="2946400" cy="1079500"/>
          </a:xfrm>
          <a:prstGeom prst="rect">
            <a:avLst/>
          </a:prstGeom>
        </p:spPr>
      </p:pic>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315" y="1145864"/>
            <a:ext cx="1892300" cy="469900"/>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55" y="3944330"/>
            <a:ext cx="6275420" cy="349159"/>
          </a:xfrm>
          <a:prstGeom prst="rect">
            <a:avLst/>
          </a:prstGeom>
        </p:spPr>
      </p:pic>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880" y="1030798"/>
            <a:ext cx="2120900" cy="914400"/>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655" y="2051412"/>
            <a:ext cx="4699000" cy="1079500"/>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555" y="4551698"/>
            <a:ext cx="3823861" cy="416268"/>
          </a:xfrm>
          <a:prstGeom prst="rect">
            <a:avLst/>
          </a:prstGeom>
        </p:spPr>
      </p:pic>
      <p:sp>
        <p:nvSpPr>
          <p:cNvPr id="19" name="TextBox 18"/>
          <p:cNvSpPr txBox="1"/>
          <p:nvPr/>
        </p:nvSpPr>
        <p:spPr>
          <a:xfrm>
            <a:off x="808238" y="3245381"/>
            <a:ext cx="6055375" cy="646331"/>
          </a:xfrm>
          <a:prstGeom prst="rect">
            <a:avLst/>
          </a:prstGeom>
          <a:noFill/>
        </p:spPr>
        <p:txBody>
          <a:bodyPr wrap="square" rtlCol="0">
            <a:spAutoFit/>
          </a:bodyPr>
          <a:lstStyle/>
          <a:p>
            <a:r>
              <a:rPr lang="en-US" dirty="0" smtClean="0"/>
              <a:t>Source terms (displaced point charge traveling along s with speed v) in </a:t>
            </a:r>
            <a:r>
              <a:rPr lang="en-US" dirty="0"/>
              <a:t>C</a:t>
            </a:r>
            <a:r>
              <a:rPr lang="en-US" dirty="0" smtClean="0"/>
              <a:t>artesian coordinates:</a:t>
            </a:r>
            <a:endParaRPr lang="en-US" dirty="0"/>
          </a:p>
        </p:txBody>
      </p:sp>
    </p:spTree>
    <p:extLst>
      <p:ext uri="{BB962C8B-B14F-4D97-AF65-F5344CB8AC3E}">
        <p14:creationId xmlns:p14="http://schemas.microsoft.com/office/powerpoint/2010/main" val="38438185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37</a:t>
            </a:fld>
            <a:endParaRPr lang="en-US"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27" y="5566493"/>
            <a:ext cx="3215749" cy="361982"/>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27" y="3891712"/>
            <a:ext cx="4997286" cy="1453333"/>
          </a:xfrm>
          <a:prstGeom prst="rect">
            <a:avLst/>
          </a:prstGeom>
        </p:spPr>
      </p:pic>
      <p:pic>
        <p:nvPicPr>
          <p:cNvPr id="20" name="Picture 1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315" y="2051412"/>
            <a:ext cx="2946400" cy="1079500"/>
          </a:xfrm>
          <a:prstGeom prst="rect">
            <a:avLst/>
          </a:prstGeom>
        </p:spPr>
      </p:pic>
      <p:pic>
        <p:nvPicPr>
          <p:cNvPr id="21" name="Picture 2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315" y="1145864"/>
            <a:ext cx="1892300" cy="469900"/>
          </a:xfrm>
          <a:prstGeom prst="rect">
            <a:avLst/>
          </a:prstGeom>
        </p:spPr>
      </p:pic>
      <p:pic>
        <p:nvPicPr>
          <p:cNvPr id="22" name="Picture 2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880" y="1030798"/>
            <a:ext cx="2120900" cy="914400"/>
          </a:xfrm>
          <a:prstGeom prst="rect">
            <a:avLst/>
          </a:prstGeom>
        </p:spPr>
      </p:pic>
      <p:pic>
        <p:nvPicPr>
          <p:cNvPr id="23" name="Picture 2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655" y="2051412"/>
            <a:ext cx="4699000" cy="1079500"/>
          </a:xfrm>
          <a:prstGeom prst="rect">
            <a:avLst/>
          </a:prstGeom>
        </p:spPr>
      </p:pic>
      <p:sp>
        <p:nvSpPr>
          <p:cNvPr id="24" name="TextBox 23"/>
          <p:cNvSpPr txBox="1"/>
          <p:nvPr/>
        </p:nvSpPr>
        <p:spPr>
          <a:xfrm>
            <a:off x="808238" y="3245381"/>
            <a:ext cx="6055375" cy="646331"/>
          </a:xfrm>
          <a:prstGeom prst="rect">
            <a:avLst/>
          </a:prstGeom>
          <a:noFill/>
        </p:spPr>
        <p:txBody>
          <a:bodyPr wrap="square" rtlCol="0">
            <a:spAutoFit/>
          </a:bodyPr>
          <a:lstStyle/>
          <a:p>
            <a:r>
              <a:rPr lang="en-US" dirty="0" smtClean="0"/>
              <a:t>Source terms (displaced point charge traveling along s with speed v) in cylindrical coordinates:</a:t>
            </a:r>
            <a:endParaRPr lang="en-US" dirty="0"/>
          </a:p>
        </p:txBody>
      </p:sp>
      <p:pic>
        <p:nvPicPr>
          <p:cNvPr id="8" name="Picture 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9711" y="5785149"/>
            <a:ext cx="2596004" cy="286516"/>
          </a:xfrm>
          <a:prstGeom prst="rect">
            <a:avLst/>
          </a:prstGeom>
        </p:spPr>
      </p:pic>
    </p:spTree>
    <p:extLst>
      <p:ext uri="{BB962C8B-B14F-4D97-AF65-F5344CB8AC3E}">
        <p14:creationId xmlns:p14="http://schemas.microsoft.com/office/powerpoint/2010/main" val="30686570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38</a:t>
            </a:fld>
            <a:endParaRPr lang="en-US" dirty="0"/>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05" y="1382220"/>
            <a:ext cx="4077603" cy="3796994"/>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39" y="1372562"/>
            <a:ext cx="3261051" cy="3816311"/>
          </a:xfrm>
          <a:prstGeom prst="rect">
            <a:avLst/>
          </a:prstGeom>
        </p:spPr>
      </p:pic>
    </p:spTree>
    <p:extLst>
      <p:ext uri="{BB962C8B-B14F-4D97-AF65-F5344CB8AC3E}">
        <p14:creationId xmlns:p14="http://schemas.microsoft.com/office/powerpoint/2010/main" val="23343194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39</a:t>
            </a:fld>
            <a:endParaRPr lang="en-US" dirty="0"/>
          </a:p>
        </p:txBody>
      </p:sp>
      <p:pic>
        <p:nvPicPr>
          <p:cNvPr id="11" name="Picture 1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097" y="1907357"/>
            <a:ext cx="4978876" cy="913081"/>
          </a:xfrm>
          <a:prstGeom prst="rect">
            <a:avLst/>
          </a:prstGeom>
        </p:spPr>
      </p:pic>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73" y="3492478"/>
            <a:ext cx="1363462" cy="215284"/>
          </a:xfrm>
          <a:prstGeom prst="rect">
            <a:avLst/>
          </a:prstGeom>
        </p:spPr>
      </p:pic>
      <p:sp>
        <p:nvSpPr>
          <p:cNvPr id="3" name="TextBox 2"/>
          <p:cNvSpPr txBox="1"/>
          <p:nvPr/>
        </p:nvSpPr>
        <p:spPr>
          <a:xfrm>
            <a:off x="410534" y="1269941"/>
            <a:ext cx="7415267" cy="369332"/>
          </a:xfrm>
          <a:prstGeom prst="rect">
            <a:avLst/>
          </a:prstGeom>
          <a:noFill/>
        </p:spPr>
        <p:txBody>
          <a:bodyPr wrap="square" rtlCol="0">
            <a:spAutoFit/>
          </a:bodyPr>
          <a:lstStyle/>
          <a:p>
            <a:r>
              <a:rPr lang="en-US" dirty="0" smtClean="0"/>
              <a:t>We want to find relations between the forces on the witness charge:</a:t>
            </a:r>
            <a:endParaRPr lang="en-US" dirty="0"/>
          </a:p>
        </p:txBody>
      </p:sp>
      <p:sp>
        <p:nvSpPr>
          <p:cNvPr id="13" name="TextBox 12"/>
          <p:cNvSpPr txBox="1"/>
          <p:nvPr/>
        </p:nvSpPr>
        <p:spPr>
          <a:xfrm>
            <a:off x="562934" y="2987318"/>
            <a:ext cx="7415267" cy="369332"/>
          </a:xfrm>
          <a:prstGeom prst="rect">
            <a:avLst/>
          </a:prstGeom>
          <a:noFill/>
        </p:spPr>
        <p:txBody>
          <a:bodyPr wrap="square" rtlCol="0">
            <a:spAutoFit/>
          </a:bodyPr>
          <a:lstStyle/>
          <a:p>
            <a:r>
              <a:rPr lang="en-US" dirty="0" smtClean="0"/>
              <a:t>with</a:t>
            </a:r>
            <a:endParaRPr lang="en-US" dirty="0"/>
          </a:p>
        </p:txBody>
      </p:sp>
      <p:sp>
        <p:nvSpPr>
          <p:cNvPr id="7" name="Down Arrow 6"/>
          <p:cNvSpPr/>
          <p:nvPr/>
        </p:nvSpPr>
        <p:spPr>
          <a:xfrm>
            <a:off x="1917963" y="3963754"/>
            <a:ext cx="885213" cy="5772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773" y="4790755"/>
            <a:ext cx="2490083" cy="687227"/>
          </a:xfrm>
          <a:prstGeom prst="rect">
            <a:avLst/>
          </a:prstGeom>
        </p:spPr>
      </p:pic>
    </p:spTree>
    <p:extLst>
      <p:ext uri="{BB962C8B-B14F-4D97-AF65-F5344CB8AC3E}">
        <p14:creationId xmlns:p14="http://schemas.microsoft.com/office/powerpoint/2010/main" val="26577954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Outline</a:t>
            </a:r>
            <a:endParaRPr lang="en-US" dirty="0"/>
          </a:p>
        </p:txBody>
      </p:sp>
      <p:sp>
        <p:nvSpPr>
          <p:cNvPr id="8" name="Content Placeholder 7"/>
          <p:cNvSpPr>
            <a:spLocks noGrp="1"/>
          </p:cNvSpPr>
          <p:nvPr>
            <p:ph idx="1"/>
          </p:nvPr>
        </p:nvSpPr>
        <p:spPr/>
        <p:txBody>
          <a:bodyPr>
            <a:normAutofit/>
          </a:bodyPr>
          <a:lstStyle/>
          <a:p>
            <a:pPr>
              <a:buFont typeface="+mj-lt"/>
              <a:buAutoNum type="arabicPeriod" startAt="3"/>
            </a:pPr>
            <a:r>
              <a:rPr lang="en-US" b="1" dirty="0" smtClean="0"/>
              <a:t>Wake fields and impedance</a:t>
            </a:r>
          </a:p>
          <a:p>
            <a:pPr lvl="1">
              <a:buFont typeface="Courier New" panose="02070309020205020404" pitchFamily="49" charset="0"/>
              <a:buChar char="o"/>
            </a:pPr>
            <a:r>
              <a:rPr lang="en-US" dirty="0" smtClean="0"/>
              <a:t>Wake fields and wake function</a:t>
            </a:r>
          </a:p>
          <a:p>
            <a:pPr lvl="1">
              <a:buFont typeface="Courier New" panose="02070309020205020404" pitchFamily="49" charset="0"/>
              <a:buChar char="o"/>
            </a:pPr>
            <a:r>
              <a:rPr lang="en-US" dirty="0" smtClean="0"/>
              <a:t>Definition of beam coupling impedance</a:t>
            </a:r>
          </a:p>
          <a:p>
            <a:pPr lvl="1">
              <a:buFont typeface="Courier New" panose="02070309020205020404" pitchFamily="49" charset="0"/>
              <a:buChar char="o"/>
            </a:pPr>
            <a:r>
              <a:rPr lang="en-US" dirty="0"/>
              <a:t>Examples – resonators and resistive wall</a:t>
            </a:r>
          </a:p>
          <a:p>
            <a:pPr lvl="1">
              <a:buFont typeface="Courier New" panose="02070309020205020404" pitchFamily="49" charset="0"/>
              <a:buChar char="o"/>
            </a:pPr>
            <a:r>
              <a:rPr lang="en-US" dirty="0"/>
              <a:t>Energy loss</a:t>
            </a:r>
          </a:p>
          <a:p>
            <a:pPr lvl="1">
              <a:buFont typeface="Courier New" panose="02070309020205020404" pitchFamily="49" charset="0"/>
              <a:buChar char="o"/>
            </a:pPr>
            <a:r>
              <a:rPr lang="en-US" dirty="0"/>
              <a:t>Impedance model of </a:t>
            </a:r>
            <a:r>
              <a:rPr lang="en-US"/>
              <a:t>a </a:t>
            </a:r>
            <a:r>
              <a:rPr lang="en-US" smtClean="0"/>
              <a:t>machine</a:t>
            </a:r>
            <a:endParaRPr lang="en-US" dirty="0"/>
          </a:p>
        </p:txBody>
      </p:sp>
      <p:sp>
        <p:nvSpPr>
          <p:cNvPr id="3" name="Date Placeholder 2"/>
          <p:cNvSpPr>
            <a:spLocks noGrp="1"/>
          </p:cNvSpPr>
          <p:nvPr>
            <p:ph type="dt" sz="half" idx="2"/>
          </p:nvPr>
        </p:nvSpPr>
        <p:spPr/>
        <p:txBody>
          <a:bodyPr/>
          <a:lstStyle/>
          <a:p>
            <a:r>
              <a:rPr lang="en-US" smtClean="0"/>
              <a:t>January 2015</a:t>
            </a:r>
            <a:endParaRPr lang="en-US" dirty="0"/>
          </a:p>
        </p:txBody>
      </p:sp>
      <p:sp>
        <p:nvSpPr>
          <p:cNvPr id="4" name="Footer Placeholder 3"/>
          <p:cNvSpPr>
            <a:spLocks noGrp="1"/>
          </p:cNvSpPr>
          <p:nvPr>
            <p:ph type="ftr" sz="quarter" idx="3"/>
          </p:nvPr>
        </p:nvSpPr>
        <p:spPr/>
        <p:txBody>
          <a:bodyPr/>
          <a:lstStyle/>
          <a:p>
            <a:r>
              <a:rPr lang="en-US" smtClean="0"/>
              <a:t>USPAS lectures</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4</a:t>
            </a:fld>
            <a:endParaRPr lang="en-US" dirty="0"/>
          </a:p>
        </p:txBody>
      </p:sp>
    </p:spTree>
    <p:extLst>
      <p:ext uri="{BB962C8B-B14F-4D97-AF65-F5344CB8AC3E}">
        <p14:creationId xmlns:p14="http://schemas.microsoft.com/office/powerpoint/2010/main" val="226672700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40</a:t>
            </a:fld>
            <a:endParaRPr lang="en-US" dirty="0"/>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05" y="1382220"/>
            <a:ext cx="4077603" cy="3796994"/>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39" y="1372562"/>
            <a:ext cx="3261051" cy="3816311"/>
          </a:xfrm>
          <a:prstGeom prst="rect">
            <a:avLst/>
          </a:prstGeom>
        </p:spPr>
      </p:pic>
      <p:sp>
        <p:nvSpPr>
          <p:cNvPr id="3" name="Rounded Rectangle 2"/>
          <p:cNvSpPr/>
          <p:nvPr/>
        </p:nvSpPr>
        <p:spPr>
          <a:xfrm>
            <a:off x="5452403" y="2527054"/>
            <a:ext cx="3579342" cy="1808704"/>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747870">
            <a:off x="3217045" y="2323663"/>
            <a:ext cx="3771780" cy="369332"/>
          </a:xfrm>
          <a:prstGeom prst="rect">
            <a:avLst/>
          </a:prstGeom>
          <a:solidFill>
            <a:srgbClr val="FFFFFF"/>
          </a:solidFill>
          <a:ln>
            <a:solidFill>
              <a:srgbClr val="FF0000"/>
            </a:solidFill>
          </a:ln>
        </p:spPr>
        <p:txBody>
          <a:bodyPr wrap="square" rtlCol="0">
            <a:spAutoFit/>
          </a:bodyPr>
          <a:lstStyle/>
          <a:p>
            <a:r>
              <a:rPr lang="en-US" dirty="0" smtClean="0"/>
              <a:t>We first use this set of equations</a:t>
            </a:r>
            <a:endParaRPr lang="en-US" dirty="0"/>
          </a:p>
        </p:txBody>
      </p:sp>
    </p:spTree>
    <p:extLst>
      <p:ext uri="{BB962C8B-B14F-4D97-AF65-F5344CB8AC3E}">
        <p14:creationId xmlns:p14="http://schemas.microsoft.com/office/powerpoint/2010/main" val="14070538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41</a:t>
            </a:fld>
            <a:endParaRPr lang="en-US"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0" y="2167878"/>
            <a:ext cx="2782818" cy="2015539"/>
          </a:xfrm>
          <a:prstGeom prst="rect">
            <a:avLst/>
          </a:prstGeom>
        </p:spPr>
      </p:pic>
      <p:sp>
        <p:nvSpPr>
          <p:cNvPr id="8" name="Right Arrow 7"/>
          <p:cNvSpPr/>
          <p:nvPr/>
        </p:nvSpPr>
        <p:spPr>
          <a:xfrm>
            <a:off x="3605001" y="2910474"/>
            <a:ext cx="705604"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856" y="2653920"/>
            <a:ext cx="2160974" cy="874680"/>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847" y="4268644"/>
            <a:ext cx="3874771" cy="926165"/>
          </a:xfrm>
          <a:prstGeom prst="rect">
            <a:avLst/>
          </a:prstGeom>
        </p:spPr>
      </p:pic>
      <p:sp>
        <p:nvSpPr>
          <p:cNvPr id="13" name="Rounded Rectangle 12"/>
          <p:cNvSpPr/>
          <p:nvPr/>
        </p:nvSpPr>
        <p:spPr>
          <a:xfrm>
            <a:off x="4490214" y="4183417"/>
            <a:ext cx="4105338" cy="110158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798117" y="5285002"/>
            <a:ext cx="3489895" cy="646331"/>
          </a:xfrm>
          <a:prstGeom prst="rect">
            <a:avLst/>
          </a:prstGeom>
          <a:noFill/>
        </p:spPr>
        <p:txBody>
          <a:bodyPr wrap="square" rtlCol="0">
            <a:spAutoFit/>
          </a:bodyPr>
          <a:lstStyle/>
          <a:p>
            <a:pPr algn="ctr"/>
            <a:r>
              <a:rPr lang="en-US" b="1" dirty="0" smtClean="0">
                <a:solidFill>
                  <a:srgbClr val="FF0000"/>
                </a:solidFill>
              </a:rPr>
              <a:t>Result known as Panofsky-Wenzel theorem</a:t>
            </a:r>
            <a:endParaRPr lang="en-US" b="1" dirty="0">
              <a:solidFill>
                <a:srgbClr val="FF0000"/>
              </a:solidFill>
            </a:endParaRPr>
          </a:p>
        </p:txBody>
      </p:sp>
    </p:spTree>
    <p:extLst>
      <p:ext uri="{BB962C8B-B14F-4D97-AF65-F5344CB8AC3E}">
        <p14:creationId xmlns:p14="http://schemas.microsoft.com/office/powerpoint/2010/main" val="25871277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42</a:t>
            </a:fld>
            <a:endParaRPr lang="en-US" dirty="0"/>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057" y="1177173"/>
            <a:ext cx="3874771" cy="926165"/>
          </a:xfrm>
          <a:prstGeom prst="rect">
            <a:avLst/>
          </a:prstGeom>
        </p:spPr>
      </p:pic>
      <p:sp>
        <p:nvSpPr>
          <p:cNvPr id="13" name="Rounded Rectangle 12"/>
          <p:cNvSpPr/>
          <p:nvPr/>
        </p:nvSpPr>
        <p:spPr>
          <a:xfrm>
            <a:off x="2296424" y="1091946"/>
            <a:ext cx="4105338" cy="110158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7" y="2599449"/>
            <a:ext cx="4102855" cy="697869"/>
          </a:xfrm>
          <a:prstGeom prst="rect">
            <a:avLst/>
          </a:prstGeom>
        </p:spPr>
      </p:pic>
      <p:sp>
        <p:nvSpPr>
          <p:cNvPr id="9" name="Down Arrow 8"/>
          <p:cNvSpPr/>
          <p:nvPr/>
        </p:nvSpPr>
        <p:spPr>
          <a:xfrm>
            <a:off x="2156741" y="3386508"/>
            <a:ext cx="484632" cy="4874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181" y="4154555"/>
            <a:ext cx="2298949" cy="468000"/>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973" y="5113619"/>
            <a:ext cx="2611996" cy="466721"/>
          </a:xfrm>
          <a:prstGeom prst="rect">
            <a:avLst/>
          </a:prstGeom>
        </p:spPr>
      </p:pic>
      <p:pic>
        <p:nvPicPr>
          <p:cNvPr id="17" name="Picture 16" descr="latex-image-1.pdf"/>
          <p:cNvPicPr>
            <a:picLocks noChangeAspect="1"/>
          </p:cNvPicPr>
          <p:nvPr/>
        </p:nvPicPr>
        <p:blipFill rotWithShape="1">
          <a:blip r:embed="rId6">
            <a:extLst>
              <a:ext uri="{28A0092B-C50C-407E-A947-70E740481C1C}">
                <a14:useLocalDpi xmlns:a14="http://schemas.microsoft.com/office/drawing/2010/main" val="0"/>
              </a:ext>
            </a:extLst>
          </a:blip>
          <a:srcRect l="41419" r="49813"/>
          <a:stretch/>
        </p:blipFill>
        <p:spPr>
          <a:xfrm>
            <a:off x="4360914" y="3988092"/>
            <a:ext cx="728780" cy="791999"/>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477" y="4116071"/>
            <a:ext cx="2591425" cy="572020"/>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8256" y="5036944"/>
            <a:ext cx="3140498" cy="611424"/>
          </a:xfrm>
          <a:prstGeom prst="rect">
            <a:avLst/>
          </a:prstGeom>
        </p:spPr>
      </p:pic>
      <p:pic>
        <p:nvPicPr>
          <p:cNvPr id="20" name="Picture 19" descr="latex-image-1.pdf"/>
          <p:cNvPicPr>
            <a:picLocks noChangeAspect="1"/>
          </p:cNvPicPr>
          <p:nvPr/>
        </p:nvPicPr>
        <p:blipFill rotWithShape="1">
          <a:blip r:embed="rId6">
            <a:extLst>
              <a:ext uri="{28A0092B-C50C-407E-A947-70E740481C1C}">
                <a14:useLocalDpi xmlns:a14="http://schemas.microsoft.com/office/drawing/2010/main" val="0"/>
              </a:ext>
            </a:extLst>
          </a:blip>
          <a:srcRect l="41419" r="49813"/>
          <a:stretch/>
        </p:blipFill>
        <p:spPr>
          <a:xfrm>
            <a:off x="4353223" y="4938615"/>
            <a:ext cx="728780" cy="791999"/>
          </a:xfrm>
          <a:prstGeom prst="rect">
            <a:avLst/>
          </a:prstGeom>
        </p:spPr>
      </p:pic>
    </p:spTree>
    <p:extLst>
      <p:ext uri="{BB962C8B-B14F-4D97-AF65-F5344CB8AC3E}">
        <p14:creationId xmlns:p14="http://schemas.microsoft.com/office/powerpoint/2010/main" val="24583082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43</a:t>
            </a:fld>
            <a:endParaRPr lang="en-US" dirty="0"/>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057" y="1177173"/>
            <a:ext cx="3874771" cy="926165"/>
          </a:xfrm>
          <a:prstGeom prst="rect">
            <a:avLst/>
          </a:prstGeom>
        </p:spPr>
      </p:pic>
      <p:sp>
        <p:nvSpPr>
          <p:cNvPr id="13" name="Rounded Rectangle 12"/>
          <p:cNvSpPr/>
          <p:nvPr/>
        </p:nvSpPr>
        <p:spPr>
          <a:xfrm>
            <a:off x="2296424" y="1091946"/>
            <a:ext cx="4105338" cy="110158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7" y="2599449"/>
            <a:ext cx="4102855" cy="697869"/>
          </a:xfrm>
          <a:prstGeom prst="rect">
            <a:avLst/>
          </a:prstGeom>
        </p:spPr>
      </p:pic>
      <p:sp>
        <p:nvSpPr>
          <p:cNvPr id="9" name="Down Arrow 8"/>
          <p:cNvSpPr/>
          <p:nvPr/>
        </p:nvSpPr>
        <p:spPr>
          <a:xfrm>
            <a:off x="2156741" y="3386508"/>
            <a:ext cx="484632" cy="4874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181" y="4154555"/>
            <a:ext cx="2298949" cy="468000"/>
          </a:xfrm>
          <a:prstGeom prst="rect">
            <a:avLst/>
          </a:prstGeom>
        </p:spPr>
      </p:pic>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973" y="5113619"/>
            <a:ext cx="2611996" cy="466721"/>
          </a:xfrm>
          <a:prstGeom prst="rect">
            <a:avLst/>
          </a:prstGeom>
        </p:spPr>
      </p:pic>
      <p:pic>
        <p:nvPicPr>
          <p:cNvPr id="17" name="Picture 16" descr="latex-image-1.pdf"/>
          <p:cNvPicPr>
            <a:picLocks noChangeAspect="1"/>
          </p:cNvPicPr>
          <p:nvPr/>
        </p:nvPicPr>
        <p:blipFill rotWithShape="1">
          <a:blip r:embed="rId6">
            <a:extLst>
              <a:ext uri="{28A0092B-C50C-407E-A947-70E740481C1C}">
                <a14:useLocalDpi xmlns:a14="http://schemas.microsoft.com/office/drawing/2010/main" val="0"/>
              </a:ext>
            </a:extLst>
          </a:blip>
          <a:srcRect l="41419" r="49813"/>
          <a:stretch/>
        </p:blipFill>
        <p:spPr>
          <a:xfrm>
            <a:off x="4360914" y="3988092"/>
            <a:ext cx="728780" cy="791999"/>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477" y="4116071"/>
            <a:ext cx="2591425" cy="572020"/>
          </a:xfrm>
          <a:prstGeom prst="rect">
            <a:avLst/>
          </a:prstGeom>
        </p:spPr>
      </p:pic>
      <p:pic>
        <p:nvPicPr>
          <p:cNvPr id="19" name="Picture 18"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8256" y="5036944"/>
            <a:ext cx="3140498" cy="611424"/>
          </a:xfrm>
          <a:prstGeom prst="rect">
            <a:avLst/>
          </a:prstGeom>
        </p:spPr>
      </p:pic>
      <p:pic>
        <p:nvPicPr>
          <p:cNvPr id="20" name="Picture 19" descr="latex-image-1.pdf"/>
          <p:cNvPicPr>
            <a:picLocks noChangeAspect="1"/>
          </p:cNvPicPr>
          <p:nvPr/>
        </p:nvPicPr>
        <p:blipFill rotWithShape="1">
          <a:blip r:embed="rId6">
            <a:extLst>
              <a:ext uri="{28A0092B-C50C-407E-A947-70E740481C1C}">
                <a14:useLocalDpi xmlns:a14="http://schemas.microsoft.com/office/drawing/2010/main" val="0"/>
              </a:ext>
            </a:extLst>
          </a:blip>
          <a:srcRect l="41419" r="49813"/>
          <a:stretch/>
        </p:blipFill>
        <p:spPr>
          <a:xfrm>
            <a:off x="4353223" y="4938615"/>
            <a:ext cx="728780" cy="791999"/>
          </a:xfrm>
          <a:prstGeom prst="rect">
            <a:avLst/>
          </a:prstGeom>
        </p:spPr>
      </p:pic>
      <p:sp>
        <p:nvSpPr>
          <p:cNvPr id="16" name="TextBox 15"/>
          <p:cNvSpPr txBox="1"/>
          <p:nvPr/>
        </p:nvSpPr>
        <p:spPr>
          <a:xfrm>
            <a:off x="2866646" y="3238907"/>
            <a:ext cx="4430714" cy="1754327"/>
          </a:xfrm>
          <a:prstGeom prst="rect">
            <a:avLst/>
          </a:prstGeom>
          <a:solidFill>
            <a:srgbClr val="FFFFFF"/>
          </a:solidFill>
          <a:ln>
            <a:solidFill>
              <a:srgbClr val="FF0000"/>
            </a:solidFill>
          </a:ln>
        </p:spPr>
        <p:txBody>
          <a:bodyPr wrap="square" rtlCol="0">
            <a:spAutoFit/>
          </a:bodyPr>
          <a:lstStyle/>
          <a:p>
            <a:r>
              <a:rPr lang="en-US" dirty="0" smtClean="0"/>
              <a:t>The longitudinal and transverse wake functions are not independent, although in general no relation can be established between W</a:t>
            </a:r>
            <a:r>
              <a:rPr lang="en-US" baseline="-25000" dirty="0" smtClean="0"/>
              <a:t>||</a:t>
            </a:r>
            <a:r>
              <a:rPr lang="en-US" dirty="0" smtClean="0"/>
              <a:t>(z) and </a:t>
            </a:r>
            <a:r>
              <a:rPr lang="en-US" dirty="0" err="1" smtClean="0"/>
              <a:t>W</a:t>
            </a:r>
            <a:r>
              <a:rPr lang="en-US" baseline="-25000" dirty="0" err="1" smtClean="0"/>
              <a:t>x,y</a:t>
            </a:r>
            <a:r>
              <a:rPr lang="en-US" dirty="0" smtClean="0"/>
              <a:t>(z), which are the main wakes in the longitudinal and transverse planes, respectively. </a:t>
            </a:r>
            <a:endParaRPr lang="en-US" dirty="0"/>
          </a:p>
        </p:txBody>
      </p:sp>
    </p:spTree>
    <p:extLst>
      <p:ext uri="{BB962C8B-B14F-4D97-AF65-F5344CB8AC3E}">
        <p14:creationId xmlns:p14="http://schemas.microsoft.com/office/powerpoint/2010/main" val="23698739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44</a:t>
            </a:fld>
            <a:endParaRPr lang="en-US" dirty="0"/>
          </a:p>
        </p:txBody>
      </p:sp>
      <p:pic>
        <p:nvPicPr>
          <p:cNvPr id="9" name="Picture 8"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05" y="1382220"/>
            <a:ext cx="4077603" cy="3796994"/>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39" y="1372562"/>
            <a:ext cx="3261051" cy="3816311"/>
          </a:xfrm>
          <a:prstGeom prst="rect">
            <a:avLst/>
          </a:prstGeom>
        </p:spPr>
      </p:pic>
      <p:sp>
        <p:nvSpPr>
          <p:cNvPr id="3" name="Rounded Rectangle 2"/>
          <p:cNvSpPr/>
          <p:nvPr/>
        </p:nvSpPr>
        <p:spPr>
          <a:xfrm>
            <a:off x="179609" y="1205801"/>
            <a:ext cx="3579342" cy="97490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179608" y="4359878"/>
            <a:ext cx="4310605" cy="97490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5438023" y="1205801"/>
            <a:ext cx="3579342" cy="97490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5438023" y="4359878"/>
            <a:ext cx="3579342" cy="974905"/>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stCxn id="3" idx="2"/>
          </p:cNvCxnSpPr>
          <p:nvPr/>
        </p:nvCxnSpPr>
        <p:spPr>
          <a:xfrm flipH="1">
            <a:off x="1962865" y="2180706"/>
            <a:ext cx="6415" cy="2179172"/>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311084" y="2180706"/>
            <a:ext cx="6415" cy="2179172"/>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04323" y="3042013"/>
            <a:ext cx="3771780" cy="923330"/>
          </a:xfrm>
          <a:prstGeom prst="rect">
            <a:avLst/>
          </a:prstGeom>
          <a:solidFill>
            <a:srgbClr val="FFFFFF"/>
          </a:solidFill>
          <a:ln>
            <a:solidFill>
              <a:srgbClr val="FF0000"/>
            </a:solidFill>
          </a:ln>
        </p:spPr>
        <p:txBody>
          <a:bodyPr wrap="square" rtlCol="0">
            <a:spAutoFit/>
          </a:bodyPr>
          <a:lstStyle/>
          <a:p>
            <a:r>
              <a:rPr lang="en-US" dirty="0" smtClean="0"/>
              <a:t>We can now use also these two sets of equations to find additional properties of the wakes</a:t>
            </a:r>
            <a:endParaRPr lang="en-US" dirty="0"/>
          </a:p>
        </p:txBody>
      </p:sp>
    </p:spTree>
    <p:extLst>
      <p:ext uri="{BB962C8B-B14F-4D97-AF65-F5344CB8AC3E}">
        <p14:creationId xmlns:p14="http://schemas.microsoft.com/office/powerpoint/2010/main" val="20297130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9090"/>
            <a:ext cx="8229600" cy="538966"/>
          </a:xfrm>
        </p:spPr>
        <p:txBody>
          <a:bodyPr/>
          <a:lstStyle/>
          <a:p>
            <a:r>
              <a:rPr lang="en-US" dirty="0" smtClean="0"/>
              <a:t>Relation between transverse and longitudinal wakes (Panofsky-Wenzel theorem)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45</a:t>
            </a:fld>
            <a:endParaRPr lang="en-US"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81" y="1120748"/>
            <a:ext cx="2043806" cy="811655"/>
          </a:xfrm>
          <a:prstGeom prst="rect">
            <a:avLst/>
          </a:prstGeom>
        </p:spPr>
      </p:pic>
      <p:sp>
        <p:nvSpPr>
          <p:cNvPr id="16" name="Right Arrow 15"/>
          <p:cNvSpPr/>
          <p:nvPr/>
        </p:nvSpPr>
        <p:spPr>
          <a:xfrm>
            <a:off x="3845364" y="1629116"/>
            <a:ext cx="6320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328" y="1667680"/>
            <a:ext cx="3135826" cy="381928"/>
          </a:xfrm>
          <a:prstGeom prst="rect">
            <a:avLst/>
          </a:prstGeom>
        </p:spPr>
      </p:pic>
      <p:sp>
        <p:nvSpPr>
          <p:cNvPr id="18" name="Rounded Rectangle 17"/>
          <p:cNvSpPr/>
          <p:nvPr/>
        </p:nvSpPr>
        <p:spPr>
          <a:xfrm>
            <a:off x="4836207" y="1526576"/>
            <a:ext cx="3463879" cy="66414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669574" y="2258786"/>
            <a:ext cx="4396742" cy="923330"/>
          </a:xfrm>
          <a:prstGeom prst="rect">
            <a:avLst/>
          </a:prstGeom>
          <a:noFill/>
        </p:spPr>
        <p:txBody>
          <a:bodyPr wrap="square" rtlCol="0">
            <a:spAutoFit/>
          </a:bodyPr>
          <a:lstStyle/>
          <a:p>
            <a:r>
              <a:rPr lang="en-US" dirty="0" smtClean="0"/>
              <a:t>This is an interesting result!</a:t>
            </a:r>
          </a:p>
          <a:p>
            <a:r>
              <a:rPr lang="en-US" dirty="0" smtClean="0"/>
              <a:t>The </a:t>
            </a:r>
            <a:r>
              <a:rPr lang="en-US" dirty="0" err="1" smtClean="0"/>
              <a:t>quadrupolar</a:t>
            </a:r>
            <a:r>
              <a:rPr lang="en-US" dirty="0" smtClean="0"/>
              <a:t> wakes in x and y must be equal with opposite signs</a:t>
            </a:r>
            <a:endParaRPr lang="en-US" dirty="0"/>
          </a:p>
        </p:txBody>
      </p:sp>
      <p:pic>
        <p:nvPicPr>
          <p:cNvPr id="20" name="Picture 1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3" y="3868510"/>
            <a:ext cx="1756284" cy="805368"/>
          </a:xfrm>
          <a:prstGeom prst="rect">
            <a:avLst/>
          </a:prstGeom>
        </p:spPr>
      </p:pic>
      <p:sp>
        <p:nvSpPr>
          <p:cNvPr id="21" name="TextBox 20"/>
          <p:cNvSpPr txBox="1"/>
          <p:nvPr/>
        </p:nvSpPr>
        <p:spPr>
          <a:xfrm>
            <a:off x="4675026" y="4143847"/>
            <a:ext cx="4256166" cy="1200329"/>
          </a:xfrm>
          <a:prstGeom prst="rect">
            <a:avLst/>
          </a:prstGeom>
          <a:noFill/>
        </p:spPr>
        <p:txBody>
          <a:bodyPr wrap="square" rtlCol="0">
            <a:spAutoFit/>
          </a:bodyPr>
          <a:lstStyle/>
          <a:p>
            <a:r>
              <a:rPr lang="en-US" dirty="0" smtClean="0"/>
              <a:t>This relation means that the cross-wakes between x and y must be equal.</a:t>
            </a:r>
          </a:p>
          <a:p>
            <a:r>
              <a:rPr lang="en-US" dirty="0" smtClean="0"/>
              <a:t>We have so far ignored these terms in our derivations.</a:t>
            </a:r>
            <a:endParaRPr lang="en-US" dirty="0"/>
          </a:p>
        </p:txBody>
      </p:sp>
      <p:sp>
        <p:nvSpPr>
          <p:cNvPr id="22" name="Right Arrow 21"/>
          <p:cNvSpPr/>
          <p:nvPr/>
        </p:nvSpPr>
        <p:spPr>
          <a:xfrm>
            <a:off x="3845364" y="4489658"/>
            <a:ext cx="63202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44" y="4974290"/>
            <a:ext cx="3661752" cy="970464"/>
          </a:xfrm>
          <a:prstGeom prst="rect">
            <a:avLst/>
          </a:prstGeom>
        </p:spPr>
      </p:pic>
      <p:pic>
        <p:nvPicPr>
          <p:cNvPr id="24" name="Picture 2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21" y="2258787"/>
            <a:ext cx="4085159" cy="1005737"/>
          </a:xfrm>
          <a:prstGeom prst="rect">
            <a:avLst/>
          </a:prstGeom>
        </p:spPr>
      </p:pic>
    </p:spTree>
    <p:extLst>
      <p:ext uri="{BB962C8B-B14F-4D97-AF65-F5344CB8AC3E}">
        <p14:creationId xmlns:p14="http://schemas.microsoft.com/office/powerpoint/2010/main" val="13230931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How are wakes and impedances computed?</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46</a:t>
            </a:fld>
            <a:endParaRPr lang="en-US" dirty="0"/>
          </a:p>
        </p:txBody>
      </p:sp>
      <p:sp>
        <p:nvSpPr>
          <p:cNvPr id="42" name="Content Placeholder 2"/>
          <p:cNvSpPr>
            <a:spLocks noGrp="1"/>
          </p:cNvSpPr>
          <p:nvPr>
            <p:ph idx="1"/>
          </p:nvPr>
        </p:nvSpPr>
        <p:spPr>
          <a:xfrm>
            <a:off x="457200" y="1091199"/>
            <a:ext cx="8378274" cy="4794114"/>
          </a:xfrm>
        </p:spPr>
        <p:txBody>
          <a:bodyPr>
            <a:normAutofit fontScale="85000" lnSpcReduction="10000"/>
          </a:bodyPr>
          <a:lstStyle/>
          <a:p>
            <a:pPr marL="321750" lvl="1" indent="-285750">
              <a:spcBef>
                <a:spcPts val="1900"/>
              </a:spcBef>
              <a:spcAft>
                <a:spcPts val="0"/>
              </a:spcAft>
              <a:buSzPct val="80000"/>
              <a:buFont typeface="Lucida Grande"/>
              <a:buChar char="→"/>
            </a:pPr>
            <a:r>
              <a:rPr lang="en-US" sz="1800" b="1" dirty="0" smtClean="0"/>
              <a:t>Analytical or semi-analytical approach</a:t>
            </a:r>
            <a:r>
              <a:rPr lang="en-US" sz="1800" dirty="0" smtClean="0"/>
              <a:t>, when geometry is simple (or simplified)</a:t>
            </a:r>
          </a:p>
          <a:p>
            <a:pPr marL="620550" lvl="2" indent="-285750">
              <a:spcBef>
                <a:spcPts val="1900"/>
              </a:spcBef>
              <a:buSzPct val="80000"/>
              <a:buFont typeface="Arial"/>
              <a:buChar char="•"/>
            </a:pPr>
            <a:r>
              <a:rPr lang="en-US" sz="1600" dirty="0" smtClean="0"/>
              <a:t>Solve Maxwell’s equations with the correct source terms, geometries and boundary conditions up to an advanced stage (e.g. resistive wall for axisymmetric chambers)</a:t>
            </a:r>
          </a:p>
          <a:p>
            <a:pPr marL="620550" lvl="2" indent="-285750">
              <a:spcBef>
                <a:spcPts val="1900"/>
              </a:spcBef>
              <a:buSzPct val="80000"/>
              <a:buFont typeface="Arial"/>
              <a:buChar char="•"/>
            </a:pPr>
            <a:r>
              <a:rPr lang="en-US" sz="1600" dirty="0" smtClean="0"/>
              <a:t>Find closed expressions or execute the last steps numerically to derive wakes and impedances</a:t>
            </a:r>
          </a:p>
          <a:p>
            <a:pPr marL="321750" lvl="1" indent="-285750">
              <a:spcBef>
                <a:spcPts val="1900"/>
              </a:spcBef>
              <a:spcAft>
                <a:spcPts val="0"/>
              </a:spcAft>
              <a:buSzPct val="80000"/>
              <a:buFont typeface="Lucida Grande"/>
              <a:buChar char="→"/>
            </a:pPr>
            <a:r>
              <a:rPr lang="en-US" sz="1800" b="1" dirty="0" smtClean="0"/>
              <a:t>Numerical approach</a:t>
            </a:r>
          </a:p>
          <a:p>
            <a:pPr marL="620550" lvl="2" indent="-285750">
              <a:spcBef>
                <a:spcPts val="1900"/>
              </a:spcBef>
              <a:buSzPct val="80000"/>
              <a:buFont typeface="Arial"/>
              <a:buChar char="•"/>
            </a:pPr>
            <a:r>
              <a:rPr lang="en-US" sz="1600" dirty="0" smtClean="0"/>
              <a:t>Different codes have been developed over the years to solve numerically Maxwell’s equations in arbitrarily complicated structures</a:t>
            </a:r>
          </a:p>
          <a:p>
            <a:pPr marL="620550" lvl="2" indent="-285750">
              <a:spcBef>
                <a:spcPts val="1900"/>
              </a:spcBef>
              <a:buSzPct val="80000"/>
              <a:buFont typeface="Arial"/>
              <a:buChar char="•"/>
            </a:pPr>
            <a:r>
              <a:rPr lang="en-US" sz="1600" dirty="0" smtClean="0"/>
              <a:t>Examples are CST Studio Suite (Particle Studio, Microwav</a:t>
            </a:r>
            <a:r>
              <a:rPr lang="en-US" sz="1600" dirty="0"/>
              <a:t>e</a:t>
            </a:r>
            <a:r>
              <a:rPr lang="en-US" sz="1600" dirty="0" smtClean="0"/>
              <a:t> Studio), ABCI, </a:t>
            </a:r>
            <a:r>
              <a:rPr lang="en-US" sz="1600" dirty="0" err="1" smtClean="0"/>
              <a:t>GdFidL</a:t>
            </a:r>
            <a:r>
              <a:rPr lang="en-US" sz="1600" dirty="0" smtClean="0"/>
              <a:t>, HFSS, ECHO2(3)D. Exhaustive list can be found from the program </a:t>
            </a:r>
            <a:r>
              <a:rPr lang="en-US" sz="1600" dirty="0"/>
              <a:t>of the </a:t>
            </a:r>
            <a:r>
              <a:rPr lang="en-US" sz="1600" dirty="0">
                <a:hlinkClick r:id="rId2"/>
              </a:rPr>
              <a:t>ICFA mini-Workshop on “Electromagnetic wake fields and impedances in particle </a:t>
            </a:r>
            <a:r>
              <a:rPr lang="en-US" sz="1600" dirty="0" smtClean="0">
                <a:hlinkClick r:id="rId2"/>
              </a:rPr>
              <a:t>accelerators”</a:t>
            </a:r>
            <a:r>
              <a:rPr lang="en-US" sz="1600" dirty="0" smtClean="0"/>
              <a:t>, </a:t>
            </a:r>
            <a:r>
              <a:rPr lang="en-US" sz="1600" dirty="0" err="1"/>
              <a:t>Erice</a:t>
            </a:r>
            <a:r>
              <a:rPr lang="en-US" sz="1600" dirty="0"/>
              <a:t>, Sicily</a:t>
            </a:r>
            <a:r>
              <a:rPr lang="en-US" sz="1600" dirty="0" smtClean="0"/>
              <a:t>, 23-28 April, 2014</a:t>
            </a:r>
          </a:p>
          <a:p>
            <a:pPr marL="321750" lvl="1" indent="-285750">
              <a:spcBef>
                <a:spcPts val="1900"/>
              </a:spcBef>
              <a:spcAft>
                <a:spcPts val="0"/>
              </a:spcAft>
              <a:buSzPct val="80000"/>
              <a:buFont typeface="Lucida Grande"/>
              <a:buChar char="→"/>
            </a:pPr>
            <a:r>
              <a:rPr lang="en-US" sz="1800" b="1" dirty="0" smtClean="0"/>
              <a:t>Bench measurements </a:t>
            </a:r>
            <a:r>
              <a:rPr lang="en-US" sz="1800" dirty="0" smtClean="0"/>
              <a:t>based on transmission/reflection measurements with stretched wires </a:t>
            </a:r>
          </a:p>
          <a:p>
            <a:pPr marL="677700" lvl="2" indent="-342900">
              <a:spcBef>
                <a:spcPts val="1900"/>
              </a:spcBef>
              <a:buSzPct val="80000"/>
              <a:buFont typeface="Arial"/>
              <a:buChar char="•"/>
            </a:pPr>
            <a:r>
              <a:rPr lang="en-US" sz="1600" dirty="0" smtClean="0"/>
              <a:t>Seldom used independently to assess impedances, usefulness mainly lies in that they can be used for validating 3D EM models for simulations</a:t>
            </a:r>
            <a:endParaRPr lang="en-US" sz="1600" dirty="0"/>
          </a:p>
        </p:txBody>
      </p:sp>
    </p:spTree>
    <p:extLst>
      <p:ext uri="{BB962C8B-B14F-4D97-AF65-F5344CB8AC3E}">
        <p14:creationId xmlns:p14="http://schemas.microsoft.com/office/powerpoint/2010/main" val="26027741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wakes/impedances</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47</a:t>
            </a:fld>
            <a:endParaRPr lang="en-US" dirty="0"/>
          </a:p>
        </p:txBody>
      </p:sp>
      <p:sp>
        <p:nvSpPr>
          <p:cNvPr id="44" name="Content Placeholder 2"/>
          <p:cNvSpPr txBox="1">
            <a:spLocks/>
          </p:cNvSpPr>
          <p:nvPr/>
        </p:nvSpPr>
        <p:spPr>
          <a:xfrm>
            <a:off x="2904324" y="1129178"/>
            <a:ext cx="5216440" cy="1399928"/>
          </a:xfrm>
          <a:prstGeom prst="rect">
            <a:avLst/>
          </a:prstGeom>
          <a:solidFill>
            <a:schemeClr val="bg1"/>
          </a:solidFill>
          <a:ln>
            <a:no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The case of a conductive pipe </a:t>
            </a:r>
            <a:r>
              <a:rPr lang="en-US" sz="2162" dirty="0" smtClean="0"/>
              <a:t>with an arbitrary number of layers with specified EM properties can be solved semi-analytically</a:t>
            </a:r>
          </a:p>
          <a:p>
            <a:pPr marL="360000" lvl="1" indent="-285750">
              <a:spcBef>
                <a:spcPct val="20000"/>
              </a:spcBef>
              <a:buFont typeface="Arial"/>
              <a:buChar char="–"/>
              <a:defRPr/>
            </a:pPr>
            <a:r>
              <a:rPr lang="en-US" sz="2162" dirty="0" smtClean="0"/>
              <a:t>Layers sometimes required for impedance, but also for other reasons (e.g. coating against electron cloud or for good vacuum)</a:t>
            </a: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5" name="Donut 44"/>
          <p:cNvSpPr>
            <a:spLocks noChangeAspect="1"/>
          </p:cNvSpPr>
          <p:nvPr/>
        </p:nvSpPr>
        <p:spPr>
          <a:xfrm>
            <a:off x="393476" y="1238433"/>
            <a:ext cx="2378324" cy="2378324"/>
          </a:xfrm>
          <a:prstGeom prst="donut">
            <a:avLst>
              <a:gd name="adj" fmla="val 16311"/>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 name="Straight Arrow Connector 45"/>
          <p:cNvCxnSpPr/>
          <p:nvPr/>
        </p:nvCxnSpPr>
        <p:spPr>
          <a:xfrm flipV="1">
            <a:off x="1625600" y="2132856"/>
            <a:ext cx="498128" cy="3055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598712" y="1728613"/>
            <a:ext cx="381000" cy="381000"/>
          </a:xfrm>
          <a:prstGeom prst="rect">
            <a:avLst/>
          </a:prstGeom>
          <a:noFill/>
        </p:spPr>
        <p:txBody>
          <a:bodyPr wrap="square" rtlCol="0">
            <a:spAutoFit/>
          </a:bodyPr>
          <a:lstStyle/>
          <a:p>
            <a:r>
              <a:rPr lang="en-US" dirty="0" err="1" smtClean="0"/>
              <a:t>b</a:t>
            </a:r>
            <a:endParaRPr lang="en-US" dirty="0"/>
          </a:p>
        </p:txBody>
      </p:sp>
      <p:cxnSp>
        <p:nvCxnSpPr>
          <p:cNvPr id="49" name="Straight Connector 48"/>
          <p:cNvCxnSpPr/>
          <p:nvPr/>
        </p:nvCxnSpPr>
        <p:spPr>
          <a:xfrm flipV="1">
            <a:off x="1323132" y="2679080"/>
            <a:ext cx="5726414" cy="2421980"/>
          </a:xfrm>
          <a:prstGeom prst="line">
            <a:avLst/>
          </a:prstGeom>
          <a:ln w="571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1702024" y="3829298"/>
            <a:ext cx="5606280" cy="2367757"/>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rot="20944297">
            <a:off x="1101067" y="5091340"/>
            <a:ext cx="658416" cy="1187580"/>
          </a:xfrm>
          <a:prstGeom prst="ellipse">
            <a:avLst/>
          </a:prstGeom>
          <a:noFill/>
          <a:ln w="76200" cmpd="tri">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p:nvPr/>
        </p:nvCxnSpPr>
        <p:spPr>
          <a:xfrm flipV="1">
            <a:off x="6732240" y="2132856"/>
            <a:ext cx="1619760" cy="688330"/>
          </a:xfrm>
          <a:prstGeom prst="line">
            <a:avLst/>
          </a:prstGeom>
          <a:ln w="57150" cmpd="sng">
            <a:solidFill>
              <a:srgbClr val="40404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7308304" y="3140968"/>
            <a:ext cx="1619760" cy="688330"/>
          </a:xfrm>
          <a:prstGeom prst="line">
            <a:avLst/>
          </a:prstGeom>
          <a:ln w="57150" cmpd="sng">
            <a:solidFill>
              <a:srgbClr val="404040"/>
            </a:solidFill>
            <a:prstDash val="lgDash"/>
          </a:ln>
          <a:effectLst/>
        </p:spPr>
        <p:style>
          <a:lnRef idx="2">
            <a:schemeClr val="accent1"/>
          </a:lnRef>
          <a:fillRef idx="0">
            <a:schemeClr val="accent1"/>
          </a:fillRef>
          <a:effectRef idx="1">
            <a:schemeClr val="accent1"/>
          </a:effectRef>
          <a:fontRef idx="minor">
            <a:schemeClr val="tx1"/>
          </a:fontRef>
        </p:style>
      </p:cxnSp>
      <p:sp>
        <p:nvSpPr>
          <p:cNvPr id="54" name="Oval 18"/>
          <p:cNvSpPr>
            <a:spLocks noChangeArrowheads="1"/>
          </p:cNvSpPr>
          <p:nvPr/>
        </p:nvSpPr>
        <p:spPr bwMode="auto">
          <a:xfrm rot="20229330">
            <a:off x="5917542" y="3388727"/>
            <a:ext cx="216000"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grpSp>
        <p:nvGrpSpPr>
          <p:cNvPr id="57" name="Group 56"/>
          <p:cNvGrpSpPr/>
          <p:nvPr/>
        </p:nvGrpSpPr>
        <p:grpSpPr>
          <a:xfrm>
            <a:off x="1805590" y="3717032"/>
            <a:ext cx="7122474" cy="3004443"/>
            <a:chOff x="1805590" y="3717032"/>
            <a:chExt cx="7122474" cy="3004443"/>
          </a:xfrm>
        </p:grpSpPr>
        <p:cxnSp>
          <p:nvCxnSpPr>
            <p:cNvPr id="58" name="Straight Arrow Connector 57"/>
            <p:cNvCxnSpPr/>
            <p:nvPr/>
          </p:nvCxnSpPr>
          <p:spPr>
            <a:xfrm flipV="1">
              <a:off x="1805590" y="3717032"/>
              <a:ext cx="7122474" cy="3004443"/>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rot="20243496">
              <a:off x="5396345" y="5040324"/>
              <a:ext cx="1008112" cy="369332"/>
            </a:xfrm>
            <a:prstGeom prst="rect">
              <a:avLst/>
            </a:prstGeom>
            <a:noFill/>
          </p:spPr>
          <p:txBody>
            <a:bodyPr wrap="square" rtlCol="0">
              <a:spAutoFit/>
            </a:bodyPr>
            <a:lstStyle/>
            <a:p>
              <a:r>
                <a:rPr lang="en-US" dirty="0" smtClean="0"/>
                <a:t>L = 1 m</a:t>
              </a:r>
              <a:endParaRPr lang="en-US" dirty="0"/>
            </a:p>
          </p:txBody>
        </p:sp>
      </p:grpSp>
      <p:cxnSp>
        <p:nvCxnSpPr>
          <p:cNvPr id="63" name="Straight Arrow Connector 62"/>
          <p:cNvCxnSpPr/>
          <p:nvPr/>
        </p:nvCxnSpPr>
        <p:spPr>
          <a:xfrm flipV="1">
            <a:off x="1541698" y="2651244"/>
            <a:ext cx="7122474" cy="3004443"/>
          </a:xfrm>
          <a:prstGeom prst="straightConnector1">
            <a:avLst/>
          </a:prstGeom>
          <a:ln>
            <a:solidFill>
              <a:srgbClr val="40404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4" name="Donut 63"/>
          <p:cNvSpPr>
            <a:spLocks noChangeAspect="1"/>
          </p:cNvSpPr>
          <p:nvPr/>
        </p:nvSpPr>
        <p:spPr>
          <a:xfrm>
            <a:off x="865753" y="1705442"/>
            <a:ext cx="1440000" cy="1440000"/>
          </a:xfrm>
          <a:prstGeom prst="donut">
            <a:avLst>
              <a:gd name="adj" fmla="val 6503"/>
            </a:avLst>
          </a:prstGeom>
          <a:solidFill>
            <a:schemeClr val="accent6">
              <a:lumMod val="50000"/>
            </a:scheme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5" name="Donut 64"/>
          <p:cNvSpPr>
            <a:spLocks noChangeAspect="1"/>
          </p:cNvSpPr>
          <p:nvPr/>
        </p:nvSpPr>
        <p:spPr>
          <a:xfrm>
            <a:off x="777523" y="1628880"/>
            <a:ext cx="1601105" cy="1610610"/>
          </a:xfrm>
          <a:prstGeom prst="donut">
            <a:avLst>
              <a:gd name="adj" fmla="val 6503"/>
            </a:avLst>
          </a:prstGeom>
          <a:solidFill>
            <a:srgbClr val="AC67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Oval 18"/>
          <p:cNvSpPr>
            <a:spLocks noChangeArrowheads="1"/>
          </p:cNvSpPr>
          <p:nvPr/>
        </p:nvSpPr>
        <p:spPr bwMode="auto">
          <a:xfrm>
            <a:off x="4483201" y="4482924"/>
            <a:ext cx="215999"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1297185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48</a:t>
            </a:fld>
            <a:endParaRPr lang="en-US" dirty="0"/>
          </a:p>
        </p:txBody>
      </p:sp>
      <p:pic>
        <p:nvPicPr>
          <p:cNvPr id="24" name="Picture 2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865" y="1217694"/>
            <a:ext cx="1455216" cy="361362"/>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 y="2149110"/>
            <a:ext cx="5773089" cy="7560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126" y="2321642"/>
            <a:ext cx="2344864" cy="360000"/>
          </a:xfrm>
          <a:prstGeom prst="rect">
            <a:avLst/>
          </a:prstGeom>
        </p:spPr>
      </p:pic>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375" y="1141071"/>
            <a:ext cx="2533947" cy="848055"/>
          </a:xfrm>
          <a:prstGeom prst="rect">
            <a:avLst/>
          </a:prstGeom>
        </p:spPr>
      </p:pic>
      <p:sp>
        <p:nvSpPr>
          <p:cNvPr id="31" name="TextBox 30"/>
          <p:cNvSpPr txBox="1"/>
          <p:nvPr/>
        </p:nvSpPr>
        <p:spPr>
          <a:xfrm>
            <a:off x="808238" y="3245381"/>
            <a:ext cx="6741406" cy="646331"/>
          </a:xfrm>
          <a:prstGeom prst="rect">
            <a:avLst/>
          </a:prstGeom>
          <a:noFill/>
        </p:spPr>
        <p:txBody>
          <a:bodyPr wrap="square" rtlCol="0">
            <a:spAutoFit/>
          </a:bodyPr>
          <a:lstStyle/>
          <a:p>
            <a:r>
              <a:rPr lang="en-US" dirty="0" smtClean="0"/>
              <a:t>Source terms (displaced point charge traveling along s with speed v) in cylindrical coordinates and frequency domain:</a:t>
            </a:r>
            <a:endParaRPr lang="en-US" dirty="0"/>
          </a:p>
        </p:txBody>
      </p:sp>
      <p:pic>
        <p:nvPicPr>
          <p:cNvPr id="11" name="Picture 10" descr="latex-image-1.pdf"/>
          <p:cNvPicPr>
            <a:picLocks noChangeAspect="1"/>
          </p:cNvPicPr>
          <p:nvPr/>
        </p:nvPicPr>
        <p:blipFill rotWithShape="1">
          <a:blip r:embed="rId6">
            <a:extLst>
              <a:ext uri="{28A0092B-C50C-407E-A947-70E740481C1C}">
                <a14:useLocalDpi xmlns:a14="http://schemas.microsoft.com/office/drawing/2010/main" val="0"/>
              </a:ext>
            </a:extLst>
          </a:blip>
          <a:srcRect r="56034"/>
          <a:stretch/>
        </p:blipFill>
        <p:spPr>
          <a:xfrm>
            <a:off x="27907" y="3891712"/>
            <a:ext cx="6154147" cy="818081"/>
          </a:xfrm>
          <a:prstGeom prst="rect">
            <a:avLst/>
          </a:prstGeom>
        </p:spPr>
      </p:pic>
      <p:pic>
        <p:nvPicPr>
          <p:cNvPr id="35" name="Picture 34" descr="latex-image-1.pdf"/>
          <p:cNvPicPr>
            <a:picLocks noChangeAspect="1"/>
          </p:cNvPicPr>
          <p:nvPr/>
        </p:nvPicPr>
        <p:blipFill rotWithShape="1">
          <a:blip r:embed="rId6">
            <a:extLst>
              <a:ext uri="{28A0092B-C50C-407E-A947-70E740481C1C}">
                <a14:useLocalDpi xmlns:a14="http://schemas.microsoft.com/office/drawing/2010/main" val="0"/>
              </a:ext>
            </a:extLst>
          </a:blip>
          <a:srcRect l="41573"/>
          <a:stretch/>
        </p:blipFill>
        <p:spPr>
          <a:xfrm>
            <a:off x="808239" y="4719624"/>
            <a:ext cx="8224640" cy="822722"/>
          </a:xfrm>
          <a:prstGeom prst="rect">
            <a:avLst/>
          </a:prstGeom>
        </p:spPr>
      </p:pic>
      <p:pic>
        <p:nvPicPr>
          <p:cNvPr id="12" name="Picture 1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7941" y="5743215"/>
            <a:ext cx="3539737" cy="390413"/>
          </a:xfrm>
          <a:prstGeom prst="rect">
            <a:avLst/>
          </a:prstGeom>
        </p:spPr>
      </p:pic>
    </p:spTree>
    <p:extLst>
      <p:ext uri="{BB962C8B-B14F-4D97-AF65-F5344CB8AC3E}">
        <p14:creationId xmlns:p14="http://schemas.microsoft.com/office/powerpoint/2010/main" val="31415747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49</a:t>
            </a:fld>
            <a:endParaRPr lang="en-US" dirty="0"/>
          </a:p>
        </p:txBody>
      </p:sp>
      <p:pic>
        <p:nvPicPr>
          <p:cNvPr id="24" name="Picture 2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865" y="1217694"/>
            <a:ext cx="1455216" cy="361362"/>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6" y="2149110"/>
            <a:ext cx="5773089" cy="7560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126" y="2321642"/>
            <a:ext cx="2344864" cy="360000"/>
          </a:xfrm>
          <a:prstGeom prst="rect">
            <a:avLst/>
          </a:prstGeom>
        </p:spPr>
      </p:pic>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1375" y="1141071"/>
            <a:ext cx="2533947" cy="848055"/>
          </a:xfrm>
          <a:prstGeom prst="rect">
            <a:avLst/>
          </a:prstGeom>
        </p:spPr>
      </p:pic>
      <p:sp>
        <p:nvSpPr>
          <p:cNvPr id="31" name="TextBox 30"/>
          <p:cNvSpPr txBox="1"/>
          <p:nvPr/>
        </p:nvSpPr>
        <p:spPr>
          <a:xfrm>
            <a:off x="808238" y="3245381"/>
            <a:ext cx="6741406" cy="646331"/>
          </a:xfrm>
          <a:prstGeom prst="rect">
            <a:avLst/>
          </a:prstGeom>
          <a:noFill/>
        </p:spPr>
        <p:txBody>
          <a:bodyPr wrap="square" rtlCol="0">
            <a:spAutoFit/>
          </a:bodyPr>
          <a:lstStyle/>
          <a:p>
            <a:r>
              <a:rPr lang="en-US" dirty="0" smtClean="0"/>
              <a:t>Source terms (displaced point charge traveling along s with speed v) in cylindrical coordinates and frequency domain:</a:t>
            </a:r>
            <a:endParaRPr lang="en-US" dirty="0"/>
          </a:p>
        </p:txBody>
      </p:sp>
      <p:pic>
        <p:nvPicPr>
          <p:cNvPr id="11" name="Picture 10" descr="latex-image-1.pdf"/>
          <p:cNvPicPr>
            <a:picLocks noChangeAspect="1"/>
          </p:cNvPicPr>
          <p:nvPr/>
        </p:nvPicPr>
        <p:blipFill rotWithShape="1">
          <a:blip r:embed="rId6">
            <a:extLst>
              <a:ext uri="{28A0092B-C50C-407E-A947-70E740481C1C}">
                <a14:useLocalDpi xmlns:a14="http://schemas.microsoft.com/office/drawing/2010/main" val="0"/>
              </a:ext>
            </a:extLst>
          </a:blip>
          <a:srcRect r="56034"/>
          <a:stretch/>
        </p:blipFill>
        <p:spPr>
          <a:xfrm>
            <a:off x="27907" y="3891712"/>
            <a:ext cx="6154147" cy="818081"/>
          </a:xfrm>
          <a:prstGeom prst="rect">
            <a:avLst/>
          </a:prstGeom>
        </p:spPr>
      </p:pic>
      <p:pic>
        <p:nvPicPr>
          <p:cNvPr id="35" name="Picture 34" descr="latex-image-1.pdf"/>
          <p:cNvPicPr>
            <a:picLocks noChangeAspect="1"/>
          </p:cNvPicPr>
          <p:nvPr/>
        </p:nvPicPr>
        <p:blipFill rotWithShape="1">
          <a:blip r:embed="rId6">
            <a:extLst>
              <a:ext uri="{28A0092B-C50C-407E-A947-70E740481C1C}">
                <a14:useLocalDpi xmlns:a14="http://schemas.microsoft.com/office/drawing/2010/main" val="0"/>
              </a:ext>
            </a:extLst>
          </a:blip>
          <a:srcRect l="41573"/>
          <a:stretch/>
        </p:blipFill>
        <p:spPr>
          <a:xfrm>
            <a:off x="808239" y="4719624"/>
            <a:ext cx="8224640" cy="822722"/>
          </a:xfrm>
          <a:prstGeom prst="rect">
            <a:avLst/>
          </a:prstGeom>
        </p:spPr>
      </p:pic>
      <p:pic>
        <p:nvPicPr>
          <p:cNvPr id="12" name="Picture 1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7941" y="5743215"/>
            <a:ext cx="3539737" cy="390413"/>
          </a:xfrm>
          <a:prstGeom prst="rect">
            <a:avLst/>
          </a:prstGeom>
        </p:spPr>
      </p:pic>
      <p:sp>
        <p:nvSpPr>
          <p:cNvPr id="14" name="Rounded Rectangle 13"/>
          <p:cNvSpPr/>
          <p:nvPr/>
        </p:nvSpPr>
        <p:spPr>
          <a:xfrm>
            <a:off x="1702508" y="4653965"/>
            <a:ext cx="4140412" cy="1033422"/>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14" idx="0"/>
          </p:cNvCxnSpPr>
          <p:nvPr/>
        </p:nvCxnSpPr>
        <p:spPr>
          <a:xfrm flipV="1">
            <a:off x="3772714" y="3698540"/>
            <a:ext cx="212608" cy="9554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58393" y="3348498"/>
            <a:ext cx="3921348" cy="369332"/>
          </a:xfrm>
          <a:prstGeom prst="rect">
            <a:avLst/>
          </a:prstGeom>
          <a:solidFill>
            <a:srgbClr val="FFFFFF"/>
          </a:solidFill>
          <a:ln>
            <a:solidFill>
              <a:srgbClr val="FF0000"/>
            </a:solidFill>
          </a:ln>
        </p:spPr>
        <p:txBody>
          <a:bodyPr wrap="square" rtlCol="0">
            <a:spAutoFit/>
          </a:bodyPr>
          <a:lstStyle/>
          <a:p>
            <a:r>
              <a:rPr lang="en-US" b="1" dirty="0" smtClean="0">
                <a:solidFill>
                  <a:srgbClr val="FF0000"/>
                </a:solidFill>
              </a:rPr>
              <a:t>Expansion in longitudinal modes</a:t>
            </a:r>
            <a:endParaRPr lang="en-US" b="1" dirty="0">
              <a:solidFill>
                <a:srgbClr val="FF0000"/>
              </a:solidFill>
            </a:endParaRPr>
          </a:p>
        </p:txBody>
      </p:sp>
      <p:sp>
        <p:nvSpPr>
          <p:cNvPr id="18" name="Rounded Rectangle 17"/>
          <p:cNvSpPr/>
          <p:nvPr/>
        </p:nvSpPr>
        <p:spPr>
          <a:xfrm>
            <a:off x="5842920" y="4653965"/>
            <a:ext cx="2070206" cy="1033422"/>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6279741" y="5687387"/>
            <a:ext cx="446559" cy="44624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82246" y="6147585"/>
            <a:ext cx="3667398" cy="369332"/>
          </a:xfrm>
          <a:prstGeom prst="rect">
            <a:avLst/>
          </a:prstGeom>
          <a:solidFill>
            <a:srgbClr val="FFFFFF"/>
          </a:solidFill>
          <a:ln>
            <a:solidFill>
              <a:srgbClr val="FF0000"/>
            </a:solidFill>
          </a:ln>
        </p:spPr>
        <p:txBody>
          <a:bodyPr wrap="square" rtlCol="0">
            <a:spAutoFit/>
          </a:bodyPr>
          <a:lstStyle/>
          <a:p>
            <a:r>
              <a:rPr lang="en-US" b="1" dirty="0" smtClean="0">
                <a:solidFill>
                  <a:srgbClr val="FF0000"/>
                </a:solidFill>
              </a:rPr>
              <a:t>Expansion in azimuthal modes</a:t>
            </a:r>
            <a:endParaRPr lang="en-US" b="1" dirty="0">
              <a:solidFill>
                <a:srgbClr val="FF0000"/>
              </a:solidFill>
            </a:endParaRPr>
          </a:p>
        </p:txBody>
      </p:sp>
    </p:spTree>
    <p:extLst>
      <p:ext uri="{BB962C8B-B14F-4D97-AF65-F5344CB8AC3E}">
        <p14:creationId xmlns:p14="http://schemas.microsoft.com/office/powerpoint/2010/main" val="14094717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a:t>
            </a:fld>
            <a:endParaRPr lang="en-US" dirty="0"/>
          </a:p>
        </p:txBody>
      </p:sp>
      <p:grpSp>
        <p:nvGrpSpPr>
          <p:cNvPr id="8" name="Group 34"/>
          <p:cNvGrpSpPr/>
          <p:nvPr/>
        </p:nvGrpSpPr>
        <p:grpSpPr>
          <a:xfrm>
            <a:off x="1964146" y="1345894"/>
            <a:ext cx="4991100" cy="1587199"/>
            <a:chOff x="2099365" y="1566030"/>
            <a:chExt cx="4991100" cy="1587199"/>
          </a:xfrm>
          <a:solidFill>
            <a:srgbClr val="C3D69B"/>
          </a:solidFill>
        </p:grpSpPr>
        <p:sp>
          <p:nvSpPr>
            <p:cNvPr id="9" name="Rounded Rectangle 8"/>
            <p:cNvSpPr/>
            <p:nvPr/>
          </p:nvSpPr>
          <p:spPr>
            <a:xfrm>
              <a:off x="2099365" y="1566030"/>
              <a:ext cx="4991100" cy="1587199"/>
            </a:xfrm>
            <a:prstGeom prst="roundRect">
              <a:avLst/>
            </a:prstGeom>
            <a:solidFill>
              <a:schemeClr val="accent2">
                <a:lumMod val="40000"/>
                <a:lumOff val="6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13665" y="2108478"/>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051865" y="2108478"/>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890065" y="2108478"/>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687404" y="2193513"/>
              <a:ext cx="1295400" cy="1588"/>
            </a:xfrm>
            <a:prstGeom prst="line">
              <a:avLst/>
            </a:prstGeom>
            <a:grpFill/>
            <a:ln w="25400" cap="flat" cmpd="sng" algn="ctr">
              <a:solidFill>
                <a:srgbClr val="0000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176065" y="2118901"/>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795643" y="2772266"/>
              <a:ext cx="1752600" cy="323165"/>
            </a:xfrm>
            <a:prstGeom prst="rect">
              <a:avLst/>
            </a:prstGeom>
            <a:noFill/>
            <a:ln>
              <a:noFill/>
            </a:ln>
          </p:spPr>
          <p:txBody>
            <a:bodyPr wrap="square" rtlCol="0">
              <a:spAutoFit/>
            </a:bodyPr>
            <a:lstStyle/>
            <a:p>
              <a:r>
                <a:rPr lang="en-US" sz="1500" dirty="0" smtClean="0"/>
                <a:t>Multi-bunch beam</a:t>
              </a:r>
              <a:endParaRPr lang="en-US" sz="1500" dirty="0"/>
            </a:p>
          </p:txBody>
        </p:sp>
        <p:cxnSp>
          <p:nvCxnSpPr>
            <p:cNvPr id="17" name="Straight Connector 16"/>
            <p:cNvCxnSpPr/>
            <p:nvPr/>
          </p:nvCxnSpPr>
          <p:spPr>
            <a:xfrm>
              <a:off x="2205728" y="2670324"/>
              <a:ext cx="4713138" cy="1588"/>
            </a:xfrm>
            <a:prstGeom prst="line">
              <a:avLst/>
            </a:prstGeom>
            <a:grpFill/>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05728" y="1718431"/>
              <a:ext cx="4713138" cy="1588"/>
            </a:xfrm>
            <a:prstGeom prst="line">
              <a:avLst/>
            </a:prstGeom>
            <a:grpFill/>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043928" y="2815199"/>
              <a:ext cx="3699569" cy="1588"/>
            </a:xfrm>
            <a:prstGeom prst="straightConnector1">
              <a:avLst/>
            </a:prstGeom>
            <a:grpFill/>
            <a:ln w="190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99488" y="2772266"/>
              <a:ext cx="651565" cy="323165"/>
            </a:xfrm>
            <a:prstGeom prst="rect">
              <a:avLst/>
            </a:prstGeom>
            <a:noFill/>
            <a:ln>
              <a:noFill/>
            </a:ln>
          </p:spPr>
          <p:txBody>
            <a:bodyPr wrap="square" rtlCol="0">
              <a:spAutoFit/>
            </a:bodyPr>
            <a:lstStyle/>
            <a:p>
              <a:r>
                <a:rPr lang="en-US" sz="1500" dirty="0" err="1" smtClean="0"/>
                <a:t>s</a:t>
              </a:r>
              <a:endParaRPr lang="en-US" sz="1500" dirty="0"/>
            </a:p>
          </p:txBody>
        </p:sp>
      </p:grpSp>
      <p:grpSp>
        <p:nvGrpSpPr>
          <p:cNvPr id="21" name="Group 39"/>
          <p:cNvGrpSpPr/>
          <p:nvPr/>
        </p:nvGrpSpPr>
        <p:grpSpPr>
          <a:xfrm>
            <a:off x="6641267" y="2017912"/>
            <a:ext cx="2049666" cy="2130489"/>
            <a:chOff x="6776486" y="2238048"/>
            <a:chExt cx="2049666" cy="2130489"/>
          </a:xfrm>
        </p:grpSpPr>
        <p:sp>
          <p:nvSpPr>
            <p:cNvPr id="22" name="Bent-Up Arrow 21"/>
            <p:cNvSpPr/>
            <p:nvPr/>
          </p:nvSpPr>
          <p:spPr>
            <a:xfrm flipV="1">
              <a:off x="7090464" y="2238048"/>
              <a:ext cx="890351" cy="1353130"/>
            </a:xfrm>
            <a:prstGeom prst="bentUpArrow">
              <a:avLst>
                <a:gd name="adj1" fmla="val 23702"/>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854135" y="3591178"/>
              <a:ext cx="1946965" cy="77735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76486" y="3678768"/>
              <a:ext cx="2049666" cy="553998"/>
            </a:xfrm>
            <a:prstGeom prst="rect">
              <a:avLst/>
            </a:prstGeom>
            <a:noFill/>
          </p:spPr>
          <p:txBody>
            <a:bodyPr wrap="square" rtlCol="0">
              <a:spAutoFit/>
            </a:bodyPr>
            <a:lstStyle/>
            <a:p>
              <a:pPr algn="ctr"/>
              <a:r>
                <a:rPr lang="en-US" sz="1500" dirty="0" smtClean="0"/>
                <a:t>Interaction with the external environment</a:t>
              </a:r>
              <a:endParaRPr lang="en-US" sz="1500" dirty="0"/>
            </a:p>
          </p:txBody>
        </p:sp>
      </p:grpSp>
      <p:grpSp>
        <p:nvGrpSpPr>
          <p:cNvPr id="25" name="Group 24"/>
          <p:cNvGrpSpPr/>
          <p:nvPr/>
        </p:nvGrpSpPr>
        <p:grpSpPr>
          <a:xfrm>
            <a:off x="893481" y="1973377"/>
            <a:ext cx="2171699" cy="3084030"/>
            <a:chOff x="1017752" y="2456282"/>
            <a:chExt cx="2171699" cy="3084030"/>
          </a:xfrm>
        </p:grpSpPr>
        <p:sp>
          <p:nvSpPr>
            <p:cNvPr id="26" name="Bent-Up Arrow 25"/>
            <p:cNvSpPr/>
            <p:nvPr/>
          </p:nvSpPr>
          <p:spPr>
            <a:xfrm flipH="1">
              <a:off x="1398750" y="4741944"/>
              <a:ext cx="1790701" cy="798368"/>
            </a:xfrm>
            <a:prstGeom prst="bentUpArrow">
              <a:avLst>
                <a:gd name="adj1" fmla="val 24710"/>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1017753" y="3884204"/>
              <a:ext cx="1422728" cy="85774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17752" y="3884204"/>
              <a:ext cx="1422728" cy="784830"/>
            </a:xfrm>
            <a:prstGeom prst="rect">
              <a:avLst/>
            </a:prstGeom>
            <a:noFill/>
            <a:ln>
              <a:noFill/>
            </a:ln>
          </p:spPr>
          <p:txBody>
            <a:bodyPr wrap="square" rtlCol="0">
              <a:spAutoFit/>
            </a:bodyPr>
            <a:lstStyle/>
            <a:p>
              <a:pPr algn="ctr"/>
              <a:r>
                <a:rPr lang="en-US" sz="1500" dirty="0" smtClean="0"/>
                <a:t>Equations of motion of the beam particles</a:t>
              </a:r>
              <a:endParaRPr lang="en-US" sz="1500" dirty="0"/>
            </a:p>
          </p:txBody>
        </p:sp>
        <p:sp>
          <p:nvSpPr>
            <p:cNvPr id="29" name="Bent-Up Arrow 28"/>
            <p:cNvSpPr/>
            <p:nvPr/>
          </p:nvSpPr>
          <p:spPr>
            <a:xfrm rot="5400000" flipH="1">
              <a:off x="1029622" y="2825410"/>
              <a:ext cx="1427922" cy="689666"/>
            </a:xfrm>
            <a:prstGeom prst="bentUpArrow">
              <a:avLst>
                <a:gd name="adj1" fmla="val 23702"/>
                <a:gd name="adj2" fmla="val 25000"/>
                <a:gd name="adj3" fmla="val 25000"/>
              </a:avLst>
            </a:prstGeom>
            <a:solidFill>
              <a:srgbClr val="E0E0E0">
                <a:alpha val="75000"/>
              </a:srgbClr>
            </a:solidFill>
            <a:ln>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065180" y="4137453"/>
            <a:ext cx="4649045" cy="1587562"/>
            <a:chOff x="3189451" y="4620358"/>
            <a:chExt cx="4572412" cy="1587562"/>
          </a:xfrm>
        </p:grpSpPr>
        <p:grpSp>
          <p:nvGrpSpPr>
            <p:cNvPr id="31" name="Group 40"/>
            <p:cNvGrpSpPr/>
            <p:nvPr/>
          </p:nvGrpSpPr>
          <p:grpSpPr>
            <a:xfrm>
              <a:off x="3189451" y="4620358"/>
              <a:ext cx="4572412" cy="1587562"/>
              <a:chOff x="3200399" y="4357589"/>
              <a:chExt cx="4572412" cy="1587562"/>
            </a:xfrm>
          </p:grpSpPr>
          <p:sp>
            <p:nvSpPr>
              <p:cNvPr id="34" name="Bent-Up Arrow 33"/>
              <p:cNvSpPr/>
              <p:nvPr/>
            </p:nvSpPr>
            <p:spPr>
              <a:xfrm rot="5400000" flipV="1">
                <a:off x="6473636" y="4065694"/>
                <a:ext cx="985382" cy="1612968"/>
              </a:xfrm>
              <a:prstGeom prst="bentUpArrow">
                <a:avLst>
                  <a:gd name="adj1" fmla="val 22299"/>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200399" y="4357589"/>
                <a:ext cx="2975665" cy="1587562"/>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descr="latex-image-1.pdf"/>
            <p:cNvPicPr>
              <a:picLocks noChangeAspect="1"/>
            </p:cNvPicPr>
            <p:nvPr/>
          </p:nvPicPr>
          <p:blipFill>
            <a:blip r:embed="rId2"/>
            <a:stretch>
              <a:fillRect/>
            </a:stretch>
          </p:blipFill>
          <p:spPr>
            <a:xfrm>
              <a:off x="4217732" y="4740793"/>
              <a:ext cx="902687" cy="540000"/>
            </a:xfrm>
            <a:prstGeom prst="rect">
              <a:avLst/>
            </a:prstGeom>
          </p:spPr>
        </p:pic>
        <p:sp>
          <p:nvSpPr>
            <p:cNvPr id="33" name="TextBox 32"/>
            <p:cNvSpPr txBox="1"/>
            <p:nvPr/>
          </p:nvSpPr>
          <p:spPr>
            <a:xfrm>
              <a:off x="3317309" y="5342972"/>
              <a:ext cx="2823264" cy="784830"/>
            </a:xfrm>
            <a:prstGeom prst="rect">
              <a:avLst/>
            </a:prstGeom>
            <a:noFill/>
          </p:spPr>
          <p:txBody>
            <a:bodyPr wrap="square" rtlCol="0">
              <a:spAutoFit/>
            </a:bodyPr>
            <a:lstStyle/>
            <a:p>
              <a:r>
                <a:rPr lang="en-US" sz="1500" dirty="0" smtClean="0"/>
                <a:t>Additional electromagnetic field acting on the beam, besides RF and external magnetic fields </a:t>
              </a:r>
              <a:endParaRPr lang="en-US" sz="1500" dirty="0"/>
            </a:p>
          </p:txBody>
        </p:sp>
      </p:grpSp>
    </p:spTree>
    <p:extLst>
      <p:ext uri="{BB962C8B-B14F-4D97-AF65-F5344CB8AC3E}">
        <p14:creationId xmlns:p14="http://schemas.microsoft.com/office/powerpoint/2010/main" val="1166146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50</a:t>
            </a:fld>
            <a:endParaRPr lang="en-US" dirty="0"/>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09" y="1904373"/>
            <a:ext cx="8278791" cy="858837"/>
          </a:xfrm>
          <a:prstGeom prst="rect">
            <a:avLst/>
          </a:prstGeom>
        </p:spPr>
      </p:pic>
      <p:sp>
        <p:nvSpPr>
          <p:cNvPr id="9" name="TextBox 8"/>
          <p:cNvSpPr txBox="1"/>
          <p:nvPr/>
        </p:nvSpPr>
        <p:spPr>
          <a:xfrm>
            <a:off x="851254" y="1395680"/>
            <a:ext cx="5679676" cy="369332"/>
          </a:xfrm>
          <a:prstGeom prst="rect">
            <a:avLst/>
          </a:prstGeom>
          <a:noFill/>
        </p:spPr>
        <p:txBody>
          <a:bodyPr wrap="square" rtlCol="0">
            <a:spAutoFit/>
          </a:bodyPr>
          <a:lstStyle/>
          <a:p>
            <a:r>
              <a:rPr lang="en-US" dirty="0" smtClean="0"/>
              <a:t>Maxwell’s equations combine into the wave equations:</a:t>
            </a:r>
            <a:endParaRPr lang="en-US" dirty="0"/>
          </a:p>
        </p:txBody>
      </p:sp>
      <p:sp>
        <p:nvSpPr>
          <p:cNvPr id="16" name="TextBox 15"/>
          <p:cNvSpPr txBox="1"/>
          <p:nvPr/>
        </p:nvSpPr>
        <p:spPr>
          <a:xfrm>
            <a:off x="1003654" y="3125196"/>
            <a:ext cx="5679676" cy="646331"/>
          </a:xfrm>
          <a:prstGeom prst="rect">
            <a:avLst/>
          </a:prstGeom>
          <a:noFill/>
        </p:spPr>
        <p:txBody>
          <a:bodyPr wrap="square" rtlCol="0">
            <a:spAutoFit/>
          </a:bodyPr>
          <a:lstStyle/>
          <a:p>
            <a:r>
              <a:rPr lang="en-US" dirty="0" smtClean="0"/>
              <a:t>We can seek solutions as expansions of longitudinal and azimuthal modes (for both E and B)</a:t>
            </a:r>
            <a:endParaRPr lang="en-US" dirty="0"/>
          </a:p>
        </p:txBody>
      </p:sp>
      <p:pic>
        <p:nvPicPr>
          <p:cNvPr id="15" name="Picture 14" descr="latex-image-1.pdf"/>
          <p:cNvPicPr>
            <a:picLocks noChangeAspect="1"/>
          </p:cNvPicPr>
          <p:nvPr/>
        </p:nvPicPr>
        <p:blipFill rotWithShape="1">
          <a:blip r:embed="rId3">
            <a:extLst>
              <a:ext uri="{28A0092B-C50C-407E-A947-70E740481C1C}">
                <a14:useLocalDpi xmlns:a14="http://schemas.microsoft.com/office/drawing/2010/main" val="0"/>
              </a:ext>
            </a:extLst>
          </a:blip>
          <a:srcRect r="85070"/>
          <a:stretch/>
        </p:blipFill>
        <p:spPr>
          <a:xfrm>
            <a:off x="1875327" y="3759084"/>
            <a:ext cx="1733733" cy="874758"/>
          </a:xfrm>
          <a:prstGeom prst="rect">
            <a:avLst/>
          </a:prstGeom>
        </p:spPr>
      </p:pic>
      <p:pic>
        <p:nvPicPr>
          <p:cNvPr id="21" name="Picture 20" descr="latex-image-1.pdf"/>
          <p:cNvPicPr>
            <a:picLocks noChangeAspect="1"/>
          </p:cNvPicPr>
          <p:nvPr/>
        </p:nvPicPr>
        <p:blipFill rotWithShape="1">
          <a:blip r:embed="rId3">
            <a:extLst>
              <a:ext uri="{28A0092B-C50C-407E-A947-70E740481C1C}">
                <a14:useLocalDpi xmlns:a14="http://schemas.microsoft.com/office/drawing/2010/main" val="0"/>
              </a:ext>
            </a:extLst>
          </a:blip>
          <a:srcRect l="14967"/>
          <a:stretch/>
        </p:blipFill>
        <p:spPr>
          <a:xfrm>
            <a:off x="46672" y="4633842"/>
            <a:ext cx="9031255" cy="800053"/>
          </a:xfrm>
          <a:prstGeom prst="rect">
            <a:avLst/>
          </a:prstGeom>
        </p:spPr>
      </p:pic>
    </p:spTree>
    <p:extLst>
      <p:ext uri="{BB962C8B-B14F-4D97-AF65-F5344CB8AC3E}">
        <p14:creationId xmlns:p14="http://schemas.microsoft.com/office/powerpoint/2010/main" val="42678552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51</a:t>
            </a:fld>
            <a:endParaRPr lang="en-US" dirty="0"/>
          </a:p>
        </p:txBody>
      </p:sp>
      <p:sp>
        <p:nvSpPr>
          <p:cNvPr id="16" name="TextBox 15"/>
          <p:cNvSpPr txBox="1"/>
          <p:nvPr/>
        </p:nvSpPr>
        <p:spPr>
          <a:xfrm>
            <a:off x="404695" y="1087474"/>
            <a:ext cx="7340318" cy="646331"/>
          </a:xfrm>
          <a:prstGeom prst="rect">
            <a:avLst/>
          </a:prstGeom>
          <a:noFill/>
        </p:spPr>
        <p:txBody>
          <a:bodyPr wrap="square" rtlCol="0">
            <a:spAutoFit/>
          </a:bodyPr>
          <a:lstStyle/>
          <a:p>
            <a:r>
              <a:rPr lang="en-US" dirty="0" smtClean="0"/>
              <a:t>Since we are interested in the force on the test charge, we can apply Panofsky-Wenzel and find out that we only need </a:t>
            </a:r>
            <a:r>
              <a:rPr lang="en-US" dirty="0" err="1" smtClean="0"/>
              <a:t>E</a:t>
            </a:r>
            <a:r>
              <a:rPr lang="en-US" baseline="-25000" dirty="0" err="1" smtClean="0"/>
              <a:t>s</a:t>
            </a:r>
            <a:r>
              <a:rPr lang="en-US" dirty="0" smtClean="0"/>
              <a:t>:</a:t>
            </a:r>
            <a:endParaRPr lang="en-US" dirty="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65" y="2213384"/>
            <a:ext cx="1562754" cy="320565"/>
          </a:xfrm>
          <a:prstGeom prst="rect">
            <a:avLst/>
          </a:prstGeom>
        </p:spPr>
      </p:pic>
      <p:grpSp>
        <p:nvGrpSpPr>
          <p:cNvPr id="11" name="Group 10"/>
          <p:cNvGrpSpPr/>
          <p:nvPr/>
        </p:nvGrpSpPr>
        <p:grpSpPr>
          <a:xfrm>
            <a:off x="600065" y="3257947"/>
            <a:ext cx="8086734" cy="753690"/>
            <a:chOff x="600065" y="3134517"/>
            <a:chExt cx="8086734" cy="753690"/>
          </a:xfrm>
        </p:grpSpPr>
        <p:pic>
          <p:nvPicPr>
            <p:cNvPr id="13" name="Picture 12" descr="latex-image-1.pdf"/>
            <p:cNvPicPr>
              <a:picLocks noChangeAspect="1"/>
            </p:cNvPicPr>
            <p:nvPr/>
          </p:nvPicPr>
          <p:blipFill rotWithShape="1">
            <a:blip r:embed="rId3">
              <a:extLst>
                <a:ext uri="{28A0092B-C50C-407E-A947-70E740481C1C}">
                  <a14:useLocalDpi xmlns:a14="http://schemas.microsoft.com/office/drawing/2010/main" val="0"/>
                </a:ext>
              </a:extLst>
            </a:blip>
            <a:srcRect r="47278"/>
            <a:stretch/>
          </p:blipFill>
          <p:spPr>
            <a:xfrm>
              <a:off x="600065" y="3134517"/>
              <a:ext cx="2492516" cy="753690"/>
            </a:xfrm>
            <a:prstGeom prst="rect">
              <a:avLst/>
            </a:prstGeom>
          </p:spPr>
        </p:pic>
        <p:pic>
          <p:nvPicPr>
            <p:cNvPr id="12" name="Picture 11" descr="latex-image-1.pdf"/>
            <p:cNvPicPr>
              <a:picLocks noChangeAspect="1"/>
            </p:cNvPicPr>
            <p:nvPr/>
          </p:nvPicPr>
          <p:blipFill rotWithShape="1">
            <a:blip r:embed="rId3">
              <a:extLst>
                <a:ext uri="{28A0092B-C50C-407E-A947-70E740481C1C}">
                  <a14:useLocalDpi xmlns:a14="http://schemas.microsoft.com/office/drawing/2010/main" val="0"/>
                </a:ext>
              </a:extLst>
            </a:blip>
            <a:srcRect l="40021"/>
            <a:stretch/>
          </p:blipFill>
          <p:spPr>
            <a:xfrm>
              <a:off x="5851200" y="3134517"/>
              <a:ext cx="2835599" cy="753690"/>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081" y="3134517"/>
              <a:ext cx="2016365" cy="753690"/>
            </a:xfrm>
            <a:prstGeom prst="rect">
              <a:avLst/>
            </a:prstGeom>
          </p:spPr>
        </p:pic>
      </p:grpSp>
      <p:grpSp>
        <p:nvGrpSpPr>
          <p:cNvPr id="17" name="Group 16"/>
          <p:cNvGrpSpPr/>
          <p:nvPr/>
        </p:nvGrpSpPr>
        <p:grpSpPr>
          <a:xfrm>
            <a:off x="600065" y="4742464"/>
            <a:ext cx="8306170" cy="792000"/>
            <a:chOff x="600065" y="4742464"/>
            <a:chExt cx="8306170" cy="792000"/>
          </a:xfrm>
        </p:grpSpPr>
        <p:pic>
          <p:nvPicPr>
            <p:cNvPr id="14" name="Picture 13" descr="latex-image-1.pdf"/>
            <p:cNvPicPr>
              <a:picLocks noChangeAspect="1"/>
            </p:cNvPicPr>
            <p:nvPr/>
          </p:nvPicPr>
          <p:blipFill rotWithShape="1">
            <a:blip r:embed="rId5">
              <a:extLst>
                <a:ext uri="{28A0092B-C50C-407E-A947-70E740481C1C}">
                  <a14:useLocalDpi xmlns:a14="http://schemas.microsoft.com/office/drawing/2010/main" val="0"/>
                </a:ext>
              </a:extLst>
            </a:blip>
            <a:srcRect r="44591"/>
            <a:stretch/>
          </p:blipFill>
          <p:spPr>
            <a:xfrm>
              <a:off x="600065" y="4742464"/>
              <a:ext cx="2906592" cy="792000"/>
            </a:xfrm>
            <a:prstGeom prst="rect">
              <a:avLst/>
            </a:prstGeom>
          </p:spPr>
        </p:pic>
        <p:pic>
          <p:nvPicPr>
            <p:cNvPr id="15" name="Picture 14" descr="latex-image-1.pdf"/>
            <p:cNvPicPr>
              <a:picLocks noChangeAspect="1"/>
            </p:cNvPicPr>
            <p:nvPr/>
          </p:nvPicPr>
          <p:blipFill rotWithShape="1">
            <a:blip r:embed="rId5">
              <a:extLst>
                <a:ext uri="{28A0092B-C50C-407E-A947-70E740481C1C}">
                  <a14:useLocalDpi xmlns:a14="http://schemas.microsoft.com/office/drawing/2010/main" val="0"/>
                </a:ext>
              </a:extLst>
            </a:blip>
            <a:srcRect l="45142"/>
            <a:stretch/>
          </p:blipFill>
          <p:spPr>
            <a:xfrm>
              <a:off x="6028550" y="4742464"/>
              <a:ext cx="2877685" cy="792000"/>
            </a:xfrm>
            <a:prstGeom prst="rect">
              <a:avLst/>
            </a:prstGeom>
          </p:spPr>
        </p:pic>
        <p:pic>
          <p:nvPicPr>
            <p:cNvPr id="7" name="Picture 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541" y="4760952"/>
              <a:ext cx="2059159" cy="755025"/>
            </a:xfrm>
            <a:prstGeom prst="rect">
              <a:avLst/>
            </a:prstGeom>
          </p:spPr>
        </p:pic>
      </p:grpSp>
    </p:spTree>
    <p:extLst>
      <p:ext uri="{BB962C8B-B14F-4D97-AF65-F5344CB8AC3E}">
        <p14:creationId xmlns:p14="http://schemas.microsoft.com/office/powerpoint/2010/main" val="28927901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52</a:t>
            </a:fld>
            <a:endParaRPr lang="en-US" dirty="0"/>
          </a:p>
        </p:txBody>
      </p:sp>
      <p:pic>
        <p:nvPicPr>
          <p:cNvPr id="8" name="Picture 7" descr="latex-image-1.pdf"/>
          <p:cNvPicPr>
            <a:picLocks noChangeAspect="1"/>
          </p:cNvPicPr>
          <p:nvPr/>
        </p:nvPicPr>
        <p:blipFill rotWithShape="1">
          <a:blip r:embed="rId2">
            <a:extLst>
              <a:ext uri="{28A0092B-C50C-407E-A947-70E740481C1C}">
                <a14:useLocalDpi xmlns:a14="http://schemas.microsoft.com/office/drawing/2010/main" val="0"/>
              </a:ext>
            </a:extLst>
          </a:blip>
          <a:srcRect r="32657"/>
          <a:stretch/>
        </p:blipFill>
        <p:spPr>
          <a:xfrm>
            <a:off x="80040" y="1087008"/>
            <a:ext cx="6840465" cy="721494"/>
          </a:xfrm>
          <a:prstGeom prst="rect">
            <a:avLst/>
          </a:prstGeom>
        </p:spPr>
      </p:pic>
      <p:pic>
        <p:nvPicPr>
          <p:cNvPr id="18" name="Picture 17" descr="latex-image-1.pdf"/>
          <p:cNvPicPr>
            <a:picLocks noChangeAspect="1"/>
          </p:cNvPicPr>
          <p:nvPr/>
        </p:nvPicPr>
        <p:blipFill rotWithShape="1">
          <a:blip r:embed="rId2">
            <a:extLst>
              <a:ext uri="{28A0092B-C50C-407E-A947-70E740481C1C}">
                <a14:useLocalDpi xmlns:a14="http://schemas.microsoft.com/office/drawing/2010/main" val="0"/>
              </a:ext>
            </a:extLst>
          </a:blip>
          <a:srcRect l="63387"/>
          <a:stretch/>
        </p:blipFill>
        <p:spPr>
          <a:xfrm>
            <a:off x="5172710" y="1822459"/>
            <a:ext cx="3719022" cy="721494"/>
          </a:xfrm>
          <a:prstGeom prst="rect">
            <a:avLst/>
          </a:prstGeom>
        </p:spPr>
      </p:pic>
      <p:pic>
        <p:nvPicPr>
          <p:cNvPr id="9" name="Picture 8" descr="latex-image-1.pdf"/>
          <p:cNvPicPr>
            <a:picLocks noChangeAspect="1"/>
          </p:cNvPicPr>
          <p:nvPr/>
        </p:nvPicPr>
        <p:blipFill rotWithShape="1">
          <a:blip r:embed="rId3">
            <a:extLst>
              <a:ext uri="{28A0092B-C50C-407E-A947-70E740481C1C}">
                <a14:useLocalDpi xmlns:a14="http://schemas.microsoft.com/office/drawing/2010/main" val="0"/>
              </a:ext>
            </a:extLst>
          </a:blip>
          <a:srcRect r="42293"/>
          <a:stretch/>
        </p:blipFill>
        <p:spPr>
          <a:xfrm>
            <a:off x="509010" y="2972011"/>
            <a:ext cx="7479869" cy="733120"/>
          </a:xfrm>
          <a:prstGeom prst="rect">
            <a:avLst/>
          </a:prstGeom>
        </p:spPr>
      </p:pic>
      <p:pic>
        <p:nvPicPr>
          <p:cNvPr id="19" name="Picture 18" descr="latex-image-1.pdf"/>
          <p:cNvPicPr>
            <a:picLocks noChangeAspect="1"/>
          </p:cNvPicPr>
          <p:nvPr/>
        </p:nvPicPr>
        <p:blipFill rotWithShape="1">
          <a:blip r:embed="rId3">
            <a:extLst>
              <a:ext uri="{28A0092B-C50C-407E-A947-70E740481C1C}">
                <a14:useLocalDpi xmlns:a14="http://schemas.microsoft.com/office/drawing/2010/main" val="0"/>
              </a:ext>
            </a:extLst>
          </a:blip>
          <a:srcRect l="55018"/>
          <a:stretch/>
        </p:blipFill>
        <p:spPr>
          <a:xfrm>
            <a:off x="3313499" y="3705131"/>
            <a:ext cx="5830501" cy="733120"/>
          </a:xfrm>
          <a:prstGeom prst="rect">
            <a:avLst/>
          </a:prstGeom>
        </p:spPr>
      </p:pic>
      <p:pic>
        <p:nvPicPr>
          <p:cNvPr id="20" name="Picture 1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10" y="4600776"/>
            <a:ext cx="7767262" cy="743755"/>
          </a:xfrm>
          <a:prstGeom prst="rect">
            <a:avLst/>
          </a:prstGeom>
        </p:spPr>
      </p:pic>
      <p:sp>
        <p:nvSpPr>
          <p:cNvPr id="21" name="Left Brace 20"/>
          <p:cNvSpPr/>
          <p:nvPr/>
        </p:nvSpPr>
        <p:spPr>
          <a:xfrm>
            <a:off x="38175" y="2875092"/>
            <a:ext cx="428970" cy="2539223"/>
          </a:xfrm>
          <a:prstGeom prst="leftBrace">
            <a:avLst>
              <a:gd name="adj1" fmla="val 60390"/>
              <a:gd name="adj2" fmla="val 50000"/>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649231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53</a:t>
            </a:fld>
            <a:endParaRPr lang="en-US" dirty="0"/>
          </a:p>
        </p:txBody>
      </p:sp>
      <p:pic>
        <p:nvPicPr>
          <p:cNvPr id="3" name="Picture 2"/>
          <p:cNvPicPr>
            <a:picLocks noChangeAspect="1"/>
          </p:cNvPicPr>
          <p:nvPr/>
        </p:nvPicPr>
        <p:blipFill>
          <a:blip r:embed="rId2"/>
          <a:stretch>
            <a:fillRect/>
          </a:stretch>
        </p:blipFill>
        <p:spPr>
          <a:xfrm>
            <a:off x="2969335" y="1392376"/>
            <a:ext cx="5829331" cy="3828322"/>
          </a:xfrm>
          <a:prstGeom prst="rect">
            <a:avLst/>
          </a:prstGeom>
        </p:spPr>
      </p:pic>
      <p:sp>
        <p:nvSpPr>
          <p:cNvPr id="7" name="TextBox 6"/>
          <p:cNvSpPr txBox="1"/>
          <p:nvPr/>
        </p:nvSpPr>
        <p:spPr>
          <a:xfrm>
            <a:off x="4577233" y="2459550"/>
            <a:ext cx="334919" cy="323165"/>
          </a:xfrm>
          <a:prstGeom prst="rect">
            <a:avLst/>
          </a:prstGeom>
          <a:solidFill>
            <a:srgbClr val="FFFFFF"/>
          </a:solidFill>
        </p:spPr>
        <p:txBody>
          <a:bodyPr wrap="square" rtlCol="0">
            <a:spAutoFit/>
          </a:bodyPr>
          <a:lstStyle/>
          <a:p>
            <a:r>
              <a:rPr lang="en-US" sz="1500" i="1" dirty="0" smtClean="0">
                <a:solidFill>
                  <a:schemeClr val="accent6">
                    <a:lumMod val="50000"/>
                  </a:schemeClr>
                </a:solidFill>
              </a:rPr>
              <a:t>r</a:t>
            </a:r>
            <a:r>
              <a:rPr lang="en-US" sz="1500" i="1" baseline="-25000" dirty="0" smtClean="0">
                <a:solidFill>
                  <a:schemeClr val="accent6">
                    <a:lumMod val="50000"/>
                  </a:schemeClr>
                </a:solidFill>
              </a:rPr>
              <a:t>1</a:t>
            </a:r>
            <a:endParaRPr lang="en-US" sz="1500" i="1" dirty="0">
              <a:solidFill>
                <a:schemeClr val="accent6">
                  <a:lumMod val="50000"/>
                </a:schemeClr>
              </a:solidFill>
            </a:endParaRPr>
          </a:p>
        </p:txBody>
      </p:sp>
      <p:sp>
        <p:nvSpPr>
          <p:cNvPr id="15" name="TextBox 14"/>
          <p:cNvSpPr txBox="1"/>
          <p:nvPr/>
        </p:nvSpPr>
        <p:spPr>
          <a:xfrm>
            <a:off x="6835114" y="3294117"/>
            <a:ext cx="431643" cy="307777"/>
          </a:xfrm>
          <a:prstGeom prst="rect">
            <a:avLst/>
          </a:prstGeom>
          <a:solidFill>
            <a:srgbClr val="FFFFFF"/>
          </a:solidFill>
        </p:spPr>
        <p:txBody>
          <a:bodyPr wrap="square" rtlCol="0">
            <a:spAutoFit/>
          </a:bodyPr>
          <a:lstStyle/>
          <a:p>
            <a:r>
              <a:rPr lang="en-US" sz="1400" i="1" dirty="0" smtClean="0">
                <a:solidFill>
                  <a:schemeClr val="accent6">
                    <a:lumMod val="50000"/>
                  </a:schemeClr>
                </a:solidFill>
              </a:rPr>
              <a:t>=r</a:t>
            </a:r>
            <a:r>
              <a:rPr lang="en-US" sz="1400" i="1" baseline="-25000" dirty="0" smtClean="0">
                <a:solidFill>
                  <a:schemeClr val="accent6">
                    <a:lumMod val="50000"/>
                  </a:schemeClr>
                </a:solidFill>
              </a:rPr>
              <a:t>1</a:t>
            </a:r>
            <a:endParaRPr lang="en-US" sz="1400" i="1" dirty="0">
              <a:solidFill>
                <a:schemeClr val="accent6">
                  <a:lumMod val="50000"/>
                </a:schemeClr>
              </a:solidFill>
            </a:endParaRPr>
          </a:p>
        </p:txBody>
      </p:sp>
      <p:sp>
        <p:nvSpPr>
          <p:cNvPr id="10" name="TextBox 9"/>
          <p:cNvSpPr txBox="1"/>
          <p:nvPr/>
        </p:nvSpPr>
        <p:spPr>
          <a:xfrm>
            <a:off x="88821" y="1647512"/>
            <a:ext cx="2880514" cy="3293209"/>
          </a:xfrm>
          <a:prstGeom prst="rect">
            <a:avLst/>
          </a:prstGeom>
          <a:noFill/>
        </p:spPr>
        <p:txBody>
          <a:bodyPr wrap="square" rtlCol="0">
            <a:spAutoFit/>
          </a:bodyPr>
          <a:lstStyle/>
          <a:p>
            <a:r>
              <a:rPr lang="en-US" sz="1600" dirty="0" smtClean="0"/>
              <a:t>The equations for the coefficients of the azimuthal modes of </a:t>
            </a:r>
            <a:r>
              <a:rPr lang="en-US" sz="1600" dirty="0" err="1" smtClean="0"/>
              <a:t>E</a:t>
            </a:r>
            <a:r>
              <a:rPr lang="en-US" sz="1600" baseline="-25000" dirty="0" err="1" smtClean="0"/>
              <a:t>s</a:t>
            </a:r>
            <a:r>
              <a:rPr lang="en-US" sz="1600" dirty="0" smtClean="0"/>
              <a:t> must be solved in all the media and the conservation of the tangential components of the fields is applied at the boundaries between different layers </a:t>
            </a:r>
          </a:p>
          <a:p>
            <a:endParaRPr lang="en-US" sz="1600" dirty="0" smtClean="0"/>
          </a:p>
          <a:p>
            <a:r>
              <a:rPr lang="en-US" sz="1600" dirty="0" smtClean="0">
                <a:sym typeface="Wingdings"/>
              </a:rPr>
              <a:t> E.g. </a:t>
            </a:r>
            <a:r>
              <a:rPr lang="en-US" sz="1600" b="1" i="1" dirty="0" smtClean="0">
                <a:sym typeface="Wingdings"/>
              </a:rPr>
              <a:t>ImpedanceWake2D</a:t>
            </a:r>
            <a:r>
              <a:rPr lang="en-US" sz="1600" dirty="0" smtClean="0">
                <a:sym typeface="Wingdings"/>
              </a:rPr>
              <a:t> code calculates impedances and then wakes. It can also deal with flat structures</a:t>
            </a:r>
            <a:endParaRPr lang="en-US" sz="1600" dirty="0"/>
          </a:p>
        </p:txBody>
      </p:sp>
    </p:spTree>
    <p:extLst>
      <p:ext uri="{BB962C8B-B14F-4D97-AF65-F5344CB8AC3E}">
        <p14:creationId xmlns:p14="http://schemas.microsoft.com/office/powerpoint/2010/main" val="36414729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54</a:t>
            </a:fld>
            <a:endParaRPr lang="en-US" dirty="0"/>
          </a:p>
        </p:txBody>
      </p:sp>
      <p:sp>
        <p:nvSpPr>
          <p:cNvPr id="11" name="Content Placeholder 2"/>
          <p:cNvSpPr txBox="1">
            <a:spLocks/>
          </p:cNvSpPr>
          <p:nvPr/>
        </p:nvSpPr>
        <p:spPr>
          <a:xfrm>
            <a:off x="3059832" y="1556793"/>
            <a:ext cx="5626968" cy="552820"/>
          </a:xfrm>
          <a:prstGeom prst="rect">
            <a:avLst/>
          </a:prstGeom>
          <a:solidFill>
            <a:schemeClr val="bg1"/>
          </a:solidFill>
          <a:ln>
            <a:no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An</a:t>
            </a:r>
            <a:r>
              <a:rPr lang="en-US" sz="2162" dirty="0" smtClean="0"/>
              <a:t> interesting</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example: a 1 m long </a:t>
            </a:r>
            <a:r>
              <a:rPr lang="en-US" sz="2162" dirty="0" smtClean="0"/>
              <a:t>Cu</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pipe </a:t>
            </a:r>
            <a:r>
              <a:rPr lang="en-US" sz="2162" dirty="0" smtClean="0"/>
              <a:t>with radius </a:t>
            </a:r>
            <a:r>
              <a:rPr lang="en-US" sz="2162" i="1" dirty="0" smtClean="0"/>
              <a:t>b</a:t>
            </a:r>
            <a:r>
              <a:rPr lang="en-US" sz="2162" dirty="0" smtClean="0"/>
              <a:t>=2 cm and thickness  </a:t>
            </a:r>
            <a:r>
              <a:rPr lang="en-US" sz="2162" i="1" dirty="0" smtClean="0"/>
              <a:t>t</a:t>
            </a:r>
            <a:r>
              <a:rPr lang="en-US" sz="2162" dirty="0" smtClean="0"/>
              <a:t> = 4mm in vacuum</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p:txBody>
      </p:sp>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3"/>
            <a:ext cx="381000" cy="381000"/>
          </a:xfrm>
          <a:prstGeom prst="rect">
            <a:avLst/>
          </a:prstGeom>
          <a:noFill/>
        </p:spPr>
        <p:txBody>
          <a:bodyPr wrap="square" rtlCol="0">
            <a:spAutoFit/>
          </a:bodyPr>
          <a:lstStyle/>
          <a:p>
            <a:r>
              <a:rPr lang="en-US" dirty="0" err="1" smtClean="0"/>
              <a:t>b</a:t>
            </a:r>
            <a:endParaRPr lang="en-US"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200" y="2298080"/>
            <a:ext cx="381000" cy="381000"/>
          </a:xfrm>
          <a:prstGeom prst="rect">
            <a:avLst/>
          </a:prstGeom>
          <a:noFill/>
        </p:spPr>
        <p:txBody>
          <a:bodyPr wrap="square" rtlCol="0">
            <a:spAutoFit/>
          </a:bodyPr>
          <a:lstStyle/>
          <a:p>
            <a:r>
              <a:rPr lang="en-US" dirty="0" smtClean="0">
                <a:solidFill>
                  <a:srgbClr val="FFFFFF"/>
                </a:solidFill>
              </a:rPr>
              <a:t>t</a:t>
            </a:r>
            <a:endParaRPr lang="en-US" dirty="0">
              <a:solidFill>
                <a:srgbClr val="FFFFFF"/>
              </a:solidFill>
            </a:endParaRPr>
          </a:p>
        </p:txBody>
      </p:sp>
      <p:grpSp>
        <p:nvGrpSpPr>
          <p:cNvPr id="8" name="Group 7"/>
          <p:cNvGrpSpPr/>
          <p:nvPr/>
        </p:nvGrpSpPr>
        <p:grpSpPr>
          <a:xfrm>
            <a:off x="3328492" y="2298080"/>
            <a:ext cx="4947780" cy="4058270"/>
            <a:chOff x="3328492" y="2298080"/>
            <a:chExt cx="4947780" cy="4058270"/>
          </a:xfrm>
        </p:grpSpPr>
        <p:pic>
          <p:nvPicPr>
            <p:cNvPr id="18" name="Picture 17" descr="4CAS-ImpCu4mm-bis.pdf"/>
            <p:cNvPicPr>
              <a:picLocks noChangeAspect="1"/>
            </p:cNvPicPr>
            <p:nvPr/>
          </p:nvPicPr>
          <p:blipFill rotWithShape="1">
            <a:blip r:embed="rId2"/>
            <a:srcRect l="19961" t="11579" r="6540" b="9264"/>
            <a:stretch/>
          </p:blipFill>
          <p:spPr>
            <a:xfrm>
              <a:off x="3328492" y="2782952"/>
              <a:ext cx="4947780" cy="3573398"/>
            </a:xfrm>
            <a:prstGeom prst="rect">
              <a:avLst/>
            </a:prstGeom>
          </p:spPr>
        </p:pic>
        <p:pic>
          <p:nvPicPr>
            <p:cNvPr id="19" name="Picture 18" descr="4CAS-ImpCu4mm-bis.pdf"/>
            <p:cNvPicPr>
              <a:picLocks noChangeAspect="1"/>
            </p:cNvPicPr>
            <p:nvPr/>
          </p:nvPicPr>
          <p:blipFill rotWithShape="1">
            <a:blip r:embed="rId2"/>
            <a:srcRect l="6442" t="27717" r="86944" b="38641"/>
            <a:stretch/>
          </p:blipFill>
          <p:spPr>
            <a:xfrm rot="5400000">
              <a:off x="3977370" y="1649202"/>
              <a:ext cx="538241" cy="1835997"/>
            </a:xfrm>
            <a:prstGeom prst="rect">
              <a:avLst/>
            </a:prstGeom>
          </p:spPr>
        </p:pic>
      </p:grpSp>
    </p:spTree>
    <p:extLst>
      <p:ext uri="{BB962C8B-B14F-4D97-AF65-F5344CB8AC3E}">
        <p14:creationId xmlns:p14="http://schemas.microsoft.com/office/powerpoint/2010/main" val="1118677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55</a:t>
            </a:fld>
            <a:endParaRPr lang="en-US" dirty="0"/>
          </a:p>
        </p:txBody>
      </p:sp>
      <p:grpSp>
        <p:nvGrpSpPr>
          <p:cNvPr id="3" name="Group 2"/>
          <p:cNvGrpSpPr>
            <a:grpSpLocks noChangeAspect="1"/>
          </p:cNvGrpSpPr>
          <p:nvPr/>
        </p:nvGrpSpPr>
        <p:grpSpPr>
          <a:xfrm>
            <a:off x="393482" y="1238436"/>
            <a:ext cx="1455380" cy="1440000"/>
            <a:chOff x="393476" y="1238433"/>
            <a:chExt cx="2403724" cy="2378324"/>
          </a:xfrm>
        </p:grpSpPr>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2"/>
              <a:ext cx="381001" cy="406662"/>
            </a:xfrm>
            <a:prstGeom prst="rect">
              <a:avLst/>
            </a:prstGeom>
            <a:noFill/>
          </p:spPr>
          <p:txBody>
            <a:bodyPr wrap="square" rtlCol="0">
              <a:spAutoFit/>
            </a:bodyPr>
            <a:lstStyle/>
            <a:p>
              <a:r>
                <a:rPr lang="en-US" sz="1000" dirty="0" err="1" smtClean="0"/>
                <a:t>b</a:t>
              </a:r>
              <a:endParaRPr lang="en-US" sz="1000"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199" y="2298080"/>
              <a:ext cx="381001" cy="406662"/>
            </a:xfrm>
            <a:prstGeom prst="rect">
              <a:avLst/>
            </a:prstGeom>
            <a:noFill/>
          </p:spPr>
          <p:txBody>
            <a:bodyPr wrap="square" rtlCol="0">
              <a:spAutoFit/>
            </a:bodyPr>
            <a:lstStyle/>
            <a:p>
              <a:r>
                <a:rPr lang="en-US" sz="1000" dirty="0" smtClean="0">
                  <a:solidFill>
                    <a:srgbClr val="FFFFFF"/>
                  </a:solidFill>
                </a:rPr>
                <a:t>t</a:t>
              </a:r>
              <a:endParaRPr lang="en-US" sz="1000" dirty="0">
                <a:solidFill>
                  <a:srgbClr val="FFFFFF"/>
                </a:solidFill>
              </a:endParaRPr>
            </a:p>
          </p:txBody>
        </p:sp>
      </p:grpSp>
      <p:grpSp>
        <p:nvGrpSpPr>
          <p:cNvPr id="8" name="Group 7"/>
          <p:cNvGrpSpPr/>
          <p:nvPr/>
        </p:nvGrpSpPr>
        <p:grpSpPr>
          <a:xfrm>
            <a:off x="2769843" y="1449576"/>
            <a:ext cx="6213464" cy="4948706"/>
            <a:chOff x="2769843" y="1449576"/>
            <a:chExt cx="6213464" cy="4948706"/>
          </a:xfrm>
        </p:grpSpPr>
        <p:pic>
          <p:nvPicPr>
            <p:cNvPr id="18" name="Picture 17" descr="4CAS-ImpCu4mm-bis.pdf"/>
            <p:cNvPicPr>
              <a:picLocks noChangeAspect="1"/>
            </p:cNvPicPr>
            <p:nvPr/>
          </p:nvPicPr>
          <p:blipFill rotWithShape="1">
            <a:blip r:embed="rId2"/>
            <a:srcRect l="19961" t="11579" r="6540" b="9264"/>
            <a:stretch/>
          </p:blipFill>
          <p:spPr>
            <a:xfrm>
              <a:off x="2769843" y="1910778"/>
              <a:ext cx="6213464" cy="4487504"/>
            </a:xfrm>
            <a:prstGeom prst="rect">
              <a:avLst/>
            </a:prstGeom>
          </p:spPr>
        </p:pic>
        <p:pic>
          <p:nvPicPr>
            <p:cNvPr id="19" name="Picture 18" descr="4CAS-ImpCu4mm-bis.pdf"/>
            <p:cNvPicPr>
              <a:picLocks noChangeAspect="1"/>
            </p:cNvPicPr>
            <p:nvPr/>
          </p:nvPicPr>
          <p:blipFill rotWithShape="1">
            <a:blip r:embed="rId2"/>
            <a:srcRect l="6442" t="27717" r="86944" b="38641"/>
            <a:stretch/>
          </p:blipFill>
          <p:spPr>
            <a:xfrm rot="5400000">
              <a:off x="3915816" y="800698"/>
              <a:ext cx="538241" cy="1835997"/>
            </a:xfrm>
            <a:prstGeom prst="rect">
              <a:avLst/>
            </a:prstGeom>
          </p:spPr>
        </p:pic>
      </p:grpSp>
      <p:sp>
        <p:nvSpPr>
          <p:cNvPr id="7" name="TextBox 6"/>
          <p:cNvSpPr txBox="1"/>
          <p:nvPr/>
        </p:nvSpPr>
        <p:spPr>
          <a:xfrm>
            <a:off x="157119" y="2946158"/>
            <a:ext cx="2513904" cy="2169825"/>
          </a:xfrm>
          <a:prstGeom prst="rect">
            <a:avLst/>
          </a:prstGeom>
          <a:noFill/>
        </p:spPr>
        <p:txBody>
          <a:bodyPr wrap="square" rtlCol="0">
            <a:spAutoFit/>
          </a:bodyPr>
          <a:lstStyle/>
          <a:p>
            <a:r>
              <a:rPr lang="en-US" sz="1500" dirty="0" smtClean="0"/>
              <a:t>3 frequency regions of interest:</a:t>
            </a:r>
          </a:p>
          <a:p>
            <a:endParaRPr lang="en-US" sz="1500" dirty="0" smtClean="0"/>
          </a:p>
          <a:p>
            <a:pPr marL="342900" indent="-342900">
              <a:buFont typeface="+mj-lt"/>
              <a:buAutoNum type="arabicPeriod"/>
            </a:pPr>
            <a:r>
              <a:rPr lang="en-US" sz="1500" dirty="0" smtClean="0"/>
              <a:t>Below 0.1 kHz, impedance is basically purely imaginary, EM field is shielded by image charges </a:t>
            </a:r>
            <a:r>
              <a:rPr lang="en-US" sz="1500" dirty="0" smtClean="0">
                <a:sym typeface="Wingdings"/>
              </a:rPr>
              <a:t> Indirect space charge</a:t>
            </a:r>
            <a:endParaRPr lang="en-US" sz="1500" dirty="0"/>
          </a:p>
        </p:txBody>
      </p:sp>
      <p:sp>
        <p:nvSpPr>
          <p:cNvPr id="9" name="Rounded Rectangle 8"/>
          <p:cNvSpPr/>
          <p:nvPr/>
        </p:nvSpPr>
        <p:spPr>
          <a:xfrm>
            <a:off x="2769843" y="1449576"/>
            <a:ext cx="3174493" cy="4906774"/>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9059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56</a:t>
            </a:fld>
            <a:endParaRPr lang="en-US" dirty="0"/>
          </a:p>
        </p:txBody>
      </p:sp>
      <p:grpSp>
        <p:nvGrpSpPr>
          <p:cNvPr id="3" name="Group 2"/>
          <p:cNvGrpSpPr>
            <a:grpSpLocks noChangeAspect="1"/>
          </p:cNvGrpSpPr>
          <p:nvPr/>
        </p:nvGrpSpPr>
        <p:grpSpPr>
          <a:xfrm>
            <a:off x="393482" y="1238436"/>
            <a:ext cx="1455380" cy="1440000"/>
            <a:chOff x="393476" y="1238433"/>
            <a:chExt cx="2403724" cy="2378324"/>
          </a:xfrm>
        </p:grpSpPr>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2"/>
              <a:ext cx="381001" cy="406662"/>
            </a:xfrm>
            <a:prstGeom prst="rect">
              <a:avLst/>
            </a:prstGeom>
            <a:noFill/>
          </p:spPr>
          <p:txBody>
            <a:bodyPr wrap="square" rtlCol="0">
              <a:spAutoFit/>
            </a:bodyPr>
            <a:lstStyle/>
            <a:p>
              <a:r>
                <a:rPr lang="en-US" sz="1000" dirty="0" err="1" smtClean="0"/>
                <a:t>b</a:t>
              </a:r>
              <a:endParaRPr lang="en-US" sz="1000"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199" y="2298080"/>
              <a:ext cx="381001" cy="406662"/>
            </a:xfrm>
            <a:prstGeom prst="rect">
              <a:avLst/>
            </a:prstGeom>
            <a:noFill/>
          </p:spPr>
          <p:txBody>
            <a:bodyPr wrap="square" rtlCol="0">
              <a:spAutoFit/>
            </a:bodyPr>
            <a:lstStyle/>
            <a:p>
              <a:r>
                <a:rPr lang="en-US" sz="1000" dirty="0" smtClean="0">
                  <a:solidFill>
                    <a:srgbClr val="FFFFFF"/>
                  </a:solidFill>
                </a:rPr>
                <a:t>t</a:t>
              </a:r>
              <a:endParaRPr lang="en-US" sz="1000" dirty="0">
                <a:solidFill>
                  <a:srgbClr val="FFFFFF"/>
                </a:solidFill>
              </a:endParaRPr>
            </a:p>
          </p:txBody>
        </p:sp>
      </p:grpSp>
      <p:grpSp>
        <p:nvGrpSpPr>
          <p:cNvPr id="8" name="Group 7"/>
          <p:cNvGrpSpPr/>
          <p:nvPr/>
        </p:nvGrpSpPr>
        <p:grpSpPr>
          <a:xfrm>
            <a:off x="2769843" y="1449576"/>
            <a:ext cx="6213464" cy="4948706"/>
            <a:chOff x="2769843" y="1449576"/>
            <a:chExt cx="6213464" cy="4948706"/>
          </a:xfrm>
        </p:grpSpPr>
        <p:pic>
          <p:nvPicPr>
            <p:cNvPr id="18" name="Picture 17" descr="4CAS-ImpCu4mm-bis.pdf"/>
            <p:cNvPicPr>
              <a:picLocks noChangeAspect="1"/>
            </p:cNvPicPr>
            <p:nvPr/>
          </p:nvPicPr>
          <p:blipFill rotWithShape="1">
            <a:blip r:embed="rId2"/>
            <a:srcRect l="19961" t="11579" r="6540" b="9264"/>
            <a:stretch/>
          </p:blipFill>
          <p:spPr>
            <a:xfrm>
              <a:off x="2769843" y="1910778"/>
              <a:ext cx="6213464" cy="4487504"/>
            </a:xfrm>
            <a:prstGeom prst="rect">
              <a:avLst/>
            </a:prstGeom>
          </p:spPr>
        </p:pic>
        <p:pic>
          <p:nvPicPr>
            <p:cNvPr id="19" name="Picture 18" descr="4CAS-ImpCu4mm-bis.pdf"/>
            <p:cNvPicPr>
              <a:picLocks noChangeAspect="1"/>
            </p:cNvPicPr>
            <p:nvPr/>
          </p:nvPicPr>
          <p:blipFill rotWithShape="1">
            <a:blip r:embed="rId2"/>
            <a:srcRect l="6442" t="27717" r="86944" b="38641"/>
            <a:stretch/>
          </p:blipFill>
          <p:spPr>
            <a:xfrm rot="5400000">
              <a:off x="3915816" y="800698"/>
              <a:ext cx="538241" cy="1835997"/>
            </a:xfrm>
            <a:prstGeom prst="rect">
              <a:avLst/>
            </a:prstGeom>
          </p:spPr>
        </p:pic>
      </p:grpSp>
      <p:sp>
        <p:nvSpPr>
          <p:cNvPr id="7" name="TextBox 6"/>
          <p:cNvSpPr txBox="1"/>
          <p:nvPr/>
        </p:nvSpPr>
        <p:spPr>
          <a:xfrm>
            <a:off x="157119" y="2946158"/>
            <a:ext cx="2513904" cy="2631490"/>
          </a:xfrm>
          <a:prstGeom prst="rect">
            <a:avLst/>
          </a:prstGeom>
          <a:noFill/>
        </p:spPr>
        <p:txBody>
          <a:bodyPr wrap="square" rtlCol="0">
            <a:spAutoFit/>
          </a:bodyPr>
          <a:lstStyle/>
          <a:p>
            <a:r>
              <a:rPr lang="en-US" sz="1500" dirty="0" smtClean="0"/>
              <a:t>3 frequency regions of interest:</a:t>
            </a:r>
          </a:p>
          <a:p>
            <a:endParaRPr lang="en-US" sz="1500" dirty="0" smtClean="0"/>
          </a:p>
          <a:p>
            <a:pPr marL="342900" indent="-342900">
              <a:buFont typeface="+mj-lt"/>
              <a:buAutoNum type="arabicPeriod" startAt="2"/>
            </a:pPr>
            <a:r>
              <a:rPr lang="en-US" sz="1500" dirty="0" smtClean="0"/>
              <a:t>Between 10 kHz and 1 THz, the EM field is fully attenuated in the Cu layer and the impedance is like the one calculated assuming infinitely thick wall</a:t>
            </a:r>
            <a:endParaRPr lang="en-US" sz="1500" dirty="0"/>
          </a:p>
        </p:txBody>
      </p:sp>
      <p:sp>
        <p:nvSpPr>
          <p:cNvPr id="9" name="Rounded Rectangle 8"/>
          <p:cNvSpPr/>
          <p:nvPr/>
        </p:nvSpPr>
        <p:spPr>
          <a:xfrm>
            <a:off x="6271668" y="1449576"/>
            <a:ext cx="1597377" cy="4906774"/>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1190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57</a:t>
            </a:fld>
            <a:endParaRPr lang="en-US" dirty="0"/>
          </a:p>
        </p:txBody>
      </p:sp>
      <p:grpSp>
        <p:nvGrpSpPr>
          <p:cNvPr id="3" name="Group 2"/>
          <p:cNvGrpSpPr>
            <a:grpSpLocks noChangeAspect="1"/>
          </p:cNvGrpSpPr>
          <p:nvPr/>
        </p:nvGrpSpPr>
        <p:grpSpPr>
          <a:xfrm>
            <a:off x="393482" y="1238436"/>
            <a:ext cx="1455380" cy="1440000"/>
            <a:chOff x="393476" y="1238433"/>
            <a:chExt cx="2403724" cy="2378324"/>
          </a:xfrm>
        </p:grpSpPr>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2"/>
              <a:ext cx="381001" cy="406662"/>
            </a:xfrm>
            <a:prstGeom prst="rect">
              <a:avLst/>
            </a:prstGeom>
            <a:noFill/>
          </p:spPr>
          <p:txBody>
            <a:bodyPr wrap="square" rtlCol="0">
              <a:spAutoFit/>
            </a:bodyPr>
            <a:lstStyle/>
            <a:p>
              <a:r>
                <a:rPr lang="en-US" sz="1000" dirty="0" err="1" smtClean="0"/>
                <a:t>b</a:t>
              </a:r>
              <a:endParaRPr lang="en-US" sz="1000"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199" y="2298080"/>
              <a:ext cx="381001" cy="406662"/>
            </a:xfrm>
            <a:prstGeom prst="rect">
              <a:avLst/>
            </a:prstGeom>
            <a:noFill/>
          </p:spPr>
          <p:txBody>
            <a:bodyPr wrap="square" rtlCol="0">
              <a:spAutoFit/>
            </a:bodyPr>
            <a:lstStyle/>
            <a:p>
              <a:r>
                <a:rPr lang="en-US" sz="1000" dirty="0" smtClean="0">
                  <a:solidFill>
                    <a:srgbClr val="FFFFFF"/>
                  </a:solidFill>
                </a:rPr>
                <a:t>t</a:t>
              </a:r>
              <a:endParaRPr lang="en-US" sz="1000" dirty="0">
                <a:solidFill>
                  <a:srgbClr val="FFFFFF"/>
                </a:solidFill>
              </a:endParaRPr>
            </a:p>
          </p:txBody>
        </p:sp>
      </p:grpSp>
      <p:grpSp>
        <p:nvGrpSpPr>
          <p:cNvPr id="8" name="Group 7"/>
          <p:cNvGrpSpPr/>
          <p:nvPr/>
        </p:nvGrpSpPr>
        <p:grpSpPr>
          <a:xfrm>
            <a:off x="2769843" y="1449576"/>
            <a:ext cx="6213464" cy="4948706"/>
            <a:chOff x="2769843" y="1449576"/>
            <a:chExt cx="6213464" cy="4948706"/>
          </a:xfrm>
        </p:grpSpPr>
        <p:pic>
          <p:nvPicPr>
            <p:cNvPr id="18" name="Picture 17" descr="4CAS-ImpCu4mm-bis.pdf"/>
            <p:cNvPicPr>
              <a:picLocks noChangeAspect="1"/>
            </p:cNvPicPr>
            <p:nvPr/>
          </p:nvPicPr>
          <p:blipFill rotWithShape="1">
            <a:blip r:embed="rId2"/>
            <a:srcRect l="19961" t="11579" r="6540" b="9264"/>
            <a:stretch/>
          </p:blipFill>
          <p:spPr>
            <a:xfrm>
              <a:off x="2769843" y="1910778"/>
              <a:ext cx="6213464" cy="4487504"/>
            </a:xfrm>
            <a:prstGeom prst="rect">
              <a:avLst/>
            </a:prstGeom>
          </p:spPr>
        </p:pic>
        <p:pic>
          <p:nvPicPr>
            <p:cNvPr id="19" name="Picture 18" descr="4CAS-ImpCu4mm-bis.pdf"/>
            <p:cNvPicPr>
              <a:picLocks noChangeAspect="1"/>
            </p:cNvPicPr>
            <p:nvPr/>
          </p:nvPicPr>
          <p:blipFill rotWithShape="1">
            <a:blip r:embed="rId2"/>
            <a:srcRect l="6442" t="27717" r="86944" b="38641"/>
            <a:stretch/>
          </p:blipFill>
          <p:spPr>
            <a:xfrm rot="5400000">
              <a:off x="3915816" y="800698"/>
              <a:ext cx="538241" cy="1835997"/>
            </a:xfrm>
            <a:prstGeom prst="rect">
              <a:avLst/>
            </a:prstGeom>
          </p:spPr>
        </p:pic>
      </p:grpSp>
      <p:sp>
        <p:nvSpPr>
          <p:cNvPr id="7" name="TextBox 6"/>
          <p:cNvSpPr txBox="1"/>
          <p:nvPr/>
        </p:nvSpPr>
        <p:spPr>
          <a:xfrm>
            <a:off x="157119" y="2946158"/>
            <a:ext cx="2513904" cy="2631490"/>
          </a:xfrm>
          <a:prstGeom prst="rect">
            <a:avLst/>
          </a:prstGeom>
          <a:noFill/>
        </p:spPr>
        <p:txBody>
          <a:bodyPr wrap="square" rtlCol="0">
            <a:spAutoFit/>
          </a:bodyPr>
          <a:lstStyle/>
          <a:p>
            <a:r>
              <a:rPr lang="en-US" sz="1500" dirty="0" smtClean="0"/>
              <a:t>3 frequency regions of interest:</a:t>
            </a:r>
          </a:p>
          <a:p>
            <a:endParaRPr lang="en-US" sz="1500" dirty="0" smtClean="0"/>
          </a:p>
          <a:p>
            <a:pPr marL="342900" indent="-342900">
              <a:buFont typeface="+mj-lt"/>
              <a:buAutoNum type="arabicPeriod" startAt="2"/>
            </a:pPr>
            <a:r>
              <a:rPr lang="en-US" sz="1500" dirty="0" smtClean="0"/>
              <a:t>Between 10 kHz </a:t>
            </a:r>
            <a:r>
              <a:rPr lang="en-US" sz="1500" smtClean="0"/>
              <a:t>and 1 THz</a:t>
            </a:r>
            <a:r>
              <a:rPr lang="en-US" sz="1500" dirty="0" smtClean="0"/>
              <a:t>, the EM field is fully attenuated in the Cu layer and the impedance is like the one calculated assuming infinitely thick wall</a:t>
            </a:r>
            <a:endParaRPr lang="en-US" sz="1500" dirty="0"/>
          </a:p>
        </p:txBody>
      </p:sp>
      <p:sp>
        <p:nvSpPr>
          <p:cNvPr id="9" name="Rounded Rectangle 8"/>
          <p:cNvSpPr/>
          <p:nvPr/>
        </p:nvSpPr>
        <p:spPr>
          <a:xfrm>
            <a:off x="6271668" y="1449576"/>
            <a:ext cx="1597377" cy="4906774"/>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4CAS-ImpCu4mm-nolog.pdf"/>
          <p:cNvPicPr>
            <a:picLocks noChangeAspect="1"/>
          </p:cNvPicPr>
          <p:nvPr/>
        </p:nvPicPr>
        <p:blipFill>
          <a:blip r:embed="rId3">
            <a:alphaModFix/>
          </a:blip>
          <a:srcRect l="7158" t="11116" r="4653" b="9264"/>
          <a:stretch>
            <a:fillRect/>
          </a:stretch>
        </p:blipFill>
        <p:spPr>
          <a:xfrm>
            <a:off x="2812218" y="3469919"/>
            <a:ext cx="4373151" cy="3050910"/>
          </a:xfrm>
          <a:prstGeom prst="rect">
            <a:avLst/>
          </a:prstGeom>
          <a:solidFill>
            <a:schemeClr val="bg1"/>
          </a:solidFill>
          <a:ln>
            <a:solidFill>
              <a:srgbClr val="717171"/>
            </a:solidFill>
          </a:ln>
        </p:spPr>
      </p:pic>
    </p:spTree>
    <p:extLst>
      <p:ext uri="{BB962C8B-B14F-4D97-AF65-F5344CB8AC3E}">
        <p14:creationId xmlns:p14="http://schemas.microsoft.com/office/powerpoint/2010/main" val="30222148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58</a:t>
            </a:fld>
            <a:endParaRPr lang="en-US" dirty="0"/>
          </a:p>
        </p:txBody>
      </p:sp>
      <p:grpSp>
        <p:nvGrpSpPr>
          <p:cNvPr id="3" name="Group 2"/>
          <p:cNvGrpSpPr>
            <a:grpSpLocks noChangeAspect="1"/>
          </p:cNvGrpSpPr>
          <p:nvPr/>
        </p:nvGrpSpPr>
        <p:grpSpPr>
          <a:xfrm>
            <a:off x="393482" y="1238436"/>
            <a:ext cx="1455380" cy="1440000"/>
            <a:chOff x="393476" y="1238433"/>
            <a:chExt cx="2403724" cy="2378324"/>
          </a:xfrm>
        </p:grpSpPr>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2"/>
              <a:ext cx="381001" cy="406662"/>
            </a:xfrm>
            <a:prstGeom prst="rect">
              <a:avLst/>
            </a:prstGeom>
            <a:noFill/>
          </p:spPr>
          <p:txBody>
            <a:bodyPr wrap="square" rtlCol="0">
              <a:spAutoFit/>
            </a:bodyPr>
            <a:lstStyle/>
            <a:p>
              <a:r>
                <a:rPr lang="en-US" sz="1000" dirty="0" err="1" smtClean="0"/>
                <a:t>b</a:t>
              </a:r>
              <a:endParaRPr lang="en-US" sz="1000"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199" y="2298080"/>
              <a:ext cx="381001" cy="406662"/>
            </a:xfrm>
            <a:prstGeom prst="rect">
              <a:avLst/>
            </a:prstGeom>
            <a:noFill/>
          </p:spPr>
          <p:txBody>
            <a:bodyPr wrap="square" rtlCol="0">
              <a:spAutoFit/>
            </a:bodyPr>
            <a:lstStyle/>
            <a:p>
              <a:r>
                <a:rPr lang="en-US" sz="1000" dirty="0" smtClean="0">
                  <a:solidFill>
                    <a:srgbClr val="FFFFFF"/>
                  </a:solidFill>
                </a:rPr>
                <a:t>t</a:t>
              </a:r>
              <a:endParaRPr lang="en-US" sz="1000" dirty="0">
                <a:solidFill>
                  <a:srgbClr val="FFFFFF"/>
                </a:solidFill>
              </a:endParaRPr>
            </a:p>
          </p:txBody>
        </p:sp>
      </p:grpSp>
      <p:grpSp>
        <p:nvGrpSpPr>
          <p:cNvPr id="8" name="Group 7"/>
          <p:cNvGrpSpPr/>
          <p:nvPr/>
        </p:nvGrpSpPr>
        <p:grpSpPr>
          <a:xfrm>
            <a:off x="2769843" y="1449576"/>
            <a:ext cx="6213464" cy="4948706"/>
            <a:chOff x="2769843" y="1449576"/>
            <a:chExt cx="6213464" cy="4948706"/>
          </a:xfrm>
        </p:grpSpPr>
        <p:pic>
          <p:nvPicPr>
            <p:cNvPr id="18" name="Picture 17" descr="4CAS-ImpCu4mm-bis.pdf"/>
            <p:cNvPicPr>
              <a:picLocks noChangeAspect="1"/>
            </p:cNvPicPr>
            <p:nvPr/>
          </p:nvPicPr>
          <p:blipFill rotWithShape="1">
            <a:blip r:embed="rId2"/>
            <a:srcRect l="19961" t="11579" r="6540" b="9264"/>
            <a:stretch/>
          </p:blipFill>
          <p:spPr>
            <a:xfrm>
              <a:off x="2769843" y="1910778"/>
              <a:ext cx="6213464" cy="4487504"/>
            </a:xfrm>
            <a:prstGeom prst="rect">
              <a:avLst/>
            </a:prstGeom>
          </p:spPr>
        </p:pic>
        <p:pic>
          <p:nvPicPr>
            <p:cNvPr id="19" name="Picture 18" descr="4CAS-ImpCu4mm-bis.pdf"/>
            <p:cNvPicPr>
              <a:picLocks noChangeAspect="1"/>
            </p:cNvPicPr>
            <p:nvPr/>
          </p:nvPicPr>
          <p:blipFill rotWithShape="1">
            <a:blip r:embed="rId2"/>
            <a:srcRect l="6442" t="27717" r="86944" b="38641"/>
            <a:stretch/>
          </p:blipFill>
          <p:spPr>
            <a:xfrm rot="5400000">
              <a:off x="3915816" y="800698"/>
              <a:ext cx="538241" cy="1835997"/>
            </a:xfrm>
            <a:prstGeom prst="rect">
              <a:avLst/>
            </a:prstGeom>
          </p:spPr>
        </p:pic>
      </p:grpSp>
      <p:sp>
        <p:nvSpPr>
          <p:cNvPr id="7" name="TextBox 6"/>
          <p:cNvSpPr txBox="1"/>
          <p:nvPr/>
        </p:nvSpPr>
        <p:spPr>
          <a:xfrm>
            <a:off x="157119" y="2946158"/>
            <a:ext cx="2513904" cy="2169825"/>
          </a:xfrm>
          <a:prstGeom prst="rect">
            <a:avLst/>
          </a:prstGeom>
          <a:noFill/>
        </p:spPr>
        <p:txBody>
          <a:bodyPr wrap="square" rtlCol="0">
            <a:spAutoFit/>
          </a:bodyPr>
          <a:lstStyle/>
          <a:p>
            <a:r>
              <a:rPr lang="en-US" sz="1500" dirty="0" smtClean="0"/>
              <a:t>3 frequency regions of interest:</a:t>
            </a:r>
          </a:p>
          <a:p>
            <a:endParaRPr lang="en-US" sz="1500" dirty="0" smtClean="0"/>
          </a:p>
          <a:p>
            <a:pPr marL="342900" indent="-342900">
              <a:buFont typeface="+mj-lt"/>
              <a:buAutoNum type="arabicPeriod" startAt="3"/>
            </a:pPr>
            <a:r>
              <a:rPr lang="en-US" sz="1500" dirty="0" smtClean="0"/>
              <a:t>Above 1 THz, there is a resonance (100 THz region). In this region also ac conductivity should be taken into account</a:t>
            </a:r>
            <a:endParaRPr lang="en-US" sz="1500" dirty="0"/>
          </a:p>
        </p:txBody>
      </p:sp>
      <p:sp>
        <p:nvSpPr>
          <p:cNvPr id="9" name="Rounded Rectangle 8"/>
          <p:cNvSpPr/>
          <p:nvPr/>
        </p:nvSpPr>
        <p:spPr>
          <a:xfrm>
            <a:off x="7882138" y="1449576"/>
            <a:ext cx="981975" cy="4906774"/>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674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59</a:t>
            </a:fld>
            <a:endParaRPr lang="en-US" dirty="0"/>
          </a:p>
        </p:txBody>
      </p:sp>
      <p:grpSp>
        <p:nvGrpSpPr>
          <p:cNvPr id="3" name="Group 2"/>
          <p:cNvGrpSpPr>
            <a:grpSpLocks noChangeAspect="1"/>
          </p:cNvGrpSpPr>
          <p:nvPr/>
        </p:nvGrpSpPr>
        <p:grpSpPr>
          <a:xfrm>
            <a:off x="393482" y="1238436"/>
            <a:ext cx="1455380" cy="1440000"/>
            <a:chOff x="393476" y="1238433"/>
            <a:chExt cx="2403724" cy="2378324"/>
          </a:xfrm>
        </p:grpSpPr>
        <p:sp>
          <p:nvSpPr>
            <p:cNvPr id="12" name="Donut 11"/>
            <p:cNvSpPr>
              <a:spLocks noChangeAspect="1"/>
            </p:cNvSpPr>
            <p:nvPr/>
          </p:nvSpPr>
          <p:spPr>
            <a:xfrm>
              <a:off x="393476" y="1238433"/>
              <a:ext cx="2378324" cy="2378324"/>
            </a:xfrm>
            <a:prstGeom prst="donut">
              <a:avLst>
                <a:gd name="adj" fmla="val 16311"/>
              </a:avLst>
            </a:prstGeom>
            <a:solidFill>
              <a:srgbClr val="AC674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p:nvPr/>
          </p:nvCxnSpPr>
          <p:spPr>
            <a:xfrm flipV="1">
              <a:off x="1625600" y="1828180"/>
              <a:ext cx="498128" cy="610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598712" y="1728612"/>
              <a:ext cx="381001" cy="406662"/>
            </a:xfrm>
            <a:prstGeom prst="rect">
              <a:avLst/>
            </a:prstGeom>
            <a:noFill/>
          </p:spPr>
          <p:txBody>
            <a:bodyPr wrap="square" rtlCol="0">
              <a:spAutoFit/>
            </a:bodyPr>
            <a:lstStyle/>
            <a:p>
              <a:r>
                <a:rPr lang="en-US" sz="1000" dirty="0" err="1" smtClean="0"/>
                <a:t>b</a:t>
              </a:r>
              <a:endParaRPr lang="en-US" sz="1000" dirty="0"/>
            </a:p>
          </p:txBody>
        </p:sp>
        <p:cxnSp>
          <p:nvCxnSpPr>
            <p:cNvPr id="16" name="Straight Arrow Connector 15"/>
            <p:cNvCxnSpPr/>
            <p:nvPr/>
          </p:nvCxnSpPr>
          <p:spPr>
            <a:xfrm flipV="1">
              <a:off x="2339752" y="2348880"/>
              <a:ext cx="432048" cy="1"/>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16199" y="2298080"/>
              <a:ext cx="381001" cy="406662"/>
            </a:xfrm>
            <a:prstGeom prst="rect">
              <a:avLst/>
            </a:prstGeom>
            <a:noFill/>
          </p:spPr>
          <p:txBody>
            <a:bodyPr wrap="square" rtlCol="0">
              <a:spAutoFit/>
            </a:bodyPr>
            <a:lstStyle/>
            <a:p>
              <a:r>
                <a:rPr lang="en-US" sz="1000" dirty="0" smtClean="0">
                  <a:solidFill>
                    <a:srgbClr val="FFFFFF"/>
                  </a:solidFill>
                </a:rPr>
                <a:t>t</a:t>
              </a:r>
              <a:endParaRPr lang="en-US" sz="1000" dirty="0">
                <a:solidFill>
                  <a:srgbClr val="FFFFFF"/>
                </a:solidFill>
              </a:endParaRPr>
            </a:p>
          </p:txBody>
        </p:sp>
      </p:grpSp>
      <p:sp>
        <p:nvSpPr>
          <p:cNvPr id="7" name="TextBox 6"/>
          <p:cNvSpPr txBox="1"/>
          <p:nvPr/>
        </p:nvSpPr>
        <p:spPr>
          <a:xfrm>
            <a:off x="2042546" y="1518363"/>
            <a:ext cx="5630100" cy="553998"/>
          </a:xfrm>
          <a:prstGeom prst="rect">
            <a:avLst/>
          </a:prstGeom>
          <a:noFill/>
        </p:spPr>
        <p:txBody>
          <a:bodyPr wrap="square" rtlCol="0">
            <a:spAutoFit/>
          </a:bodyPr>
          <a:lstStyle/>
          <a:p>
            <a:r>
              <a:rPr lang="en-US" sz="1500" dirty="0" smtClean="0"/>
              <a:t>Correspondingly, in time domain, the wake exhibits different </a:t>
            </a:r>
            <a:r>
              <a:rPr lang="en-US" sz="1500" dirty="0" err="1" smtClean="0"/>
              <a:t>behaviours</a:t>
            </a:r>
            <a:r>
              <a:rPr lang="en-US" sz="1500" dirty="0" smtClean="0"/>
              <a:t> in short and long range</a:t>
            </a:r>
            <a:endParaRPr lang="en-US" sz="1500" dirty="0"/>
          </a:p>
        </p:txBody>
      </p:sp>
      <p:grpSp>
        <p:nvGrpSpPr>
          <p:cNvPr id="20" name="Group 19"/>
          <p:cNvGrpSpPr/>
          <p:nvPr/>
        </p:nvGrpSpPr>
        <p:grpSpPr>
          <a:xfrm>
            <a:off x="218633" y="2802018"/>
            <a:ext cx="3936661" cy="2393950"/>
            <a:chOff x="4783173" y="3962400"/>
            <a:chExt cx="3936661" cy="2393950"/>
          </a:xfrm>
        </p:grpSpPr>
        <p:pic>
          <p:nvPicPr>
            <p:cNvPr id="21" name="Picture 20" descr="4CAS-WakebunchspacingCu4mm.pdf"/>
            <p:cNvPicPr>
              <a:picLocks noChangeAspect="1"/>
            </p:cNvPicPr>
            <p:nvPr/>
          </p:nvPicPr>
          <p:blipFill>
            <a:blip r:embed="rId2"/>
            <a:srcRect l="7158" t="11116" r="6442" b="9264"/>
            <a:stretch>
              <a:fillRect/>
            </a:stretch>
          </p:blipFill>
          <p:spPr>
            <a:xfrm>
              <a:off x="4783173" y="3962400"/>
              <a:ext cx="3936661" cy="2393950"/>
            </a:xfrm>
            <a:prstGeom prst="rect">
              <a:avLst/>
            </a:prstGeom>
          </p:spPr>
        </p:pic>
        <p:sp>
          <p:nvSpPr>
            <p:cNvPr id="22" name="TextBox 21"/>
            <p:cNvSpPr txBox="1"/>
            <p:nvPr/>
          </p:nvSpPr>
          <p:spPr>
            <a:xfrm>
              <a:off x="5562600" y="5676348"/>
              <a:ext cx="1905000" cy="307777"/>
            </a:xfrm>
            <a:prstGeom prst="rect">
              <a:avLst/>
            </a:prstGeom>
            <a:noFill/>
          </p:spPr>
          <p:txBody>
            <a:bodyPr wrap="square" rtlCol="0">
              <a:spAutoFit/>
            </a:bodyPr>
            <a:lstStyle/>
            <a:p>
              <a:r>
                <a:rPr lang="en-US" sz="1400" dirty="0" smtClean="0">
                  <a:solidFill>
                    <a:srgbClr val="3366FF"/>
                  </a:solidFill>
                </a:rPr>
                <a:t>Medium-long range</a:t>
              </a:r>
              <a:endParaRPr lang="en-US" sz="1400" dirty="0">
                <a:solidFill>
                  <a:srgbClr val="3366FF"/>
                </a:solidFill>
              </a:endParaRPr>
            </a:p>
          </p:txBody>
        </p:sp>
      </p:grpSp>
      <p:grpSp>
        <p:nvGrpSpPr>
          <p:cNvPr id="23" name="Group 22"/>
          <p:cNvGrpSpPr/>
          <p:nvPr/>
        </p:nvGrpSpPr>
        <p:grpSpPr>
          <a:xfrm>
            <a:off x="4052788" y="2802018"/>
            <a:ext cx="4603923" cy="2393950"/>
            <a:chOff x="4082877" y="3962400"/>
            <a:chExt cx="4603923" cy="2393950"/>
          </a:xfrm>
        </p:grpSpPr>
        <p:grpSp>
          <p:nvGrpSpPr>
            <p:cNvPr id="24" name="Group 23"/>
            <p:cNvGrpSpPr/>
            <p:nvPr/>
          </p:nvGrpSpPr>
          <p:grpSpPr>
            <a:xfrm>
              <a:off x="4800600" y="3962400"/>
              <a:ext cx="3886200" cy="2393950"/>
              <a:chOff x="457200" y="3962400"/>
              <a:chExt cx="3886200" cy="2393950"/>
            </a:xfrm>
          </p:grpSpPr>
          <p:pic>
            <p:nvPicPr>
              <p:cNvPr id="27" name="Picture 26" descr="4CAS-WakebunchCu4mm.pdf"/>
              <p:cNvPicPr>
                <a:picLocks noChangeAspect="1"/>
              </p:cNvPicPr>
              <p:nvPr/>
            </p:nvPicPr>
            <p:blipFill>
              <a:blip r:embed="rId3"/>
              <a:srcRect l="7158" t="11116" r="6442" b="9264"/>
              <a:stretch>
                <a:fillRect/>
              </a:stretch>
            </p:blipFill>
            <p:spPr>
              <a:xfrm>
                <a:off x="457200" y="3962400"/>
                <a:ext cx="3886200" cy="2393950"/>
              </a:xfrm>
              <a:prstGeom prst="rect">
                <a:avLst/>
              </a:prstGeom>
            </p:spPr>
          </p:pic>
          <p:sp>
            <p:nvSpPr>
              <p:cNvPr id="28" name="TextBox 27"/>
              <p:cNvSpPr txBox="1"/>
              <p:nvPr/>
            </p:nvSpPr>
            <p:spPr>
              <a:xfrm>
                <a:off x="1115391" y="5676348"/>
                <a:ext cx="1371600" cy="307777"/>
              </a:xfrm>
              <a:prstGeom prst="rect">
                <a:avLst/>
              </a:prstGeom>
              <a:noFill/>
            </p:spPr>
            <p:txBody>
              <a:bodyPr wrap="square" rtlCol="0">
                <a:spAutoFit/>
              </a:bodyPr>
              <a:lstStyle/>
              <a:p>
                <a:r>
                  <a:rPr lang="en-US" sz="1400" dirty="0" smtClean="0">
                    <a:solidFill>
                      <a:srgbClr val="3366FF"/>
                    </a:solidFill>
                  </a:rPr>
                  <a:t>Short range</a:t>
                </a:r>
                <a:endParaRPr lang="en-US" sz="1400" dirty="0">
                  <a:solidFill>
                    <a:srgbClr val="3366FF"/>
                  </a:solidFill>
                </a:endParaRPr>
              </a:p>
            </p:txBody>
          </p:sp>
        </p:grpSp>
        <p:sp>
          <p:nvSpPr>
            <p:cNvPr id="25" name="Rectangle 24"/>
            <p:cNvSpPr/>
            <p:nvPr/>
          </p:nvSpPr>
          <p:spPr>
            <a:xfrm>
              <a:off x="4082877" y="3962400"/>
              <a:ext cx="209827" cy="226612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4292704" y="5410200"/>
              <a:ext cx="531434" cy="152400"/>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393482" y="5195968"/>
            <a:ext cx="4167605" cy="738664"/>
          </a:xfrm>
          <a:prstGeom prst="rect">
            <a:avLst/>
          </a:prstGeom>
          <a:noFill/>
        </p:spPr>
        <p:txBody>
          <a:bodyPr wrap="square" rtlCol="0">
            <a:spAutoFit/>
          </a:bodyPr>
          <a:lstStyle/>
          <a:p>
            <a:r>
              <a:rPr lang="en-US" sz="1400" dirty="0" smtClean="0"/>
              <a:t>In the range of tenths of ns up to fractions of </a:t>
            </a:r>
            <a:r>
              <a:rPr lang="en-US" sz="1400" dirty="0" err="1" smtClean="0"/>
              <a:t>ms</a:t>
            </a:r>
            <a:r>
              <a:rPr lang="en-US" sz="1400" dirty="0" smtClean="0"/>
              <a:t> (e.g. bunch length to several turns for the SPS) monotonically decaying wake</a:t>
            </a:r>
            <a:endParaRPr lang="en-US" sz="1400" dirty="0"/>
          </a:p>
        </p:txBody>
      </p:sp>
      <p:sp>
        <p:nvSpPr>
          <p:cNvPr id="29" name="TextBox 28"/>
          <p:cNvSpPr txBox="1"/>
          <p:nvPr/>
        </p:nvSpPr>
        <p:spPr>
          <a:xfrm>
            <a:off x="5271586" y="5195968"/>
            <a:ext cx="3487803" cy="738664"/>
          </a:xfrm>
          <a:prstGeom prst="rect">
            <a:avLst/>
          </a:prstGeom>
          <a:noFill/>
        </p:spPr>
        <p:txBody>
          <a:bodyPr wrap="square" rtlCol="0">
            <a:spAutoFit/>
          </a:bodyPr>
          <a:lstStyle/>
          <a:p>
            <a:r>
              <a:rPr lang="en-US" sz="1400" dirty="0" smtClean="0"/>
              <a:t>From behind the source to ~1ps the wake has an oscillatory </a:t>
            </a:r>
            <a:r>
              <a:rPr lang="en-US" sz="1400" dirty="0" err="1" smtClean="0"/>
              <a:t>behaviour</a:t>
            </a:r>
            <a:r>
              <a:rPr lang="en-US" sz="1400" dirty="0" smtClean="0"/>
              <a:t>, associated to the high frequency resonance</a:t>
            </a:r>
            <a:endParaRPr lang="en-US" sz="1400" dirty="0"/>
          </a:p>
        </p:txBody>
      </p:sp>
    </p:spTree>
    <p:extLst>
      <p:ext uri="{BB962C8B-B14F-4D97-AF65-F5344CB8AC3E}">
        <p14:creationId xmlns:p14="http://schemas.microsoft.com/office/powerpoint/2010/main" val="467087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a:t>
            </a:fld>
            <a:endParaRPr lang="en-US" dirty="0"/>
          </a:p>
        </p:txBody>
      </p:sp>
      <p:grpSp>
        <p:nvGrpSpPr>
          <p:cNvPr id="21" name="Group 39"/>
          <p:cNvGrpSpPr/>
          <p:nvPr/>
        </p:nvGrpSpPr>
        <p:grpSpPr>
          <a:xfrm>
            <a:off x="6641267" y="2017912"/>
            <a:ext cx="2049666" cy="2130489"/>
            <a:chOff x="6776486" y="2238048"/>
            <a:chExt cx="2049666" cy="2130489"/>
          </a:xfrm>
        </p:grpSpPr>
        <p:sp>
          <p:nvSpPr>
            <p:cNvPr id="22" name="Bent-Up Arrow 21"/>
            <p:cNvSpPr/>
            <p:nvPr/>
          </p:nvSpPr>
          <p:spPr>
            <a:xfrm flipV="1">
              <a:off x="7090464" y="2238048"/>
              <a:ext cx="890351" cy="1353130"/>
            </a:xfrm>
            <a:prstGeom prst="bentUpArrow">
              <a:avLst>
                <a:gd name="adj1" fmla="val 23702"/>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854135" y="3591178"/>
              <a:ext cx="1946965" cy="77735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76486" y="3678768"/>
              <a:ext cx="2049666" cy="553998"/>
            </a:xfrm>
            <a:prstGeom prst="rect">
              <a:avLst/>
            </a:prstGeom>
            <a:noFill/>
          </p:spPr>
          <p:txBody>
            <a:bodyPr wrap="square" rtlCol="0">
              <a:spAutoFit/>
            </a:bodyPr>
            <a:lstStyle/>
            <a:p>
              <a:pPr algn="ctr"/>
              <a:r>
                <a:rPr lang="en-US" sz="1500" dirty="0" smtClean="0"/>
                <a:t>Interaction with the external environment</a:t>
              </a:r>
              <a:endParaRPr lang="en-US" sz="1500" dirty="0"/>
            </a:p>
          </p:txBody>
        </p:sp>
      </p:grpSp>
      <p:grpSp>
        <p:nvGrpSpPr>
          <p:cNvPr id="25" name="Group 24"/>
          <p:cNvGrpSpPr/>
          <p:nvPr/>
        </p:nvGrpSpPr>
        <p:grpSpPr>
          <a:xfrm>
            <a:off x="893481" y="1973377"/>
            <a:ext cx="2171699" cy="3084030"/>
            <a:chOff x="1017752" y="2456282"/>
            <a:chExt cx="2171699" cy="3084030"/>
          </a:xfrm>
        </p:grpSpPr>
        <p:sp>
          <p:nvSpPr>
            <p:cNvPr id="26" name="Bent-Up Arrow 25"/>
            <p:cNvSpPr/>
            <p:nvPr/>
          </p:nvSpPr>
          <p:spPr>
            <a:xfrm flipH="1">
              <a:off x="1398750" y="4741944"/>
              <a:ext cx="1790701" cy="798368"/>
            </a:xfrm>
            <a:prstGeom prst="bentUpArrow">
              <a:avLst>
                <a:gd name="adj1" fmla="val 24710"/>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1017753" y="3884204"/>
              <a:ext cx="1422728" cy="85774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17752" y="3884204"/>
              <a:ext cx="1422728" cy="784830"/>
            </a:xfrm>
            <a:prstGeom prst="rect">
              <a:avLst/>
            </a:prstGeom>
            <a:noFill/>
            <a:ln>
              <a:noFill/>
            </a:ln>
          </p:spPr>
          <p:txBody>
            <a:bodyPr wrap="square" rtlCol="0">
              <a:spAutoFit/>
            </a:bodyPr>
            <a:lstStyle/>
            <a:p>
              <a:pPr algn="ctr"/>
              <a:r>
                <a:rPr lang="en-US" sz="1500" dirty="0" smtClean="0"/>
                <a:t>Equations of motion of the beam particles</a:t>
              </a:r>
              <a:endParaRPr lang="en-US" sz="1500" dirty="0"/>
            </a:p>
          </p:txBody>
        </p:sp>
        <p:sp>
          <p:nvSpPr>
            <p:cNvPr id="29" name="Bent-Up Arrow 28"/>
            <p:cNvSpPr/>
            <p:nvPr/>
          </p:nvSpPr>
          <p:spPr>
            <a:xfrm rot="5400000" flipH="1">
              <a:off x="1029622" y="2825410"/>
              <a:ext cx="1427922" cy="689666"/>
            </a:xfrm>
            <a:prstGeom prst="bentUpArrow">
              <a:avLst>
                <a:gd name="adj1" fmla="val 23702"/>
                <a:gd name="adj2" fmla="val 25000"/>
                <a:gd name="adj3" fmla="val 25000"/>
              </a:avLst>
            </a:prstGeom>
            <a:solidFill>
              <a:srgbClr val="E0E0E0">
                <a:alpha val="75000"/>
              </a:srgbClr>
            </a:solidFill>
            <a:ln>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065180" y="4137453"/>
            <a:ext cx="4649045" cy="1587562"/>
            <a:chOff x="3189451" y="4620358"/>
            <a:chExt cx="4572412" cy="1587562"/>
          </a:xfrm>
        </p:grpSpPr>
        <p:grpSp>
          <p:nvGrpSpPr>
            <p:cNvPr id="31" name="Group 40"/>
            <p:cNvGrpSpPr/>
            <p:nvPr/>
          </p:nvGrpSpPr>
          <p:grpSpPr>
            <a:xfrm>
              <a:off x="3189451" y="4620358"/>
              <a:ext cx="4572412" cy="1587562"/>
              <a:chOff x="3200399" y="4357589"/>
              <a:chExt cx="4572412" cy="1587562"/>
            </a:xfrm>
          </p:grpSpPr>
          <p:sp>
            <p:nvSpPr>
              <p:cNvPr id="34" name="Bent-Up Arrow 33"/>
              <p:cNvSpPr/>
              <p:nvPr/>
            </p:nvSpPr>
            <p:spPr>
              <a:xfrm rot="5400000" flipV="1">
                <a:off x="6473636" y="4065694"/>
                <a:ext cx="985382" cy="1612968"/>
              </a:xfrm>
              <a:prstGeom prst="bentUpArrow">
                <a:avLst>
                  <a:gd name="adj1" fmla="val 22299"/>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200399" y="4357589"/>
                <a:ext cx="2975665" cy="1587562"/>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descr="latex-image-1.pdf"/>
            <p:cNvPicPr>
              <a:picLocks noChangeAspect="1"/>
            </p:cNvPicPr>
            <p:nvPr/>
          </p:nvPicPr>
          <p:blipFill>
            <a:blip r:embed="rId2"/>
            <a:stretch>
              <a:fillRect/>
            </a:stretch>
          </p:blipFill>
          <p:spPr>
            <a:xfrm>
              <a:off x="4217732" y="4740793"/>
              <a:ext cx="902687" cy="540000"/>
            </a:xfrm>
            <a:prstGeom prst="rect">
              <a:avLst/>
            </a:prstGeom>
          </p:spPr>
        </p:pic>
        <p:sp>
          <p:nvSpPr>
            <p:cNvPr id="33" name="TextBox 32"/>
            <p:cNvSpPr txBox="1"/>
            <p:nvPr/>
          </p:nvSpPr>
          <p:spPr>
            <a:xfrm>
              <a:off x="3317309" y="5342972"/>
              <a:ext cx="2823264" cy="784830"/>
            </a:xfrm>
            <a:prstGeom prst="rect">
              <a:avLst/>
            </a:prstGeom>
            <a:noFill/>
          </p:spPr>
          <p:txBody>
            <a:bodyPr wrap="square" rtlCol="0">
              <a:spAutoFit/>
            </a:bodyPr>
            <a:lstStyle/>
            <a:p>
              <a:r>
                <a:rPr lang="en-US" sz="1500" dirty="0" smtClean="0"/>
                <a:t>Additional electromagnetic field acting on the beam, besides RF and external magnetic fields </a:t>
              </a:r>
              <a:endParaRPr lang="en-US" sz="1500" dirty="0"/>
            </a:p>
          </p:txBody>
        </p:sp>
      </p:grpSp>
      <p:grpSp>
        <p:nvGrpSpPr>
          <p:cNvPr id="70" name="Group 34"/>
          <p:cNvGrpSpPr/>
          <p:nvPr/>
        </p:nvGrpSpPr>
        <p:grpSpPr>
          <a:xfrm>
            <a:off x="1963907" y="1343171"/>
            <a:ext cx="4991100" cy="1587199"/>
            <a:chOff x="2099365" y="1566030"/>
            <a:chExt cx="4991100" cy="1587199"/>
          </a:xfrm>
          <a:solidFill>
            <a:srgbClr val="C3D69B"/>
          </a:solidFill>
        </p:grpSpPr>
        <p:sp>
          <p:nvSpPr>
            <p:cNvPr id="71" name="Rounded Rectangle 70"/>
            <p:cNvSpPr/>
            <p:nvPr/>
          </p:nvSpPr>
          <p:spPr>
            <a:xfrm>
              <a:off x="2099365" y="1566030"/>
              <a:ext cx="4991100" cy="158719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3795643" y="2772266"/>
              <a:ext cx="1752600" cy="323165"/>
            </a:xfrm>
            <a:prstGeom prst="rect">
              <a:avLst/>
            </a:prstGeom>
            <a:noFill/>
            <a:ln>
              <a:noFill/>
            </a:ln>
          </p:spPr>
          <p:txBody>
            <a:bodyPr wrap="square" rtlCol="0">
              <a:spAutoFit/>
            </a:bodyPr>
            <a:lstStyle/>
            <a:p>
              <a:r>
                <a:rPr lang="en-US" sz="1500" dirty="0" smtClean="0"/>
                <a:t>Multi-bunch beam</a:t>
              </a:r>
              <a:endParaRPr lang="en-US" sz="1500" dirty="0"/>
            </a:p>
          </p:txBody>
        </p:sp>
        <p:cxnSp>
          <p:nvCxnSpPr>
            <p:cNvPr id="77" name="Straight Connector 76"/>
            <p:cNvCxnSpPr/>
            <p:nvPr/>
          </p:nvCxnSpPr>
          <p:spPr>
            <a:xfrm>
              <a:off x="2205728" y="2670324"/>
              <a:ext cx="4713138" cy="1588"/>
            </a:xfrm>
            <a:prstGeom prst="line">
              <a:avLst/>
            </a:prstGeom>
            <a:grpFill/>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205728" y="1718431"/>
              <a:ext cx="4713138" cy="1588"/>
            </a:xfrm>
            <a:prstGeom prst="line">
              <a:avLst/>
            </a:prstGeom>
            <a:grpFill/>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043928" y="2815199"/>
              <a:ext cx="3699569" cy="1588"/>
            </a:xfrm>
            <a:prstGeom prst="straightConnector1">
              <a:avLst/>
            </a:prstGeom>
            <a:grpFill/>
            <a:ln w="190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99488" y="2772266"/>
              <a:ext cx="651565" cy="323165"/>
            </a:xfrm>
            <a:prstGeom prst="rect">
              <a:avLst/>
            </a:prstGeom>
            <a:noFill/>
            <a:ln>
              <a:noFill/>
            </a:ln>
          </p:spPr>
          <p:txBody>
            <a:bodyPr wrap="square" rtlCol="0">
              <a:spAutoFit/>
            </a:bodyPr>
            <a:lstStyle/>
            <a:p>
              <a:r>
                <a:rPr lang="en-US" sz="1500" dirty="0" err="1" smtClean="0"/>
                <a:t>s</a:t>
              </a:r>
              <a:endParaRPr lang="en-US" sz="1500" dirty="0"/>
            </a:p>
          </p:txBody>
        </p:sp>
      </p:grpSp>
      <p:grpSp>
        <p:nvGrpSpPr>
          <p:cNvPr id="81" name="Group 51"/>
          <p:cNvGrpSpPr/>
          <p:nvPr/>
        </p:nvGrpSpPr>
        <p:grpSpPr>
          <a:xfrm>
            <a:off x="118791" y="3255825"/>
            <a:ext cx="5716104" cy="678821"/>
            <a:chOff x="255752" y="3766357"/>
            <a:chExt cx="5716104" cy="678821"/>
          </a:xfrm>
        </p:grpSpPr>
        <p:grpSp>
          <p:nvGrpSpPr>
            <p:cNvPr id="82" name="Group 43"/>
            <p:cNvGrpSpPr/>
            <p:nvPr/>
          </p:nvGrpSpPr>
          <p:grpSpPr>
            <a:xfrm>
              <a:off x="255752" y="3942038"/>
              <a:ext cx="1080000" cy="324753"/>
              <a:chOff x="255752" y="3942038"/>
              <a:chExt cx="1080000" cy="324753"/>
            </a:xfrm>
          </p:grpSpPr>
          <p:cxnSp>
            <p:nvCxnSpPr>
              <p:cNvPr id="85" name="Straight Arrow Connector 84"/>
              <p:cNvCxnSpPr/>
              <p:nvPr/>
            </p:nvCxnSpPr>
            <p:spPr>
              <a:xfrm>
                <a:off x="255752" y="4265203"/>
                <a:ext cx="762000" cy="1588"/>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55752" y="3942038"/>
                <a:ext cx="1080000" cy="323165"/>
              </a:xfrm>
              <a:prstGeom prst="rect">
                <a:avLst/>
              </a:prstGeom>
              <a:noFill/>
            </p:spPr>
            <p:txBody>
              <a:bodyPr wrap="square" rtlCol="0">
                <a:spAutoFit/>
              </a:bodyPr>
              <a:lstStyle/>
              <a:p>
                <a:r>
                  <a:rPr lang="en-US" sz="1500" dirty="0" smtClean="0"/>
                  <a:t>Noise</a:t>
                </a:r>
                <a:endParaRPr lang="en-US" sz="1500" dirty="0"/>
              </a:p>
            </p:txBody>
          </p:sp>
        </p:grpSp>
        <p:sp>
          <p:nvSpPr>
            <p:cNvPr id="83" name="Curved Left Arrow 82"/>
            <p:cNvSpPr/>
            <p:nvPr/>
          </p:nvSpPr>
          <p:spPr>
            <a:xfrm>
              <a:off x="5240336" y="3766357"/>
              <a:ext cx="731520" cy="641588"/>
            </a:xfrm>
            <a:prstGeom prst="curvedLef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Curved Right Arrow 83"/>
            <p:cNvSpPr/>
            <p:nvPr/>
          </p:nvSpPr>
          <p:spPr>
            <a:xfrm flipV="1">
              <a:off x="3513357" y="3766357"/>
              <a:ext cx="731520" cy="678821"/>
            </a:xfrm>
            <a:prstGeom prst="curvedRigh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38" name="Straight Connector 37"/>
          <p:cNvCxnSpPr/>
          <p:nvPr/>
        </p:nvCxnSpPr>
        <p:spPr>
          <a:xfrm>
            <a:off x="4552185" y="1973377"/>
            <a:ext cx="1295400" cy="1588"/>
          </a:xfrm>
          <a:prstGeom prst="line">
            <a:avLst/>
          </a:prstGeom>
          <a:solidFill>
            <a:srgbClr val="C3D69B"/>
          </a:solidFill>
          <a:ln w="25400" cap="flat" cmpd="sng" algn="ctr">
            <a:solidFill>
              <a:srgbClr val="0000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rot="20287990">
            <a:off x="2078447" y="1850230"/>
            <a:ext cx="541799" cy="251998"/>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rot="20287990">
            <a:off x="2884989" y="1850230"/>
            <a:ext cx="541799" cy="251998"/>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rot="20287990">
            <a:off x="3691532" y="1850230"/>
            <a:ext cx="541799" cy="251998"/>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rot="20287990">
            <a:off x="6118155" y="1850230"/>
            <a:ext cx="541799" cy="251998"/>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857551" y="5815136"/>
            <a:ext cx="6045203" cy="646331"/>
          </a:xfrm>
          <a:prstGeom prst="rect">
            <a:avLst/>
          </a:prstGeom>
          <a:noFill/>
        </p:spPr>
        <p:txBody>
          <a:bodyPr wrap="square" rtlCol="0">
            <a:spAutoFit/>
          </a:bodyPr>
          <a:lstStyle/>
          <a:p>
            <a:r>
              <a:rPr lang="en-US" dirty="0" smtClean="0"/>
              <a:t>When the loop closes, either the beam will find a new stable equilibrium configuration …</a:t>
            </a:r>
            <a:endParaRPr lang="en-US" dirty="0"/>
          </a:p>
        </p:txBody>
      </p:sp>
    </p:spTree>
    <p:extLst>
      <p:ext uri="{BB962C8B-B14F-4D97-AF65-F5344CB8AC3E}">
        <p14:creationId xmlns:p14="http://schemas.microsoft.com/office/powerpoint/2010/main" val="3184564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60</a:t>
            </a:fld>
            <a:endParaRPr lang="en-US" dirty="0"/>
          </a:p>
        </p:txBody>
      </p:sp>
      <p:sp>
        <p:nvSpPr>
          <p:cNvPr id="30" name="Donut 29"/>
          <p:cNvSpPr>
            <a:spLocks noChangeAspect="1"/>
          </p:cNvSpPr>
          <p:nvPr/>
        </p:nvSpPr>
        <p:spPr>
          <a:xfrm>
            <a:off x="393476" y="1238433"/>
            <a:ext cx="2378324" cy="2378324"/>
          </a:xfrm>
          <a:prstGeom prst="donut">
            <a:avLst>
              <a:gd name="adj" fmla="val 19756"/>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625600" y="2132856"/>
            <a:ext cx="498128" cy="3055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12367" y="1878818"/>
            <a:ext cx="381000" cy="381000"/>
          </a:xfrm>
          <a:prstGeom prst="rect">
            <a:avLst/>
          </a:prstGeom>
          <a:noFill/>
        </p:spPr>
        <p:txBody>
          <a:bodyPr wrap="square" rtlCol="0">
            <a:spAutoFit/>
          </a:bodyPr>
          <a:lstStyle/>
          <a:p>
            <a:r>
              <a:rPr lang="en-US" dirty="0" err="1" smtClean="0"/>
              <a:t>b</a:t>
            </a:r>
            <a:endParaRPr lang="en-US" dirty="0"/>
          </a:p>
        </p:txBody>
      </p:sp>
      <p:sp>
        <p:nvSpPr>
          <p:cNvPr id="33" name="Donut 32"/>
          <p:cNvSpPr>
            <a:spLocks noChangeAspect="1"/>
          </p:cNvSpPr>
          <p:nvPr/>
        </p:nvSpPr>
        <p:spPr>
          <a:xfrm>
            <a:off x="865753" y="1705442"/>
            <a:ext cx="1440000" cy="1440000"/>
          </a:xfrm>
          <a:prstGeom prst="donut">
            <a:avLst>
              <a:gd name="adj" fmla="val 6503"/>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ontent Placeholder 2"/>
          <p:cNvSpPr txBox="1">
            <a:spLocks/>
          </p:cNvSpPr>
          <p:nvPr/>
        </p:nvSpPr>
        <p:spPr>
          <a:xfrm>
            <a:off x="3059832" y="1311002"/>
            <a:ext cx="5626968" cy="1078537"/>
          </a:xfrm>
          <a:prstGeom prst="rect">
            <a:avLst/>
          </a:prstGeom>
          <a:solidFill>
            <a:schemeClr val="bg1"/>
          </a:solidFill>
          <a:ln>
            <a:no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Another</a:t>
            </a:r>
            <a:r>
              <a:rPr lang="en-US" sz="2162" dirty="0" smtClean="0"/>
              <a:t> interesting</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example: 1 m long </a:t>
            </a:r>
            <a:r>
              <a:rPr lang="en-US" sz="2162" dirty="0" smtClean="0"/>
              <a:t>Cu (or </a:t>
            </a:r>
            <a:r>
              <a:rPr lang="en-US" sz="2162" dirty="0" err="1" smtClean="0"/>
              <a:t>StSt</a:t>
            </a:r>
            <a:r>
              <a:rPr lang="en-US" sz="2162" dirty="0" smtClean="0"/>
              <a:t>)</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pipe </a:t>
            </a:r>
            <a:r>
              <a:rPr lang="en-US" sz="2162" dirty="0" smtClean="0"/>
              <a:t>with radius </a:t>
            </a:r>
            <a:r>
              <a:rPr lang="en-US" sz="2162" i="1" dirty="0" smtClean="0"/>
              <a:t>b</a:t>
            </a:r>
            <a:r>
              <a:rPr lang="en-US" sz="2162" dirty="0" smtClean="0"/>
              <a:t>=9 mm coated with a layer of thickness  </a:t>
            </a:r>
            <a:r>
              <a:rPr lang="en-US" sz="2162" i="1" dirty="0" smtClean="0"/>
              <a:t>t</a:t>
            </a:r>
            <a:r>
              <a:rPr lang="en-US" sz="2162" dirty="0" smtClean="0"/>
              <a:t> = 1</a:t>
            </a:r>
            <a:r>
              <a:rPr lang="en-US" sz="2162" dirty="0" smtClean="0">
                <a:latin typeface="Symbol" charset="2"/>
                <a:cs typeface="Symbol" charset="2"/>
              </a:rPr>
              <a:t>m</a:t>
            </a:r>
            <a:r>
              <a:rPr lang="en-US" sz="2162" dirty="0" smtClean="0"/>
              <a:t>m of NEG or amorphous carbon (a-C)</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p:txBody>
      </p:sp>
      <p:pic>
        <p:nvPicPr>
          <p:cNvPr id="36" name="Picture 17" descr="Zywig_options"/>
          <p:cNvPicPr>
            <a:picLocks noChangeAspect="1" noChangeArrowheads="1"/>
          </p:cNvPicPr>
          <p:nvPr/>
        </p:nvPicPr>
        <p:blipFill rotWithShape="1">
          <a:blip r:embed="rId2">
            <a:extLst>
              <a:ext uri="{28A0092B-C50C-407E-A947-70E740481C1C}">
                <a14:useLocalDpi xmlns:a14="http://schemas.microsoft.com/office/drawing/2010/main" val="0"/>
              </a:ext>
            </a:extLst>
          </a:blip>
          <a:srcRect l="5295" t="6546" r="7110" b="3110"/>
          <a:stretch/>
        </p:blipFill>
        <p:spPr bwMode="auto">
          <a:xfrm>
            <a:off x="3823513" y="2562890"/>
            <a:ext cx="4863287" cy="386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739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61</a:t>
            </a:fld>
            <a:endParaRPr lang="en-US" dirty="0"/>
          </a:p>
        </p:txBody>
      </p:sp>
      <p:grpSp>
        <p:nvGrpSpPr>
          <p:cNvPr id="3" name="Group 2"/>
          <p:cNvGrpSpPr>
            <a:grpSpLocks noChangeAspect="1"/>
          </p:cNvGrpSpPr>
          <p:nvPr/>
        </p:nvGrpSpPr>
        <p:grpSpPr>
          <a:xfrm>
            <a:off x="393476" y="1238433"/>
            <a:ext cx="1440000" cy="1440000"/>
            <a:chOff x="393476" y="1238433"/>
            <a:chExt cx="2378324" cy="2378324"/>
          </a:xfrm>
        </p:grpSpPr>
        <p:sp>
          <p:nvSpPr>
            <p:cNvPr id="30" name="Donut 29"/>
            <p:cNvSpPr>
              <a:spLocks noChangeAspect="1"/>
            </p:cNvSpPr>
            <p:nvPr/>
          </p:nvSpPr>
          <p:spPr>
            <a:xfrm>
              <a:off x="393476" y="1238433"/>
              <a:ext cx="2378324" cy="2378324"/>
            </a:xfrm>
            <a:prstGeom prst="donut">
              <a:avLst>
                <a:gd name="adj" fmla="val 19756"/>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625600" y="2132856"/>
              <a:ext cx="498128" cy="3055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12367" y="1878818"/>
              <a:ext cx="380999" cy="406662"/>
            </a:xfrm>
            <a:prstGeom prst="rect">
              <a:avLst/>
            </a:prstGeom>
            <a:noFill/>
          </p:spPr>
          <p:txBody>
            <a:bodyPr wrap="square" rtlCol="0">
              <a:spAutoFit/>
            </a:bodyPr>
            <a:lstStyle/>
            <a:p>
              <a:r>
                <a:rPr lang="en-US" sz="1000" dirty="0" err="1" smtClean="0"/>
                <a:t>b</a:t>
              </a:r>
              <a:endParaRPr lang="en-US" sz="1000" dirty="0"/>
            </a:p>
          </p:txBody>
        </p:sp>
        <p:sp>
          <p:nvSpPr>
            <p:cNvPr id="33" name="Donut 32"/>
            <p:cNvSpPr>
              <a:spLocks noChangeAspect="1"/>
            </p:cNvSpPr>
            <p:nvPr/>
          </p:nvSpPr>
          <p:spPr>
            <a:xfrm>
              <a:off x="865753" y="1705442"/>
              <a:ext cx="1440000" cy="1440000"/>
            </a:xfrm>
            <a:prstGeom prst="donut">
              <a:avLst>
                <a:gd name="adj" fmla="val 6503"/>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36" name="Picture 17" descr="Zywig_options"/>
          <p:cNvPicPr>
            <a:picLocks noChangeAspect="1" noChangeArrowheads="1"/>
          </p:cNvPicPr>
          <p:nvPr/>
        </p:nvPicPr>
        <p:blipFill>
          <a:blip r:embed="rId2">
            <a:extLst>
              <a:ext uri="{28A0092B-C50C-407E-A947-70E740481C1C}">
                <a14:useLocalDpi xmlns:a14="http://schemas.microsoft.com/office/drawing/2010/main" val="0"/>
              </a:ext>
            </a:extLst>
          </a:blip>
          <a:srcRect l="5049" t="6546" r="7109" b="3110"/>
          <a:stretch>
            <a:fillRect/>
          </a:stretch>
        </p:blipFill>
        <p:spPr bwMode="auto">
          <a:xfrm>
            <a:off x="2496413" y="1238433"/>
            <a:ext cx="6546909" cy="51923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7119" y="2946158"/>
            <a:ext cx="2232577" cy="2169825"/>
          </a:xfrm>
          <a:prstGeom prst="rect">
            <a:avLst/>
          </a:prstGeom>
          <a:noFill/>
        </p:spPr>
        <p:txBody>
          <a:bodyPr wrap="square" rtlCol="0">
            <a:spAutoFit/>
          </a:bodyPr>
          <a:lstStyle/>
          <a:p>
            <a:pPr marL="342900" indent="-342900">
              <a:buFont typeface="+mj-lt"/>
              <a:buAutoNum type="arabicPeriod"/>
            </a:pPr>
            <a:r>
              <a:rPr lang="en-US" sz="1500" dirty="0" smtClean="0"/>
              <a:t>Below 10 GHz, coating is transparent. Impedance of </a:t>
            </a:r>
            <a:r>
              <a:rPr lang="en-US" sz="1500" dirty="0" err="1" smtClean="0"/>
              <a:t>StSt</a:t>
            </a:r>
            <a:r>
              <a:rPr lang="en-US" sz="1500" dirty="0" smtClean="0"/>
              <a:t> is about 7 times larger than that of Cu due to its conductivity about 50 times lower</a:t>
            </a:r>
            <a:endParaRPr lang="en-US" sz="1500" dirty="0"/>
          </a:p>
        </p:txBody>
      </p:sp>
      <p:sp>
        <p:nvSpPr>
          <p:cNvPr id="15" name="Rounded Rectangle 14"/>
          <p:cNvSpPr/>
          <p:nvPr/>
        </p:nvSpPr>
        <p:spPr>
          <a:xfrm>
            <a:off x="2496413" y="1065055"/>
            <a:ext cx="4809228" cy="5291295"/>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7171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62</a:t>
            </a:fld>
            <a:endParaRPr lang="en-US" dirty="0"/>
          </a:p>
        </p:txBody>
      </p:sp>
      <p:grpSp>
        <p:nvGrpSpPr>
          <p:cNvPr id="3" name="Group 2"/>
          <p:cNvGrpSpPr>
            <a:grpSpLocks noChangeAspect="1"/>
          </p:cNvGrpSpPr>
          <p:nvPr/>
        </p:nvGrpSpPr>
        <p:grpSpPr>
          <a:xfrm>
            <a:off x="393476" y="1238433"/>
            <a:ext cx="1440000" cy="1440000"/>
            <a:chOff x="393476" y="1238433"/>
            <a:chExt cx="2378324" cy="2378324"/>
          </a:xfrm>
        </p:grpSpPr>
        <p:sp>
          <p:nvSpPr>
            <p:cNvPr id="30" name="Donut 29"/>
            <p:cNvSpPr>
              <a:spLocks noChangeAspect="1"/>
            </p:cNvSpPr>
            <p:nvPr/>
          </p:nvSpPr>
          <p:spPr>
            <a:xfrm>
              <a:off x="393476" y="1238433"/>
              <a:ext cx="2378324" cy="2378324"/>
            </a:xfrm>
            <a:prstGeom prst="donut">
              <a:avLst>
                <a:gd name="adj" fmla="val 19756"/>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625600" y="2132856"/>
              <a:ext cx="498128" cy="3055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12367" y="1878818"/>
              <a:ext cx="380999" cy="406662"/>
            </a:xfrm>
            <a:prstGeom prst="rect">
              <a:avLst/>
            </a:prstGeom>
            <a:noFill/>
          </p:spPr>
          <p:txBody>
            <a:bodyPr wrap="square" rtlCol="0">
              <a:spAutoFit/>
            </a:bodyPr>
            <a:lstStyle/>
            <a:p>
              <a:r>
                <a:rPr lang="en-US" sz="1000" dirty="0" err="1" smtClean="0"/>
                <a:t>b</a:t>
              </a:r>
              <a:endParaRPr lang="en-US" sz="1000" dirty="0"/>
            </a:p>
          </p:txBody>
        </p:sp>
        <p:sp>
          <p:nvSpPr>
            <p:cNvPr id="33" name="Donut 32"/>
            <p:cNvSpPr>
              <a:spLocks noChangeAspect="1"/>
            </p:cNvSpPr>
            <p:nvPr/>
          </p:nvSpPr>
          <p:spPr>
            <a:xfrm>
              <a:off x="865753" y="1705442"/>
              <a:ext cx="1440000" cy="1440000"/>
            </a:xfrm>
            <a:prstGeom prst="donut">
              <a:avLst>
                <a:gd name="adj" fmla="val 6503"/>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157119" y="2891538"/>
            <a:ext cx="2464719" cy="3093154"/>
          </a:xfrm>
          <a:prstGeom prst="rect">
            <a:avLst/>
          </a:prstGeom>
          <a:noFill/>
        </p:spPr>
        <p:txBody>
          <a:bodyPr wrap="square" rtlCol="0">
            <a:spAutoFit/>
          </a:bodyPr>
          <a:lstStyle/>
          <a:p>
            <a:pPr marL="342900" indent="-342900">
              <a:buFont typeface="+mj-lt"/>
              <a:buAutoNum type="arabicPeriod" startAt="2"/>
            </a:pPr>
            <a:r>
              <a:rPr lang="en-US" sz="1500" dirty="0" smtClean="0"/>
              <a:t>Peak of NEG coated Cu is about the same as </a:t>
            </a:r>
            <a:r>
              <a:rPr lang="en-US" sz="1500" dirty="0" err="1" smtClean="0"/>
              <a:t>StSt</a:t>
            </a:r>
            <a:r>
              <a:rPr lang="en-US" sz="1500" dirty="0" smtClean="0"/>
              <a:t> (NEG and </a:t>
            </a:r>
            <a:r>
              <a:rPr lang="en-US" sz="1500" dirty="0" err="1" smtClean="0"/>
              <a:t>StSt</a:t>
            </a:r>
            <a:r>
              <a:rPr lang="en-US" sz="1500" dirty="0" smtClean="0"/>
              <a:t> have about same value of conductivity)</a:t>
            </a:r>
          </a:p>
          <a:p>
            <a:pPr marL="342900" indent="-342900">
              <a:buFont typeface="+mj-lt"/>
              <a:buAutoNum type="arabicPeriod" startAt="2"/>
            </a:pPr>
            <a:r>
              <a:rPr lang="en-US" sz="1500" dirty="0"/>
              <a:t>a</a:t>
            </a:r>
            <a:r>
              <a:rPr lang="en-US" sz="1500" dirty="0" smtClean="0"/>
              <a:t>-C causes the Cu peak to lower frequency and makes it more pronounced.</a:t>
            </a:r>
          </a:p>
          <a:p>
            <a:pPr marL="342900" indent="-342900">
              <a:buFont typeface="+mj-lt"/>
              <a:buAutoNum type="arabicPeriod" startAt="2"/>
            </a:pPr>
            <a:r>
              <a:rPr lang="en-US" sz="1500" dirty="0" smtClean="0"/>
              <a:t>If ac conductivity included in a-C there is another peak at higher frequency</a:t>
            </a:r>
            <a:endParaRPr lang="en-US" sz="1500" dirty="0"/>
          </a:p>
        </p:txBody>
      </p:sp>
      <p:pic>
        <p:nvPicPr>
          <p:cNvPr id="16" name="Picture 6" descr="Zywig_options_zoom"/>
          <p:cNvPicPr>
            <a:picLocks noChangeAspect="1" noChangeArrowheads="1"/>
          </p:cNvPicPr>
          <p:nvPr/>
        </p:nvPicPr>
        <p:blipFill>
          <a:blip r:embed="rId2">
            <a:extLst>
              <a:ext uri="{28A0092B-C50C-407E-A947-70E740481C1C}">
                <a14:useLocalDpi xmlns:a14="http://schemas.microsoft.com/office/drawing/2010/main" val="0"/>
              </a:ext>
            </a:extLst>
          </a:blip>
          <a:srcRect l="6058" t="5237" r="7109" b="3110"/>
          <a:stretch>
            <a:fillRect/>
          </a:stretch>
        </p:blipFill>
        <p:spPr bwMode="auto">
          <a:xfrm>
            <a:off x="2765533" y="1276027"/>
            <a:ext cx="62484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7023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Resistive wall of beam chamber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63</a:t>
            </a:fld>
            <a:endParaRPr lang="en-US" dirty="0"/>
          </a:p>
        </p:txBody>
      </p:sp>
      <p:grpSp>
        <p:nvGrpSpPr>
          <p:cNvPr id="3" name="Group 2"/>
          <p:cNvGrpSpPr>
            <a:grpSpLocks noChangeAspect="1"/>
          </p:cNvGrpSpPr>
          <p:nvPr/>
        </p:nvGrpSpPr>
        <p:grpSpPr>
          <a:xfrm>
            <a:off x="393476" y="1238433"/>
            <a:ext cx="1440000" cy="1440000"/>
            <a:chOff x="393476" y="1238433"/>
            <a:chExt cx="2378324" cy="2378324"/>
          </a:xfrm>
        </p:grpSpPr>
        <p:sp>
          <p:nvSpPr>
            <p:cNvPr id="30" name="Donut 29"/>
            <p:cNvSpPr>
              <a:spLocks noChangeAspect="1"/>
            </p:cNvSpPr>
            <p:nvPr/>
          </p:nvSpPr>
          <p:spPr>
            <a:xfrm>
              <a:off x="393476" y="1238433"/>
              <a:ext cx="2378324" cy="2378324"/>
            </a:xfrm>
            <a:prstGeom prst="donut">
              <a:avLst>
                <a:gd name="adj" fmla="val 19756"/>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625600" y="2132856"/>
              <a:ext cx="498128" cy="30554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12367" y="1878818"/>
              <a:ext cx="380999" cy="406662"/>
            </a:xfrm>
            <a:prstGeom prst="rect">
              <a:avLst/>
            </a:prstGeom>
            <a:noFill/>
          </p:spPr>
          <p:txBody>
            <a:bodyPr wrap="square" rtlCol="0">
              <a:spAutoFit/>
            </a:bodyPr>
            <a:lstStyle/>
            <a:p>
              <a:r>
                <a:rPr lang="en-US" sz="1000" dirty="0" err="1" smtClean="0"/>
                <a:t>b</a:t>
              </a:r>
              <a:endParaRPr lang="en-US" sz="1000" dirty="0"/>
            </a:p>
          </p:txBody>
        </p:sp>
        <p:sp>
          <p:nvSpPr>
            <p:cNvPr id="33" name="Donut 32"/>
            <p:cNvSpPr>
              <a:spLocks noChangeAspect="1"/>
            </p:cNvSpPr>
            <p:nvPr/>
          </p:nvSpPr>
          <p:spPr>
            <a:xfrm>
              <a:off x="865753" y="1705442"/>
              <a:ext cx="1440000" cy="1440000"/>
            </a:xfrm>
            <a:prstGeom prst="donut">
              <a:avLst>
                <a:gd name="adj" fmla="val 6503"/>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2042546" y="1518363"/>
            <a:ext cx="5630100" cy="784830"/>
          </a:xfrm>
          <a:prstGeom prst="rect">
            <a:avLst/>
          </a:prstGeom>
          <a:noFill/>
        </p:spPr>
        <p:txBody>
          <a:bodyPr wrap="square" rtlCol="0">
            <a:spAutoFit/>
          </a:bodyPr>
          <a:lstStyle/>
          <a:p>
            <a:r>
              <a:rPr lang="en-US" sz="1500" dirty="0" smtClean="0"/>
              <a:t>Correspondingly, in time domain, the wake exhibits different </a:t>
            </a:r>
            <a:r>
              <a:rPr lang="en-US" sz="1500" dirty="0" err="1" smtClean="0"/>
              <a:t>behaviours</a:t>
            </a:r>
            <a:r>
              <a:rPr lang="en-US" sz="1500" dirty="0" smtClean="0"/>
              <a:t> for the different cases only in the short range</a:t>
            </a:r>
          </a:p>
          <a:p>
            <a:r>
              <a:rPr lang="en-US" sz="1500" dirty="0" smtClean="0"/>
              <a:t>(plots with z positive to use the log scale)</a:t>
            </a:r>
            <a:endParaRPr lang="en-US" sz="1500" dirty="0"/>
          </a:p>
        </p:txBody>
      </p:sp>
      <p:pic>
        <p:nvPicPr>
          <p:cNvPr id="15" name="Picture 12" descr="WakeWig_train_options"/>
          <p:cNvPicPr>
            <a:picLocks noChangeAspect="1" noChangeArrowheads="1"/>
          </p:cNvPicPr>
          <p:nvPr/>
        </p:nvPicPr>
        <p:blipFill>
          <a:blip r:embed="rId2">
            <a:extLst>
              <a:ext uri="{28A0092B-C50C-407E-A947-70E740481C1C}">
                <a14:useLocalDpi xmlns:a14="http://schemas.microsoft.com/office/drawing/2010/main" val="0"/>
              </a:ext>
            </a:extLst>
          </a:blip>
          <a:srcRect l="5046" t="3148" r="6712" b="1976"/>
          <a:stretch>
            <a:fillRect/>
          </a:stretch>
        </p:blipFill>
        <p:spPr bwMode="auto">
          <a:xfrm>
            <a:off x="251891" y="2801324"/>
            <a:ext cx="4034668" cy="308378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72137" y="2801324"/>
            <a:ext cx="8458350" cy="3174809"/>
            <a:chOff x="172137" y="2801324"/>
            <a:chExt cx="8458350" cy="3174809"/>
          </a:xfrm>
        </p:grpSpPr>
        <p:sp>
          <p:nvSpPr>
            <p:cNvPr id="17" name="Rounded Rectangle 16"/>
            <p:cNvSpPr/>
            <p:nvPr/>
          </p:nvSpPr>
          <p:spPr>
            <a:xfrm>
              <a:off x="172137" y="2801324"/>
              <a:ext cx="2272179" cy="3083789"/>
            </a:xfrm>
            <a:prstGeom prst="roundRect">
              <a:avLst/>
            </a:prstGeom>
            <a:solidFill>
              <a:schemeClr val="accent2">
                <a:lumMod val="60000"/>
                <a:lumOff val="40000"/>
                <a:alpha val="32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2444317" y="3621708"/>
              <a:ext cx="2143899" cy="269840"/>
            </a:xfrm>
            <a:prstGeom prst="straightConnector1">
              <a:avLst/>
            </a:prstGeom>
            <a:ln w="9525" cap="flat" cmpd="sng" algn="ctr">
              <a:solidFill>
                <a:srgbClr val="00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19" name="Picture 4" descr="WakeWig_bunch_options"/>
            <p:cNvPicPr>
              <a:picLocks noChangeAspect="1" noChangeArrowheads="1"/>
            </p:cNvPicPr>
            <p:nvPr/>
          </p:nvPicPr>
          <p:blipFill>
            <a:blip r:embed="rId3">
              <a:extLst>
                <a:ext uri="{28A0092B-C50C-407E-A947-70E740481C1C}">
                  <a14:useLocalDpi xmlns:a14="http://schemas.microsoft.com/office/drawing/2010/main" val="0"/>
                </a:ext>
              </a:extLst>
            </a:blip>
            <a:srcRect l="5469" t="4256" r="8134" b="3546"/>
            <a:stretch>
              <a:fillRect/>
            </a:stretch>
          </p:blipFill>
          <p:spPr bwMode="auto">
            <a:xfrm>
              <a:off x="4771872" y="2801324"/>
              <a:ext cx="3858615" cy="3174809"/>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1461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Equations for infinitely thick wall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64</a:t>
            </a:fld>
            <a:endParaRPr lang="en-US" dirty="0"/>
          </a:p>
        </p:txBody>
      </p:sp>
      <p:grpSp>
        <p:nvGrpSpPr>
          <p:cNvPr id="3" name="Group 2"/>
          <p:cNvGrpSpPr>
            <a:grpSpLocks noChangeAspect="1"/>
          </p:cNvGrpSpPr>
          <p:nvPr/>
        </p:nvGrpSpPr>
        <p:grpSpPr>
          <a:xfrm>
            <a:off x="241620" y="1013248"/>
            <a:ext cx="2187248" cy="2187248"/>
            <a:chOff x="393474" y="866514"/>
            <a:chExt cx="2750243" cy="2750243"/>
          </a:xfrm>
        </p:grpSpPr>
        <p:sp>
          <p:nvSpPr>
            <p:cNvPr id="30" name="Donut 29"/>
            <p:cNvSpPr>
              <a:spLocks noChangeAspect="1"/>
            </p:cNvSpPr>
            <p:nvPr/>
          </p:nvSpPr>
          <p:spPr>
            <a:xfrm>
              <a:off x="393474" y="866514"/>
              <a:ext cx="2750243" cy="2750243"/>
            </a:xfrm>
            <a:prstGeom prst="donut">
              <a:avLst>
                <a:gd name="adj" fmla="val 30694"/>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819857" y="2149843"/>
              <a:ext cx="507079" cy="1526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1384981" y="1855836"/>
            <a:ext cx="230683" cy="246221"/>
          </a:xfrm>
          <a:prstGeom prst="rect">
            <a:avLst/>
          </a:prstGeom>
          <a:noFill/>
        </p:spPr>
        <p:txBody>
          <a:bodyPr wrap="square" rtlCol="0">
            <a:spAutoFit/>
          </a:bodyPr>
          <a:lstStyle/>
          <a:p>
            <a:r>
              <a:rPr lang="en-US" sz="1000" dirty="0" err="1" smtClean="0"/>
              <a:t>b</a:t>
            </a:r>
            <a:endParaRPr lang="en-US" sz="1000" dirty="0"/>
          </a:p>
        </p:txBody>
      </p:sp>
      <p:pic>
        <p:nvPicPr>
          <p:cNvPr id="20" name="Picture 1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417" y="1653186"/>
            <a:ext cx="2083868" cy="659758"/>
          </a:xfrm>
          <a:prstGeom prst="rect">
            <a:avLst/>
          </a:prstGeom>
        </p:spPr>
      </p:pic>
      <p:pic>
        <p:nvPicPr>
          <p:cNvPr id="21" name="Picture 2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173" y="2485781"/>
            <a:ext cx="1196219" cy="629589"/>
          </a:xfrm>
          <a:prstGeom prst="rect">
            <a:avLst/>
          </a:prstGeom>
        </p:spPr>
      </p:pic>
      <p:sp>
        <p:nvSpPr>
          <p:cNvPr id="28" name="TextBox 27"/>
          <p:cNvSpPr txBox="1"/>
          <p:nvPr/>
        </p:nvSpPr>
        <p:spPr>
          <a:xfrm>
            <a:off x="7262703" y="2661464"/>
            <a:ext cx="749704" cy="323165"/>
          </a:xfrm>
          <a:prstGeom prst="rect">
            <a:avLst/>
          </a:prstGeom>
          <a:noFill/>
        </p:spPr>
        <p:txBody>
          <a:bodyPr wrap="square" rtlCol="0">
            <a:spAutoFit/>
          </a:bodyPr>
          <a:lstStyle/>
          <a:p>
            <a:r>
              <a:rPr lang="en-US" sz="1500" dirty="0" smtClean="0"/>
              <a:t>with</a:t>
            </a:r>
            <a:endParaRPr lang="en-US" sz="1500" dirty="0"/>
          </a:p>
        </p:txBody>
      </p:sp>
      <p:sp>
        <p:nvSpPr>
          <p:cNvPr id="29" name="TextBox 28"/>
          <p:cNvSpPr txBox="1"/>
          <p:nvPr/>
        </p:nvSpPr>
        <p:spPr>
          <a:xfrm>
            <a:off x="6938417" y="1346246"/>
            <a:ext cx="2083868" cy="323165"/>
          </a:xfrm>
          <a:prstGeom prst="rect">
            <a:avLst/>
          </a:prstGeom>
          <a:noFill/>
        </p:spPr>
        <p:txBody>
          <a:bodyPr wrap="square" rtlCol="0">
            <a:spAutoFit/>
          </a:bodyPr>
          <a:lstStyle/>
          <a:p>
            <a:r>
              <a:rPr lang="en-US" sz="1500" dirty="0"/>
              <a:t>v</a:t>
            </a:r>
            <a:r>
              <a:rPr lang="en-US" sz="1500" dirty="0" smtClean="0"/>
              <a:t>alid only in the range</a:t>
            </a:r>
            <a:endParaRPr lang="en-US" sz="1500" dirty="0"/>
          </a:p>
        </p:txBody>
      </p:sp>
      <p:sp>
        <p:nvSpPr>
          <p:cNvPr id="24" name="Rounded Rectangle 23"/>
          <p:cNvSpPr/>
          <p:nvPr/>
        </p:nvSpPr>
        <p:spPr>
          <a:xfrm>
            <a:off x="2621259" y="1013248"/>
            <a:ext cx="4202119" cy="2391265"/>
          </a:xfrm>
          <a:prstGeom prst="roundRect">
            <a:avLst/>
          </a:prstGeom>
          <a:noFill/>
          <a:ln w="28575" cmpd="sng">
            <a:solidFill>
              <a:srgbClr val="86868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089" y="1224656"/>
            <a:ext cx="3790206" cy="932442"/>
          </a:xfrm>
          <a:prstGeom prst="rect">
            <a:avLst/>
          </a:prstGeom>
        </p:spPr>
      </p:pic>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088" y="2339964"/>
            <a:ext cx="3835207" cy="945668"/>
          </a:xfrm>
          <a:prstGeom prst="rect">
            <a:avLst/>
          </a:prstGeom>
        </p:spPr>
      </p:pic>
      <p:pic>
        <p:nvPicPr>
          <p:cNvPr id="35" name="Picture 3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863" y="4819575"/>
            <a:ext cx="5399637" cy="870389"/>
          </a:xfrm>
          <a:prstGeom prst="rect">
            <a:avLst/>
          </a:prstGeom>
        </p:spPr>
      </p:pic>
      <p:pic>
        <p:nvPicPr>
          <p:cNvPr id="36" name="Picture 3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512" y="3854556"/>
            <a:ext cx="5208936" cy="712543"/>
          </a:xfrm>
          <a:prstGeom prst="rect">
            <a:avLst/>
          </a:prstGeom>
        </p:spPr>
      </p:pic>
      <p:sp>
        <p:nvSpPr>
          <p:cNvPr id="37" name="TextBox 36"/>
          <p:cNvSpPr txBox="1"/>
          <p:nvPr/>
        </p:nvSpPr>
        <p:spPr>
          <a:xfrm>
            <a:off x="4061001" y="5848858"/>
            <a:ext cx="4961284" cy="323165"/>
          </a:xfrm>
          <a:prstGeom prst="rect">
            <a:avLst/>
          </a:prstGeom>
          <a:noFill/>
        </p:spPr>
        <p:txBody>
          <a:bodyPr wrap="square" rtlCol="0">
            <a:spAutoFit/>
          </a:bodyPr>
          <a:lstStyle/>
          <a:p>
            <a:r>
              <a:rPr lang="en-US" sz="1500" dirty="0"/>
              <a:t>v</a:t>
            </a:r>
            <a:r>
              <a:rPr lang="en-US" sz="1500" dirty="0" smtClean="0"/>
              <a:t>alid in the corresponding range of frequencies</a:t>
            </a:r>
            <a:endParaRPr lang="en-US" sz="1500" dirty="0"/>
          </a:p>
        </p:txBody>
      </p:sp>
      <p:sp>
        <p:nvSpPr>
          <p:cNvPr id="38" name="Rounded Rectangle 37"/>
          <p:cNvSpPr/>
          <p:nvPr/>
        </p:nvSpPr>
        <p:spPr>
          <a:xfrm>
            <a:off x="851233" y="3674713"/>
            <a:ext cx="5770062" cy="2147125"/>
          </a:xfrm>
          <a:prstGeom prst="roundRect">
            <a:avLst/>
          </a:prstGeom>
          <a:noFill/>
          <a:ln w="28575" cmpd="sng">
            <a:solidFill>
              <a:srgbClr val="86868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88268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Equations for infinitely thick wall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65</a:t>
            </a:fld>
            <a:endParaRPr lang="en-US" dirty="0"/>
          </a:p>
        </p:txBody>
      </p:sp>
      <p:grpSp>
        <p:nvGrpSpPr>
          <p:cNvPr id="3" name="Group 2"/>
          <p:cNvGrpSpPr>
            <a:grpSpLocks noChangeAspect="1"/>
          </p:cNvGrpSpPr>
          <p:nvPr/>
        </p:nvGrpSpPr>
        <p:grpSpPr>
          <a:xfrm>
            <a:off x="241620" y="1013248"/>
            <a:ext cx="2187248" cy="2187248"/>
            <a:chOff x="393474" y="866514"/>
            <a:chExt cx="2750243" cy="2750243"/>
          </a:xfrm>
        </p:grpSpPr>
        <p:sp>
          <p:nvSpPr>
            <p:cNvPr id="30" name="Donut 29"/>
            <p:cNvSpPr>
              <a:spLocks noChangeAspect="1"/>
            </p:cNvSpPr>
            <p:nvPr/>
          </p:nvSpPr>
          <p:spPr>
            <a:xfrm>
              <a:off x="393474" y="866514"/>
              <a:ext cx="2750243" cy="2750243"/>
            </a:xfrm>
            <a:prstGeom prst="donut">
              <a:avLst>
                <a:gd name="adj" fmla="val 30694"/>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819857" y="2149843"/>
              <a:ext cx="507079" cy="1526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1384981" y="1855836"/>
            <a:ext cx="230683" cy="246221"/>
          </a:xfrm>
          <a:prstGeom prst="rect">
            <a:avLst/>
          </a:prstGeom>
          <a:noFill/>
        </p:spPr>
        <p:txBody>
          <a:bodyPr wrap="square" rtlCol="0">
            <a:spAutoFit/>
          </a:bodyPr>
          <a:lstStyle/>
          <a:p>
            <a:r>
              <a:rPr lang="en-US" sz="1000" dirty="0" err="1" smtClean="0"/>
              <a:t>b</a:t>
            </a:r>
            <a:endParaRPr lang="en-US" sz="1000" dirty="0"/>
          </a:p>
        </p:txBody>
      </p:sp>
      <p:grpSp>
        <p:nvGrpSpPr>
          <p:cNvPr id="27" name="Group 26"/>
          <p:cNvGrpSpPr>
            <a:grpSpLocks/>
          </p:cNvGrpSpPr>
          <p:nvPr/>
        </p:nvGrpSpPr>
        <p:grpSpPr>
          <a:xfrm>
            <a:off x="4093020" y="1067016"/>
            <a:ext cx="4320000" cy="2196000"/>
            <a:chOff x="393474" y="866514"/>
            <a:chExt cx="2750243" cy="2750243"/>
          </a:xfrm>
        </p:grpSpPr>
        <p:sp>
          <p:nvSpPr>
            <p:cNvPr id="32" name="Donut 31"/>
            <p:cNvSpPr>
              <a:spLocks noChangeAspect="1"/>
            </p:cNvSpPr>
            <p:nvPr/>
          </p:nvSpPr>
          <p:spPr>
            <a:xfrm>
              <a:off x="393474" y="866514"/>
              <a:ext cx="2750243" cy="2750243"/>
            </a:xfrm>
            <a:prstGeom prst="donut">
              <a:avLst>
                <a:gd name="adj" fmla="val 30694"/>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 name="Straight Arrow Connector 32"/>
            <p:cNvCxnSpPr/>
            <p:nvPr/>
          </p:nvCxnSpPr>
          <p:spPr>
            <a:xfrm>
              <a:off x="1819857" y="2230125"/>
              <a:ext cx="897353"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319233" y="1835576"/>
            <a:ext cx="230683" cy="246221"/>
          </a:xfrm>
          <a:prstGeom prst="rect">
            <a:avLst/>
          </a:prstGeom>
          <a:noFill/>
        </p:spPr>
        <p:txBody>
          <a:bodyPr wrap="square" rtlCol="0">
            <a:spAutoFit/>
          </a:bodyPr>
          <a:lstStyle/>
          <a:p>
            <a:r>
              <a:rPr lang="en-US" sz="1000" dirty="0" err="1" smtClean="0"/>
              <a:t>b</a:t>
            </a:r>
            <a:endParaRPr lang="en-US" sz="1000" dirty="0"/>
          </a:p>
        </p:txBody>
      </p:sp>
      <p:sp>
        <p:nvSpPr>
          <p:cNvPr id="39" name="TextBox 38"/>
          <p:cNvSpPr txBox="1"/>
          <p:nvPr/>
        </p:nvSpPr>
        <p:spPr>
          <a:xfrm>
            <a:off x="6927833" y="2102057"/>
            <a:ext cx="230683" cy="246221"/>
          </a:xfrm>
          <a:prstGeom prst="rect">
            <a:avLst/>
          </a:prstGeom>
          <a:noFill/>
        </p:spPr>
        <p:txBody>
          <a:bodyPr wrap="square" rtlCol="0">
            <a:spAutoFit/>
          </a:bodyPr>
          <a:lstStyle/>
          <a:p>
            <a:r>
              <a:rPr lang="en-US" sz="1000" dirty="0" err="1"/>
              <a:t>a</a:t>
            </a:r>
            <a:endParaRPr lang="en-US" sz="1000" dirty="0"/>
          </a:p>
        </p:txBody>
      </p:sp>
      <p:cxnSp>
        <p:nvCxnSpPr>
          <p:cNvPr id="40" name="Straight Arrow Connector 39"/>
          <p:cNvCxnSpPr/>
          <p:nvPr/>
        </p:nvCxnSpPr>
        <p:spPr>
          <a:xfrm flipV="1">
            <a:off x="6323255" y="1736944"/>
            <a:ext cx="0" cy="432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ight Arrow 12"/>
          <p:cNvSpPr/>
          <p:nvPr/>
        </p:nvSpPr>
        <p:spPr>
          <a:xfrm>
            <a:off x="3128797" y="1884479"/>
            <a:ext cx="642815" cy="48463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 y="6067183"/>
            <a:ext cx="7139474" cy="467999"/>
          </a:xfrm>
          <a:prstGeom prst="rect">
            <a:avLst/>
          </a:prstGeom>
          <a:solidFill>
            <a:schemeClr val="bg1"/>
          </a:solidFill>
        </p:spPr>
      </p:pic>
      <p:pic>
        <p:nvPicPr>
          <p:cNvPr id="45" name="Picture 4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242" y="5395904"/>
            <a:ext cx="6243306" cy="467999"/>
          </a:xfrm>
          <a:prstGeom prst="rect">
            <a:avLst/>
          </a:prstGeom>
        </p:spPr>
      </p:pic>
      <p:pic>
        <p:nvPicPr>
          <p:cNvPr id="46" name="Picture 4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314" y="4089343"/>
            <a:ext cx="6299163" cy="432000"/>
          </a:xfrm>
          <a:prstGeom prst="rect">
            <a:avLst/>
          </a:prstGeom>
        </p:spPr>
      </p:pic>
      <p:pic>
        <p:nvPicPr>
          <p:cNvPr id="47" name="Picture 4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158" y="4724624"/>
            <a:ext cx="7139474" cy="467999"/>
          </a:xfrm>
          <a:prstGeom prst="rect">
            <a:avLst/>
          </a:prstGeom>
        </p:spPr>
      </p:pic>
      <p:pic>
        <p:nvPicPr>
          <p:cNvPr id="48" name="Picture 4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405" y="3454062"/>
            <a:ext cx="6144980" cy="432000"/>
          </a:xfrm>
          <a:prstGeom prst="rect">
            <a:avLst/>
          </a:prstGeom>
        </p:spPr>
      </p:pic>
    </p:spTree>
    <p:extLst>
      <p:ext uri="{BB962C8B-B14F-4D97-AF65-F5344CB8AC3E}">
        <p14:creationId xmlns:p14="http://schemas.microsoft.com/office/powerpoint/2010/main" val="22386565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Equations for infinitely thick wall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66</a:t>
            </a:fld>
            <a:endParaRPr lang="en-US" dirty="0"/>
          </a:p>
        </p:txBody>
      </p:sp>
      <p:grpSp>
        <p:nvGrpSpPr>
          <p:cNvPr id="3" name="Group 2"/>
          <p:cNvGrpSpPr>
            <a:grpSpLocks noChangeAspect="1"/>
          </p:cNvGrpSpPr>
          <p:nvPr/>
        </p:nvGrpSpPr>
        <p:grpSpPr>
          <a:xfrm>
            <a:off x="241620" y="1013248"/>
            <a:ext cx="2187248" cy="2187248"/>
            <a:chOff x="393474" y="866514"/>
            <a:chExt cx="2750243" cy="2750243"/>
          </a:xfrm>
        </p:grpSpPr>
        <p:sp>
          <p:nvSpPr>
            <p:cNvPr id="30" name="Donut 29"/>
            <p:cNvSpPr>
              <a:spLocks noChangeAspect="1"/>
            </p:cNvSpPr>
            <p:nvPr/>
          </p:nvSpPr>
          <p:spPr>
            <a:xfrm>
              <a:off x="393474" y="866514"/>
              <a:ext cx="2750243" cy="2750243"/>
            </a:xfrm>
            <a:prstGeom prst="donut">
              <a:avLst>
                <a:gd name="adj" fmla="val 30694"/>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p:cNvCxnSpPr/>
            <p:nvPr/>
          </p:nvCxnSpPr>
          <p:spPr>
            <a:xfrm flipV="1">
              <a:off x="1819857" y="2149843"/>
              <a:ext cx="507079" cy="1526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1384981" y="1855836"/>
            <a:ext cx="230683" cy="246221"/>
          </a:xfrm>
          <a:prstGeom prst="rect">
            <a:avLst/>
          </a:prstGeom>
          <a:noFill/>
        </p:spPr>
        <p:txBody>
          <a:bodyPr wrap="square" rtlCol="0">
            <a:spAutoFit/>
          </a:bodyPr>
          <a:lstStyle/>
          <a:p>
            <a:r>
              <a:rPr lang="en-US" sz="1000" dirty="0" err="1" smtClean="0"/>
              <a:t>b</a:t>
            </a:r>
            <a:endParaRPr lang="en-US" sz="1000" dirty="0"/>
          </a:p>
        </p:txBody>
      </p:sp>
      <p:grpSp>
        <p:nvGrpSpPr>
          <p:cNvPr id="27" name="Group 26"/>
          <p:cNvGrpSpPr>
            <a:grpSpLocks/>
          </p:cNvGrpSpPr>
          <p:nvPr/>
        </p:nvGrpSpPr>
        <p:grpSpPr>
          <a:xfrm>
            <a:off x="4093020" y="1067016"/>
            <a:ext cx="4320000" cy="2196000"/>
            <a:chOff x="393474" y="866514"/>
            <a:chExt cx="2750243" cy="2750243"/>
          </a:xfrm>
        </p:grpSpPr>
        <p:sp>
          <p:nvSpPr>
            <p:cNvPr id="32" name="Donut 31"/>
            <p:cNvSpPr>
              <a:spLocks noChangeAspect="1"/>
            </p:cNvSpPr>
            <p:nvPr/>
          </p:nvSpPr>
          <p:spPr>
            <a:xfrm>
              <a:off x="393474" y="866514"/>
              <a:ext cx="2750243" cy="2750243"/>
            </a:xfrm>
            <a:prstGeom prst="donut">
              <a:avLst>
                <a:gd name="adj" fmla="val 30694"/>
              </a:avLst>
            </a:prstGeom>
            <a:solidFill>
              <a:srgbClr val="AC674C"/>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 name="Straight Arrow Connector 32"/>
            <p:cNvCxnSpPr/>
            <p:nvPr/>
          </p:nvCxnSpPr>
          <p:spPr>
            <a:xfrm>
              <a:off x="1819857" y="2230125"/>
              <a:ext cx="897353"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319233" y="1835576"/>
            <a:ext cx="230683" cy="246221"/>
          </a:xfrm>
          <a:prstGeom prst="rect">
            <a:avLst/>
          </a:prstGeom>
          <a:noFill/>
        </p:spPr>
        <p:txBody>
          <a:bodyPr wrap="square" rtlCol="0">
            <a:spAutoFit/>
          </a:bodyPr>
          <a:lstStyle/>
          <a:p>
            <a:r>
              <a:rPr lang="en-US" sz="1000" dirty="0" err="1" smtClean="0"/>
              <a:t>b</a:t>
            </a:r>
            <a:endParaRPr lang="en-US" sz="1000" dirty="0"/>
          </a:p>
        </p:txBody>
      </p:sp>
      <p:sp>
        <p:nvSpPr>
          <p:cNvPr id="39" name="TextBox 38"/>
          <p:cNvSpPr txBox="1"/>
          <p:nvPr/>
        </p:nvSpPr>
        <p:spPr>
          <a:xfrm>
            <a:off x="6927833" y="2102057"/>
            <a:ext cx="230683" cy="246221"/>
          </a:xfrm>
          <a:prstGeom prst="rect">
            <a:avLst/>
          </a:prstGeom>
          <a:noFill/>
        </p:spPr>
        <p:txBody>
          <a:bodyPr wrap="square" rtlCol="0">
            <a:spAutoFit/>
          </a:bodyPr>
          <a:lstStyle/>
          <a:p>
            <a:r>
              <a:rPr lang="en-US" sz="1000" dirty="0" err="1"/>
              <a:t>a</a:t>
            </a:r>
            <a:endParaRPr lang="en-US" sz="1000" dirty="0"/>
          </a:p>
        </p:txBody>
      </p:sp>
      <p:cxnSp>
        <p:nvCxnSpPr>
          <p:cNvPr id="40" name="Straight Arrow Connector 39"/>
          <p:cNvCxnSpPr/>
          <p:nvPr/>
        </p:nvCxnSpPr>
        <p:spPr>
          <a:xfrm flipV="1">
            <a:off x="6323255" y="1736944"/>
            <a:ext cx="0" cy="432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ight Arrow 12"/>
          <p:cNvSpPr/>
          <p:nvPr/>
        </p:nvSpPr>
        <p:spPr>
          <a:xfrm>
            <a:off x="3128797" y="1884479"/>
            <a:ext cx="642815" cy="48463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 y="6067183"/>
            <a:ext cx="7139474" cy="467999"/>
          </a:xfrm>
          <a:prstGeom prst="rect">
            <a:avLst/>
          </a:prstGeom>
          <a:solidFill>
            <a:schemeClr val="bg1"/>
          </a:solidFill>
        </p:spPr>
      </p:pic>
      <p:pic>
        <p:nvPicPr>
          <p:cNvPr id="45" name="Picture 4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242" y="5395904"/>
            <a:ext cx="6243306" cy="467999"/>
          </a:xfrm>
          <a:prstGeom prst="rect">
            <a:avLst/>
          </a:prstGeom>
        </p:spPr>
      </p:pic>
      <p:pic>
        <p:nvPicPr>
          <p:cNvPr id="46" name="Picture 4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314" y="4089343"/>
            <a:ext cx="6299163" cy="432000"/>
          </a:xfrm>
          <a:prstGeom prst="rect">
            <a:avLst/>
          </a:prstGeom>
        </p:spPr>
      </p:pic>
      <p:pic>
        <p:nvPicPr>
          <p:cNvPr id="47" name="Picture 4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158" y="4724624"/>
            <a:ext cx="7139474" cy="467999"/>
          </a:xfrm>
          <a:prstGeom prst="rect">
            <a:avLst/>
          </a:prstGeom>
        </p:spPr>
      </p:pic>
      <p:pic>
        <p:nvPicPr>
          <p:cNvPr id="48" name="Picture 4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405" y="3454062"/>
            <a:ext cx="6144980" cy="432000"/>
          </a:xfrm>
          <a:prstGeom prst="rect">
            <a:avLst/>
          </a:prstGeom>
        </p:spPr>
      </p:pic>
      <p:pic>
        <p:nvPicPr>
          <p:cNvPr id="23" name="Picture 22"/>
          <p:cNvPicPr>
            <a:picLocks noChangeAspect="1"/>
          </p:cNvPicPr>
          <p:nvPr/>
        </p:nvPicPr>
        <p:blipFill>
          <a:blip r:embed="rId7"/>
          <a:stretch>
            <a:fillRect/>
          </a:stretch>
        </p:blipFill>
        <p:spPr>
          <a:xfrm>
            <a:off x="2034397" y="3404863"/>
            <a:ext cx="5117966" cy="3316612"/>
          </a:xfrm>
          <a:prstGeom prst="rect">
            <a:avLst/>
          </a:prstGeom>
          <a:ln>
            <a:solidFill>
              <a:schemeClr val="accent4">
                <a:lumMod val="50000"/>
              </a:schemeClr>
            </a:solidFill>
          </a:ln>
        </p:spPr>
      </p:pic>
      <p:sp>
        <p:nvSpPr>
          <p:cNvPr id="7" name="TextBox 6"/>
          <p:cNvSpPr txBox="1"/>
          <p:nvPr/>
        </p:nvSpPr>
        <p:spPr>
          <a:xfrm>
            <a:off x="4954975" y="3695353"/>
            <a:ext cx="1683273" cy="369332"/>
          </a:xfrm>
          <a:prstGeom prst="rect">
            <a:avLst/>
          </a:prstGeom>
          <a:noFill/>
        </p:spPr>
        <p:txBody>
          <a:bodyPr wrap="square" rtlCol="0">
            <a:spAutoFit/>
          </a:bodyPr>
          <a:lstStyle/>
          <a:p>
            <a:r>
              <a:rPr lang="en-US" i="1" dirty="0" err="1" smtClean="0">
                <a:solidFill>
                  <a:srgbClr val="008000"/>
                </a:solidFill>
              </a:rPr>
              <a:t>Y</a:t>
            </a:r>
            <a:r>
              <a:rPr lang="en-US" i="1" baseline="-25000" dirty="0" err="1" smtClean="0">
                <a:solidFill>
                  <a:srgbClr val="008000"/>
                </a:solidFill>
              </a:rPr>
              <a:t>y</a:t>
            </a:r>
            <a:r>
              <a:rPr lang="en-US" i="1" baseline="30000" dirty="0" err="1" smtClean="0">
                <a:solidFill>
                  <a:srgbClr val="008000"/>
                </a:solidFill>
              </a:rPr>
              <a:t>dipolar</a:t>
            </a:r>
            <a:endParaRPr lang="en-US" i="1" dirty="0">
              <a:solidFill>
                <a:srgbClr val="008000"/>
              </a:solidFill>
            </a:endParaRPr>
          </a:p>
        </p:txBody>
      </p:sp>
      <p:sp>
        <p:nvSpPr>
          <p:cNvPr id="24" name="TextBox 23"/>
          <p:cNvSpPr txBox="1"/>
          <p:nvPr/>
        </p:nvSpPr>
        <p:spPr>
          <a:xfrm>
            <a:off x="3920820" y="4199686"/>
            <a:ext cx="1683273" cy="369332"/>
          </a:xfrm>
          <a:prstGeom prst="rect">
            <a:avLst/>
          </a:prstGeom>
          <a:noFill/>
        </p:spPr>
        <p:txBody>
          <a:bodyPr wrap="square" rtlCol="0">
            <a:spAutoFit/>
          </a:bodyPr>
          <a:lstStyle/>
          <a:p>
            <a:r>
              <a:rPr lang="en-US" i="1" dirty="0" err="1" smtClean="0">
                <a:solidFill>
                  <a:srgbClr val="2B3F92"/>
                </a:solidFill>
              </a:rPr>
              <a:t>Y</a:t>
            </a:r>
            <a:r>
              <a:rPr lang="en-US" i="1" baseline="-25000" dirty="0" err="1" smtClean="0">
                <a:solidFill>
                  <a:srgbClr val="2B3F92"/>
                </a:solidFill>
              </a:rPr>
              <a:t>x</a:t>
            </a:r>
            <a:r>
              <a:rPr lang="en-US" i="1" baseline="30000" dirty="0" err="1" smtClean="0">
                <a:solidFill>
                  <a:srgbClr val="2B3F92"/>
                </a:solidFill>
              </a:rPr>
              <a:t>dipolar</a:t>
            </a:r>
            <a:endParaRPr lang="en-US" i="1" dirty="0">
              <a:solidFill>
                <a:srgbClr val="2B3F92"/>
              </a:solidFill>
            </a:endParaRPr>
          </a:p>
        </p:txBody>
      </p:sp>
      <p:sp>
        <p:nvSpPr>
          <p:cNvPr id="8" name="Rectangle 7"/>
          <p:cNvSpPr/>
          <p:nvPr/>
        </p:nvSpPr>
        <p:spPr>
          <a:xfrm>
            <a:off x="5523696" y="4724624"/>
            <a:ext cx="1367147" cy="1040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939448" y="5445220"/>
            <a:ext cx="1683273" cy="369332"/>
          </a:xfrm>
          <a:prstGeom prst="rect">
            <a:avLst/>
          </a:prstGeom>
          <a:noFill/>
        </p:spPr>
        <p:txBody>
          <a:bodyPr wrap="square" rtlCol="0">
            <a:spAutoFit/>
          </a:bodyPr>
          <a:lstStyle/>
          <a:p>
            <a:r>
              <a:rPr lang="en-US" i="1" dirty="0" err="1" smtClean="0">
                <a:solidFill>
                  <a:srgbClr val="FF0000"/>
                </a:solidFill>
              </a:rPr>
              <a:t>Y</a:t>
            </a:r>
            <a:r>
              <a:rPr lang="en-US" i="1" baseline="-25000" dirty="0" err="1">
                <a:solidFill>
                  <a:srgbClr val="FF0000"/>
                </a:solidFill>
              </a:rPr>
              <a:t>y</a:t>
            </a:r>
            <a:r>
              <a:rPr lang="en-US" i="1" baseline="30000" dirty="0" err="1" smtClean="0">
                <a:solidFill>
                  <a:srgbClr val="FF0000"/>
                </a:solidFill>
              </a:rPr>
              <a:t>quadrupolar</a:t>
            </a:r>
            <a:endParaRPr lang="en-US" i="1" dirty="0">
              <a:solidFill>
                <a:srgbClr val="FF0000"/>
              </a:solidFill>
            </a:endParaRPr>
          </a:p>
        </p:txBody>
      </p:sp>
      <p:sp>
        <p:nvSpPr>
          <p:cNvPr id="25" name="TextBox 24"/>
          <p:cNvSpPr txBox="1"/>
          <p:nvPr/>
        </p:nvSpPr>
        <p:spPr>
          <a:xfrm>
            <a:off x="4932959" y="4687637"/>
            <a:ext cx="1683273" cy="369332"/>
          </a:xfrm>
          <a:prstGeom prst="rect">
            <a:avLst/>
          </a:prstGeom>
          <a:noFill/>
        </p:spPr>
        <p:txBody>
          <a:bodyPr wrap="square" rtlCol="0">
            <a:spAutoFit/>
          </a:bodyPr>
          <a:lstStyle/>
          <a:p>
            <a:r>
              <a:rPr lang="en-US" i="1" dirty="0" err="1" smtClean="0">
                <a:solidFill>
                  <a:srgbClr val="20B1B0"/>
                </a:solidFill>
              </a:rPr>
              <a:t>Y</a:t>
            </a:r>
            <a:r>
              <a:rPr lang="en-US" i="1" baseline="-25000" dirty="0" err="1" smtClean="0">
                <a:solidFill>
                  <a:srgbClr val="20B1B0"/>
                </a:solidFill>
              </a:rPr>
              <a:t>y</a:t>
            </a:r>
            <a:r>
              <a:rPr lang="en-US" i="1" baseline="30000" dirty="0" err="1" smtClean="0">
                <a:solidFill>
                  <a:srgbClr val="20B1B0"/>
                </a:solidFill>
              </a:rPr>
              <a:t>quadrupolar</a:t>
            </a:r>
            <a:endParaRPr lang="en-US" i="1" dirty="0">
              <a:solidFill>
                <a:srgbClr val="20B1B0"/>
              </a:solidFill>
            </a:endParaRPr>
          </a:p>
        </p:txBody>
      </p:sp>
      <p:sp>
        <p:nvSpPr>
          <p:cNvPr id="28" name="TextBox 27"/>
          <p:cNvSpPr txBox="1"/>
          <p:nvPr/>
        </p:nvSpPr>
        <p:spPr>
          <a:xfrm>
            <a:off x="693768" y="3393105"/>
            <a:ext cx="1683273" cy="369332"/>
          </a:xfrm>
          <a:prstGeom prst="rect">
            <a:avLst/>
          </a:prstGeom>
          <a:solidFill>
            <a:srgbClr val="FFFFFF"/>
          </a:solidFill>
          <a:ln>
            <a:solidFill>
              <a:schemeClr val="accent5">
                <a:lumMod val="50000"/>
              </a:schemeClr>
            </a:solidFill>
          </a:ln>
        </p:spPr>
        <p:txBody>
          <a:bodyPr wrap="square" rtlCol="0">
            <a:spAutoFit/>
          </a:bodyPr>
          <a:lstStyle/>
          <a:p>
            <a:r>
              <a:rPr lang="en-US" i="1" dirty="0" err="1" smtClean="0">
                <a:solidFill>
                  <a:schemeClr val="accent5">
                    <a:lumMod val="50000"/>
                  </a:schemeClr>
                </a:solidFill>
              </a:rPr>
              <a:t>Y</a:t>
            </a:r>
            <a:r>
              <a:rPr lang="en-US" i="1" baseline="30000" dirty="0" err="1" smtClean="0">
                <a:solidFill>
                  <a:schemeClr val="accent5">
                    <a:lumMod val="50000"/>
                  </a:schemeClr>
                </a:solidFill>
              </a:rPr>
              <a:t>longitudinal</a:t>
            </a:r>
            <a:r>
              <a:rPr lang="en-US" i="1" dirty="0" smtClean="0">
                <a:solidFill>
                  <a:schemeClr val="accent5">
                    <a:lumMod val="50000"/>
                  </a:schemeClr>
                </a:solidFill>
              </a:rPr>
              <a:t> ≈ 1</a:t>
            </a:r>
            <a:endParaRPr lang="en-US" i="1" dirty="0">
              <a:solidFill>
                <a:schemeClr val="accent5">
                  <a:lumMod val="50000"/>
                </a:schemeClr>
              </a:solidFill>
            </a:endParaRPr>
          </a:p>
        </p:txBody>
      </p:sp>
    </p:spTree>
    <p:extLst>
      <p:ext uri="{BB962C8B-B14F-4D97-AF65-F5344CB8AC3E}">
        <p14:creationId xmlns:p14="http://schemas.microsoft.com/office/powerpoint/2010/main" val="34234833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Longitudinal narrow band resonator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67</a:t>
            </a:fld>
            <a:endParaRPr lang="en-US" dirty="0"/>
          </a:p>
        </p:txBody>
      </p:sp>
      <p:grpSp>
        <p:nvGrpSpPr>
          <p:cNvPr id="14" name="Group 70"/>
          <p:cNvGrpSpPr>
            <a:grpSpLocks noChangeAspect="1"/>
          </p:cNvGrpSpPr>
          <p:nvPr/>
        </p:nvGrpSpPr>
        <p:grpSpPr>
          <a:xfrm>
            <a:off x="91071" y="1852450"/>
            <a:ext cx="8830473" cy="2433028"/>
            <a:chOff x="513201" y="4324060"/>
            <a:chExt cx="8206022" cy="2260974"/>
          </a:xfrm>
        </p:grpSpPr>
        <p:grpSp>
          <p:nvGrpSpPr>
            <p:cNvPr id="15" name="Group 65"/>
            <p:cNvGrpSpPr/>
            <p:nvPr/>
          </p:nvGrpSpPr>
          <p:grpSpPr>
            <a:xfrm>
              <a:off x="513201" y="4324060"/>
              <a:ext cx="3644747" cy="2247595"/>
              <a:chOff x="513201" y="4324060"/>
              <a:chExt cx="3644747" cy="2247595"/>
            </a:xfrm>
          </p:grpSpPr>
          <p:pic>
            <p:nvPicPr>
              <p:cNvPr id="28" name="Picture 27" descr="Wake1.pdf"/>
              <p:cNvPicPr>
                <a:picLocks noChangeAspect="1"/>
              </p:cNvPicPr>
              <p:nvPr/>
            </p:nvPicPr>
            <p:blipFill>
              <a:blip r:embed="rId2"/>
              <a:stretch>
                <a:fillRect/>
              </a:stretch>
            </p:blipFill>
            <p:spPr>
              <a:xfrm>
                <a:off x="513201" y="4324060"/>
                <a:ext cx="3644747" cy="2247595"/>
              </a:xfrm>
              <a:prstGeom prst="rect">
                <a:avLst/>
              </a:prstGeom>
            </p:spPr>
          </p:pic>
          <p:sp>
            <p:nvSpPr>
              <p:cNvPr id="29" name="TextBox 28"/>
              <p:cNvSpPr txBox="1"/>
              <p:nvPr/>
            </p:nvSpPr>
            <p:spPr>
              <a:xfrm>
                <a:off x="3471801" y="4324060"/>
                <a:ext cx="544735" cy="300312"/>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grpSp>
        <p:grpSp>
          <p:nvGrpSpPr>
            <p:cNvPr id="24" name="Group 66"/>
            <p:cNvGrpSpPr/>
            <p:nvPr/>
          </p:nvGrpSpPr>
          <p:grpSpPr>
            <a:xfrm>
              <a:off x="5078473" y="4324739"/>
              <a:ext cx="3640750" cy="2260295"/>
              <a:chOff x="5078473" y="4324739"/>
              <a:chExt cx="3640750" cy="2260295"/>
            </a:xfrm>
          </p:grpSpPr>
          <p:pic>
            <p:nvPicPr>
              <p:cNvPr id="25" name="Picture 24" descr="ImpedLong1.pdf"/>
              <p:cNvPicPr>
                <a:picLocks noChangeAspect="1"/>
              </p:cNvPicPr>
              <p:nvPr/>
            </p:nvPicPr>
            <p:blipFill>
              <a:blip r:embed="rId3"/>
              <a:stretch>
                <a:fillRect/>
              </a:stretch>
            </p:blipFill>
            <p:spPr>
              <a:xfrm>
                <a:off x="5078473" y="4324739"/>
                <a:ext cx="3640750" cy="2260295"/>
              </a:xfrm>
              <a:prstGeom prst="rect">
                <a:avLst/>
              </a:prstGeom>
            </p:spPr>
          </p:pic>
          <p:sp>
            <p:nvSpPr>
              <p:cNvPr id="26" name="TextBox 25"/>
              <p:cNvSpPr txBox="1"/>
              <p:nvPr/>
            </p:nvSpPr>
            <p:spPr>
              <a:xfrm>
                <a:off x="7622600" y="4486323"/>
                <a:ext cx="729400" cy="300312"/>
              </a:xfrm>
              <a:prstGeom prst="rect">
                <a:avLst/>
              </a:prstGeom>
              <a:noFill/>
            </p:spPr>
            <p:txBody>
              <a:bodyPr wrap="square" rtlCol="0">
                <a:spAutoFit/>
              </a:bodyPr>
              <a:lstStyle/>
              <a:p>
                <a:r>
                  <a:rPr lang="en-US" sz="1500" b="1" dirty="0" err="1" smtClean="0">
                    <a:solidFill>
                      <a:srgbClr val="000090"/>
                    </a:solidFill>
                  </a:rPr>
                  <a:t>Re[Z</a:t>
                </a:r>
                <a:r>
                  <a:rPr lang="en-US" sz="1500" b="1" baseline="-25000" dirty="0" smtClean="0">
                    <a:solidFill>
                      <a:srgbClr val="000090"/>
                    </a:solidFill>
                  </a:rPr>
                  <a:t>||</a:t>
                </a:r>
                <a:r>
                  <a:rPr lang="en-US" sz="1500" b="1" dirty="0" smtClean="0">
                    <a:solidFill>
                      <a:srgbClr val="000090"/>
                    </a:solidFill>
                  </a:rPr>
                  <a:t>]</a:t>
                </a:r>
                <a:endParaRPr lang="en-US" sz="1500" b="1" dirty="0">
                  <a:solidFill>
                    <a:srgbClr val="000090"/>
                  </a:solidFill>
                </a:endParaRPr>
              </a:p>
            </p:txBody>
          </p:sp>
          <p:sp>
            <p:nvSpPr>
              <p:cNvPr id="27" name="TextBox 26"/>
              <p:cNvSpPr txBox="1"/>
              <p:nvPr/>
            </p:nvSpPr>
            <p:spPr>
              <a:xfrm>
                <a:off x="6034736" y="5036408"/>
                <a:ext cx="729400" cy="323165"/>
              </a:xfrm>
              <a:prstGeom prst="rect">
                <a:avLst/>
              </a:prstGeom>
              <a:noFill/>
            </p:spPr>
            <p:txBody>
              <a:bodyPr wrap="square" rtlCol="0">
                <a:spAutoFit/>
              </a:bodyPr>
              <a:lstStyle/>
              <a:p>
                <a:r>
                  <a:rPr lang="en-US" sz="1500" b="1" dirty="0" err="1" smtClean="0">
                    <a:solidFill>
                      <a:srgbClr val="FF0000"/>
                    </a:solidFill>
                  </a:rPr>
                  <a:t>Im[Z</a:t>
                </a:r>
                <a:r>
                  <a:rPr lang="en-US" sz="15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grpSp>
      </p:grpSp>
      <p:grpSp>
        <p:nvGrpSpPr>
          <p:cNvPr id="30" name="Group 88"/>
          <p:cNvGrpSpPr/>
          <p:nvPr/>
        </p:nvGrpSpPr>
        <p:grpSpPr>
          <a:xfrm>
            <a:off x="1089621" y="1884906"/>
            <a:ext cx="6749417" cy="1108529"/>
            <a:chOff x="659933" y="4312671"/>
            <a:chExt cx="6749417" cy="1108529"/>
          </a:xfrm>
        </p:grpSpPr>
        <p:sp>
          <p:nvSpPr>
            <p:cNvPr id="31" name="Freeform 30"/>
            <p:cNvSpPr/>
            <p:nvPr/>
          </p:nvSpPr>
          <p:spPr>
            <a:xfrm>
              <a:off x="659933" y="4312671"/>
              <a:ext cx="2855179" cy="930640"/>
            </a:xfrm>
            <a:custGeom>
              <a:avLst/>
              <a:gdLst>
                <a:gd name="connsiteX0" fmla="*/ 2944910 w 2944910"/>
                <a:gd name="connsiteY0" fmla="*/ 0 h 930640"/>
                <a:gd name="connsiteX1" fmla="*/ 2517953 w 2944910"/>
                <a:gd name="connsiteY1" fmla="*/ 372256 h 930640"/>
                <a:gd name="connsiteX2" fmla="*/ 1456034 w 2944910"/>
                <a:gd name="connsiteY2" fmla="*/ 711666 h 930640"/>
                <a:gd name="connsiteX3" fmla="*/ 0 w 2944910"/>
                <a:gd name="connsiteY3" fmla="*/ 930640 h 930640"/>
              </a:gdLst>
              <a:ahLst/>
              <a:cxnLst>
                <a:cxn ang="0">
                  <a:pos x="connsiteX0" y="connsiteY0"/>
                </a:cxn>
                <a:cxn ang="0">
                  <a:pos x="connsiteX1" y="connsiteY1"/>
                </a:cxn>
                <a:cxn ang="0">
                  <a:pos x="connsiteX2" y="connsiteY2"/>
                </a:cxn>
                <a:cxn ang="0">
                  <a:pos x="connsiteX3" y="connsiteY3"/>
                </a:cxn>
              </a:cxnLst>
              <a:rect l="l" t="t" r="r" b="b"/>
              <a:pathLst>
                <a:path w="2944910" h="930640">
                  <a:moveTo>
                    <a:pt x="2944910" y="0"/>
                  </a:moveTo>
                  <a:cubicBezTo>
                    <a:pt x="2855504" y="126822"/>
                    <a:pt x="2766099" y="253645"/>
                    <a:pt x="2517953" y="372256"/>
                  </a:cubicBezTo>
                  <a:cubicBezTo>
                    <a:pt x="2269807" y="490867"/>
                    <a:pt x="1875693" y="618602"/>
                    <a:pt x="1456034" y="711666"/>
                  </a:cubicBezTo>
                  <a:cubicBezTo>
                    <a:pt x="1036375" y="804730"/>
                    <a:pt x="518187" y="867685"/>
                    <a:pt x="0" y="93064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a:off x="6708486" y="5419612"/>
              <a:ext cx="700864" cy="1588"/>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grpSp>
        <p:nvGrpSpPr>
          <p:cNvPr id="33" name="Group 69"/>
          <p:cNvGrpSpPr/>
          <p:nvPr/>
        </p:nvGrpSpPr>
        <p:grpSpPr>
          <a:xfrm>
            <a:off x="2665629" y="1686903"/>
            <a:ext cx="4871209" cy="3094179"/>
            <a:chOff x="2374649" y="3691117"/>
            <a:chExt cx="4871209" cy="3094179"/>
          </a:xfrm>
        </p:grpSpPr>
        <p:grpSp>
          <p:nvGrpSpPr>
            <p:cNvPr id="34" name="Group 68"/>
            <p:cNvGrpSpPr/>
            <p:nvPr/>
          </p:nvGrpSpPr>
          <p:grpSpPr>
            <a:xfrm>
              <a:off x="2374649" y="6462131"/>
              <a:ext cx="1268742" cy="323165"/>
              <a:chOff x="2374649" y="6462131"/>
              <a:chExt cx="1268742" cy="323165"/>
            </a:xfrm>
          </p:grpSpPr>
          <p:cxnSp>
            <p:nvCxnSpPr>
              <p:cNvPr id="38" name="Straight Arrow Connector 37"/>
              <p:cNvCxnSpPr/>
              <p:nvPr/>
            </p:nvCxnSpPr>
            <p:spPr>
              <a:xfrm>
                <a:off x="2374649" y="6505926"/>
                <a:ext cx="1195369" cy="1588"/>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55665" y="6462131"/>
                <a:ext cx="987726" cy="323165"/>
              </a:xfrm>
              <a:prstGeom prst="rect">
                <a:avLst/>
              </a:prstGeom>
              <a:noFill/>
            </p:spPr>
            <p:txBody>
              <a:bodyPr wrap="square" rtlCol="0">
                <a:spAutoFit/>
              </a:bodyPr>
              <a:lstStyle/>
              <a:p>
                <a:r>
                  <a:rPr lang="en-US" sz="1500" dirty="0" smtClean="0"/>
                  <a:t>T=2</a:t>
                </a:r>
                <a:r>
                  <a:rPr lang="en-US" sz="1500" dirty="0" smtClean="0">
                    <a:latin typeface="Symbol" charset="2"/>
                    <a:cs typeface="Symbol" charset="2"/>
                  </a:rPr>
                  <a:t>p</a:t>
                </a:r>
                <a:r>
                  <a:rPr lang="en-US" sz="1500" dirty="0" smtClean="0"/>
                  <a:t>/</a:t>
                </a:r>
                <a:r>
                  <a:rPr lang="en-US" sz="1500" dirty="0" smtClean="0">
                    <a:latin typeface="Symbol" charset="2"/>
                    <a:cs typeface="Symbol" charset="2"/>
                  </a:rPr>
                  <a:t>w</a:t>
                </a:r>
                <a:r>
                  <a:rPr lang="en-US" sz="1500" baseline="-25000" dirty="0" smtClean="0"/>
                  <a:t>r</a:t>
                </a:r>
                <a:endParaRPr lang="en-US" sz="1500" dirty="0" smtClean="0"/>
              </a:p>
            </p:txBody>
          </p:sp>
        </p:grpSp>
        <p:grpSp>
          <p:nvGrpSpPr>
            <p:cNvPr id="35" name="Group 67"/>
            <p:cNvGrpSpPr/>
            <p:nvPr/>
          </p:nvGrpSpPr>
          <p:grpSpPr>
            <a:xfrm>
              <a:off x="6847194" y="3691117"/>
              <a:ext cx="398664" cy="2784132"/>
              <a:chOff x="6847194" y="3691117"/>
              <a:chExt cx="398664" cy="2784132"/>
            </a:xfrm>
          </p:grpSpPr>
          <p:cxnSp>
            <p:nvCxnSpPr>
              <p:cNvPr id="36" name="Straight Connector 35"/>
              <p:cNvCxnSpPr/>
              <p:nvPr/>
            </p:nvCxnSpPr>
            <p:spPr>
              <a:xfrm rot="5400000">
                <a:off x="5775425" y="5082389"/>
                <a:ext cx="2784132" cy="1588"/>
              </a:xfrm>
              <a:prstGeom prst="line">
                <a:avLst/>
              </a:prstGeom>
              <a:ln w="25400" cap="flat" cmpd="sng" algn="ctr">
                <a:solidFill>
                  <a:srgbClr val="00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847194" y="6138966"/>
                <a:ext cx="398664" cy="323165"/>
              </a:xfrm>
              <a:prstGeom prst="rect">
                <a:avLst/>
              </a:prstGeom>
              <a:noFill/>
            </p:spPr>
            <p:txBody>
              <a:bodyPr wrap="square" rtlCol="0">
                <a:spAutoFit/>
              </a:bodyPr>
              <a:lstStyle/>
              <a:p>
                <a:r>
                  <a:rPr lang="en-US" sz="1500" dirty="0" err="1" smtClean="0">
                    <a:latin typeface="Symbol" charset="2"/>
                    <a:cs typeface="Symbol" charset="2"/>
                  </a:rPr>
                  <a:t>w</a:t>
                </a:r>
                <a:r>
                  <a:rPr lang="en-US" sz="1500" baseline="-25000" dirty="0" err="1" smtClean="0"/>
                  <a:t>r</a:t>
                </a:r>
                <a:endParaRPr lang="en-US" sz="1500" dirty="0" smtClean="0"/>
              </a:p>
            </p:txBody>
          </p:sp>
        </p:grpSp>
      </p:grpSp>
      <p:sp>
        <p:nvSpPr>
          <p:cNvPr id="40" name="Content Placeholder 2"/>
          <p:cNvSpPr txBox="1">
            <a:spLocks/>
          </p:cNvSpPr>
          <p:nvPr/>
        </p:nvSpPr>
        <p:spPr>
          <a:xfrm>
            <a:off x="684703" y="4813347"/>
            <a:ext cx="7764634" cy="1185531"/>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The frequency </a:t>
            </a:r>
            <a:r>
              <a:rPr kumimoji="0" lang="en-US" sz="2162" b="0" i="0" u="none" strike="noStrike" kern="1200" cap="none" spc="0" normalizeH="0" baseline="0" noProof="0" dirty="0" err="1" smtClean="0">
                <a:ln>
                  <a:noFill/>
                </a:ln>
                <a:solidFill>
                  <a:schemeClr val="tx1"/>
                </a:solidFill>
                <a:effectLst/>
                <a:uLnTx/>
                <a:uFillTx/>
                <a:latin typeface="Symbol" charset="2"/>
                <a:ea typeface="+mn-ea"/>
                <a:cs typeface="Symbol" charset="2"/>
              </a:rPr>
              <a:t>w</a:t>
            </a:r>
            <a:r>
              <a:rPr kumimoji="0" lang="en-US" sz="2162" b="0" i="0" u="none" strike="noStrike" kern="1200" cap="none" spc="0" normalizeH="0" baseline="-25000" noProof="0" dirty="0" err="1" smtClean="0">
                <a:ln>
                  <a:noFill/>
                </a:ln>
                <a:solidFill>
                  <a:schemeClr val="tx1"/>
                </a:solidFill>
                <a:effectLst/>
                <a:uLnTx/>
                <a:uFillTx/>
                <a:latin typeface="+mn-lt"/>
                <a:ea typeface="+mn-ea"/>
                <a:cs typeface="+mn-cs"/>
              </a:rPr>
              <a:t>r</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is related to the oscillation of </a:t>
            </a:r>
            <a:r>
              <a:rPr kumimoji="0" lang="en-US" sz="2162" b="0" i="0" u="none" strike="noStrike" kern="1200" cap="none" spc="0" normalizeH="0" baseline="0" noProof="0" dirty="0" err="1" smtClean="0">
                <a:ln>
                  <a:noFill/>
                </a:ln>
                <a:solidFill>
                  <a:schemeClr val="tx1"/>
                </a:solidFill>
                <a:effectLst/>
                <a:uLnTx/>
                <a:uFillTx/>
                <a:latin typeface="+mn-lt"/>
                <a:ea typeface="+mn-ea"/>
                <a:cs typeface="+mn-cs"/>
              </a:rPr>
              <a:t>E</a:t>
            </a:r>
            <a:r>
              <a:rPr kumimoji="0" lang="en-US" sz="2162" b="0" i="0" u="none" strike="noStrike" kern="1200" cap="none" spc="0" normalizeH="0" baseline="-25000" noProof="0" dirty="0" err="1" smtClean="0">
                <a:ln>
                  <a:noFill/>
                </a:ln>
                <a:solidFill>
                  <a:schemeClr val="tx1"/>
                </a:solidFill>
                <a:effectLst/>
                <a:uLnTx/>
                <a:uFillTx/>
                <a:latin typeface="+mn-lt"/>
                <a:ea typeface="+mn-ea"/>
                <a:cs typeface="+mn-cs"/>
              </a:rPr>
              <a:t>z</a:t>
            </a:r>
            <a:r>
              <a:rPr kumimoji="0" lang="en-US" sz="2162" b="0" i="0" u="none" strike="noStrike" kern="1200" cap="none" spc="0" normalizeH="0" noProof="0" dirty="0" smtClean="0">
                <a:ln>
                  <a:noFill/>
                </a:ln>
                <a:solidFill>
                  <a:schemeClr val="tx1"/>
                </a:solidFill>
                <a:effectLst/>
                <a:uLnTx/>
                <a:uFillTx/>
                <a:latin typeface="+mn-lt"/>
                <a:ea typeface="+mn-ea"/>
                <a:cs typeface="+mn-cs"/>
              </a:rPr>
              <a:t>, and therefore to the frequency of the mode excited in the object</a:t>
            </a:r>
          </a:p>
          <a:p>
            <a:pPr marL="360000" lvl="1" indent="-285750">
              <a:spcBef>
                <a:spcPct val="20000"/>
              </a:spcBef>
              <a:buFont typeface="Arial"/>
              <a:buChar char="–"/>
              <a:defRPr/>
            </a:pPr>
            <a:r>
              <a:rPr lang="en-US" sz="2162" dirty="0" smtClean="0"/>
              <a:t>The decay time depends on whether modes are excited and how quickly the stored energy in these modes is dissipated (quantified by a quality factor Q) </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229698" y="1107818"/>
            <a:ext cx="8457102" cy="923330"/>
          </a:xfrm>
          <a:prstGeom prst="rect">
            <a:avLst/>
          </a:prstGeom>
          <a:noFill/>
        </p:spPr>
        <p:txBody>
          <a:bodyPr wrap="square" rtlCol="0">
            <a:spAutoFit/>
          </a:bodyPr>
          <a:lstStyle/>
          <a:p>
            <a:r>
              <a:rPr lang="en-US" dirty="0" smtClean="0"/>
              <a:t>All cavity-like objects behave like one or more narrow band resonators, as a charged particle is likely to excite modes that keep ringing also after the particle has gone</a:t>
            </a:r>
            <a:endParaRPr lang="en-US" dirty="0"/>
          </a:p>
        </p:txBody>
      </p:sp>
      <p:pic>
        <p:nvPicPr>
          <p:cNvPr id="41" name="Picture 40" descr="latex-image-1.pdf"/>
          <p:cNvPicPr>
            <a:picLocks noChangeAspect="1"/>
          </p:cNvPicPr>
          <p:nvPr/>
        </p:nvPicPr>
        <p:blipFill rotWithShape="1">
          <a:blip r:embed="rId4">
            <a:extLst>
              <a:ext uri="{28A0092B-C50C-407E-A947-70E740481C1C}">
                <a14:useLocalDpi xmlns:a14="http://schemas.microsoft.com/office/drawing/2010/main" val="0"/>
              </a:ext>
            </a:extLst>
          </a:blip>
          <a:srcRect l="41419" r="49813"/>
          <a:stretch/>
        </p:blipFill>
        <p:spPr>
          <a:xfrm>
            <a:off x="4045659" y="2570763"/>
            <a:ext cx="891514" cy="968850"/>
          </a:xfrm>
          <a:prstGeom prst="rect">
            <a:avLst/>
          </a:prstGeom>
        </p:spPr>
      </p:pic>
    </p:spTree>
    <p:extLst>
      <p:ext uri="{BB962C8B-B14F-4D97-AF65-F5344CB8AC3E}">
        <p14:creationId xmlns:p14="http://schemas.microsoft.com/office/powerpoint/2010/main" val="3884005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40">
                                            <p:bg/>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allAtOnce" animBg="1"/>
      <p:bldP spid="40" grpId="1" build="allAtOnce"/>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Single cell cavity</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68</a:t>
            </a:fld>
            <a:endParaRPr lang="en-US" dirty="0"/>
          </a:p>
        </p:txBody>
      </p:sp>
      <p:sp>
        <p:nvSpPr>
          <p:cNvPr id="41" name="Content Placeholder 2"/>
          <p:cNvSpPr txBox="1">
            <a:spLocks/>
          </p:cNvSpPr>
          <p:nvPr/>
        </p:nvSpPr>
        <p:spPr>
          <a:xfrm>
            <a:off x="4353765" y="971605"/>
            <a:ext cx="4508972" cy="2391264"/>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 more complex example: a simple pill-box cavity with walls having finite</a:t>
            </a:r>
            <a:r>
              <a:rPr kumimoji="0" lang="en-US" sz="2162" b="0" i="0" u="none" strike="noStrike" kern="1200" cap="none" spc="0" normalizeH="0" noProof="0" dirty="0" smtClean="0">
                <a:ln>
                  <a:noFill/>
                </a:ln>
                <a:solidFill>
                  <a:schemeClr val="tx1"/>
                </a:solidFill>
                <a:effectLst/>
                <a:uLnTx/>
                <a:uFillTx/>
                <a:latin typeface="+mn-lt"/>
                <a:ea typeface="+mn-ea"/>
                <a:cs typeface="+mn-cs"/>
              </a:rPr>
              <a:t> conductivity </a:t>
            </a:r>
          </a:p>
          <a:p>
            <a:pPr marL="360000" lvl="1" indent="-285750">
              <a:spcBef>
                <a:spcPct val="20000"/>
              </a:spcBef>
              <a:buFont typeface="Arial"/>
              <a:buChar char="–"/>
              <a:defRPr/>
            </a:pPr>
            <a:r>
              <a:rPr lang="en-US" sz="2162" dirty="0" smtClean="0"/>
              <a:t>Several modes can be excited</a:t>
            </a:r>
          </a:p>
          <a:p>
            <a:pPr marL="817200" lvl="2" indent="-285750">
              <a:spcBef>
                <a:spcPct val="20000"/>
              </a:spcBef>
              <a:buFont typeface="Arial"/>
              <a:buChar char="–"/>
              <a:defRPr/>
            </a:pPr>
            <a:r>
              <a:rPr kumimoji="0" lang="en-US" sz="2162" b="0" i="0" u="none" strike="noStrike" kern="1200" cap="none" spc="0" normalizeH="0" noProof="0" dirty="0" smtClean="0">
                <a:ln>
                  <a:noFill/>
                </a:ln>
                <a:solidFill>
                  <a:schemeClr val="tx1"/>
                </a:solidFill>
                <a:effectLst/>
                <a:uLnTx/>
                <a:uFillTx/>
                <a:latin typeface="+mn-lt"/>
                <a:ea typeface="+mn-ea"/>
                <a:cs typeface="+mn-cs"/>
              </a:rPr>
              <a:t>Below the pipe cut-off frequency the width of the peaks is only determined by the finite conductivity of the walls</a:t>
            </a:r>
          </a:p>
          <a:p>
            <a:pPr marL="817200" lvl="2" indent="-285750">
              <a:spcBef>
                <a:spcPct val="20000"/>
              </a:spcBef>
              <a:buFont typeface="Arial"/>
              <a:buChar char="–"/>
              <a:defRPr/>
            </a:pPr>
            <a:r>
              <a:rPr lang="en-US" sz="2162" dirty="0" smtClean="0"/>
              <a:t>Above, losses also come from propagation in the chamber</a:t>
            </a: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42" name="Group 41"/>
          <p:cNvGrpSpPr/>
          <p:nvPr/>
        </p:nvGrpSpPr>
        <p:grpSpPr>
          <a:xfrm>
            <a:off x="97139" y="3495164"/>
            <a:ext cx="8792669" cy="2448000"/>
            <a:chOff x="97139" y="3711324"/>
            <a:chExt cx="8792669" cy="2448000"/>
          </a:xfrm>
        </p:grpSpPr>
        <p:pic>
          <p:nvPicPr>
            <p:cNvPr id="43" name="Picture 42" descr="sigma1000_Z_ReIm.png"/>
            <p:cNvPicPr>
              <a:picLocks/>
            </p:cNvPicPr>
            <p:nvPr/>
          </p:nvPicPr>
          <p:blipFill>
            <a:blip r:embed="rId2"/>
            <a:srcRect r="12186"/>
            <a:stretch>
              <a:fillRect/>
            </a:stretch>
          </p:blipFill>
          <p:spPr>
            <a:xfrm>
              <a:off x="4900698" y="3711324"/>
              <a:ext cx="3989110" cy="2448000"/>
            </a:xfrm>
            <a:prstGeom prst="rect">
              <a:avLst/>
            </a:prstGeom>
          </p:spPr>
        </p:pic>
        <p:sp>
          <p:nvSpPr>
            <p:cNvPr id="44" name="Left-Right Arrow 43"/>
            <p:cNvSpPr/>
            <p:nvPr/>
          </p:nvSpPr>
          <p:spPr>
            <a:xfrm>
              <a:off x="4094159" y="4935324"/>
              <a:ext cx="783000" cy="304800"/>
            </a:xfrm>
            <a:prstGeom prst="lef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757432" y="4298448"/>
              <a:ext cx="929368" cy="323165"/>
            </a:xfrm>
            <a:prstGeom prst="rect">
              <a:avLst/>
            </a:prstGeom>
            <a:noFill/>
          </p:spPr>
          <p:txBody>
            <a:bodyPr wrap="square" rtlCol="0">
              <a:spAutoFit/>
            </a:bodyPr>
            <a:lstStyle/>
            <a:p>
              <a:r>
                <a:rPr lang="en-US" sz="1500" b="1" dirty="0" err="1" smtClean="0">
                  <a:solidFill>
                    <a:srgbClr val="000090"/>
                  </a:solidFill>
                </a:rPr>
                <a:t>Re[Z</a:t>
              </a:r>
              <a:r>
                <a:rPr lang="en-US" sz="1500" b="1" baseline="-25000" dirty="0" smtClean="0">
                  <a:solidFill>
                    <a:srgbClr val="000090"/>
                  </a:solidFill>
                </a:rPr>
                <a:t>||</a:t>
              </a:r>
              <a:r>
                <a:rPr lang="en-US" sz="1500" b="1" dirty="0" smtClean="0">
                  <a:solidFill>
                    <a:srgbClr val="000090"/>
                  </a:solidFill>
                </a:rPr>
                <a:t>]</a:t>
              </a:r>
              <a:endParaRPr lang="en-US" sz="1500" b="1" dirty="0">
                <a:solidFill>
                  <a:srgbClr val="000090"/>
                </a:solidFill>
              </a:endParaRPr>
            </a:p>
          </p:txBody>
        </p:sp>
        <p:pic>
          <p:nvPicPr>
            <p:cNvPr id="46" name="Picture 45" descr="sigma1000_Wz.png"/>
            <p:cNvPicPr>
              <a:picLocks noChangeAspect="1"/>
            </p:cNvPicPr>
            <p:nvPr/>
          </p:nvPicPr>
          <p:blipFill>
            <a:blip r:embed="rId3"/>
            <a:stretch>
              <a:fillRect/>
            </a:stretch>
          </p:blipFill>
          <p:spPr>
            <a:xfrm>
              <a:off x="97139" y="3711324"/>
              <a:ext cx="3997020" cy="2448000"/>
            </a:xfrm>
            <a:prstGeom prst="rect">
              <a:avLst/>
            </a:prstGeom>
          </p:spPr>
        </p:pic>
        <p:sp>
          <p:nvSpPr>
            <p:cNvPr id="47" name="TextBox 46"/>
            <p:cNvSpPr txBox="1"/>
            <p:nvPr/>
          </p:nvSpPr>
          <p:spPr>
            <a:xfrm>
              <a:off x="5442516" y="4773741"/>
              <a:ext cx="729400" cy="323165"/>
            </a:xfrm>
            <a:prstGeom prst="rect">
              <a:avLst/>
            </a:prstGeom>
            <a:noFill/>
          </p:spPr>
          <p:txBody>
            <a:bodyPr wrap="square" rtlCol="0">
              <a:spAutoFit/>
            </a:bodyPr>
            <a:lstStyle/>
            <a:p>
              <a:r>
                <a:rPr lang="en-US" sz="1500" b="1" dirty="0" err="1" smtClean="0">
                  <a:solidFill>
                    <a:srgbClr val="FF0000"/>
                  </a:solidFill>
                </a:rPr>
                <a:t>Im[Z</a:t>
              </a:r>
              <a:r>
                <a:rPr lang="en-US" sz="15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grpSp>
      <p:pic>
        <p:nvPicPr>
          <p:cNvPr id="48" name="Picture 47" descr="3D_cutx_cavity.png"/>
          <p:cNvPicPr>
            <a:picLocks noChangeAspect="1"/>
          </p:cNvPicPr>
          <p:nvPr/>
        </p:nvPicPr>
        <p:blipFill>
          <a:blip r:embed="rId4"/>
          <a:srcRect l="10698" r="24962"/>
          <a:stretch>
            <a:fillRect/>
          </a:stretch>
        </p:blipFill>
        <p:spPr>
          <a:xfrm>
            <a:off x="797203" y="998624"/>
            <a:ext cx="2864385" cy="2133600"/>
          </a:xfrm>
          <a:prstGeom prst="rect">
            <a:avLst/>
          </a:prstGeom>
        </p:spPr>
      </p:pic>
      <p:grpSp>
        <p:nvGrpSpPr>
          <p:cNvPr id="49" name="Group 48"/>
          <p:cNvGrpSpPr/>
          <p:nvPr/>
        </p:nvGrpSpPr>
        <p:grpSpPr>
          <a:xfrm>
            <a:off x="3661589" y="3649056"/>
            <a:ext cx="4925451" cy="2632896"/>
            <a:chOff x="3661589" y="3865216"/>
            <a:chExt cx="4925451" cy="2632896"/>
          </a:xfrm>
        </p:grpSpPr>
        <p:sp>
          <p:nvSpPr>
            <p:cNvPr id="50" name="Rectangle 49"/>
            <p:cNvSpPr/>
            <p:nvPr/>
          </p:nvSpPr>
          <p:spPr>
            <a:xfrm>
              <a:off x="3661589" y="3865216"/>
              <a:ext cx="314064" cy="2294107"/>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a:off x="3834552" y="6159323"/>
              <a:ext cx="829981" cy="20368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664533" y="6128780"/>
              <a:ext cx="3922507" cy="369332"/>
            </a:xfrm>
            <a:prstGeom prst="rect">
              <a:avLst/>
            </a:prstGeom>
            <a:solidFill>
              <a:srgbClr val="FFFFFF"/>
            </a:solidFill>
            <a:ln>
              <a:solidFill>
                <a:srgbClr val="000000"/>
              </a:solidFill>
            </a:ln>
          </p:spPr>
          <p:txBody>
            <a:bodyPr wrap="square" rtlCol="0">
              <a:spAutoFit/>
            </a:bodyPr>
            <a:lstStyle/>
            <a:p>
              <a:r>
                <a:rPr lang="en-US" sz="1400" dirty="0" smtClean="0"/>
                <a:t>Note </a:t>
              </a:r>
              <a:r>
                <a:rPr lang="en-US" sz="1400" i="1" dirty="0" smtClean="0"/>
                <a:t>W</a:t>
              </a:r>
              <a:r>
                <a:rPr lang="en-US" sz="1400" i="1" baseline="-25000" dirty="0" smtClean="0"/>
                <a:t>||</a:t>
              </a:r>
              <a:r>
                <a:rPr lang="en-US" sz="1400" i="1" dirty="0" smtClean="0"/>
                <a:t>(0)</a:t>
              </a:r>
              <a:r>
                <a:rPr lang="en-US" sz="1400" dirty="0" smtClean="0"/>
                <a:t>&lt;0, </a:t>
              </a:r>
              <a:r>
                <a:rPr lang="en-US" sz="1400" b="1" dirty="0" smtClean="0"/>
                <a:t>CST</a:t>
              </a:r>
              <a:r>
                <a:rPr lang="en-US" sz="1400" dirty="0" smtClean="0"/>
                <a:t> uses opposite convention!!</a:t>
              </a:r>
              <a:r>
                <a:rPr lang="en-US" dirty="0" smtClean="0"/>
                <a:t> </a:t>
              </a:r>
              <a:endParaRPr lang="en-US" dirty="0"/>
            </a:p>
          </p:txBody>
        </p:sp>
      </p:grpSp>
      <p:grpSp>
        <p:nvGrpSpPr>
          <p:cNvPr id="9" name="Group 8"/>
          <p:cNvGrpSpPr/>
          <p:nvPr/>
        </p:nvGrpSpPr>
        <p:grpSpPr>
          <a:xfrm>
            <a:off x="1148492" y="3389889"/>
            <a:ext cx="7186592" cy="345340"/>
            <a:chOff x="1148492" y="3389889"/>
            <a:chExt cx="7186592" cy="345340"/>
          </a:xfrm>
        </p:grpSpPr>
        <p:sp>
          <p:nvSpPr>
            <p:cNvPr id="7" name="TextBox 6"/>
            <p:cNvSpPr txBox="1"/>
            <p:nvPr/>
          </p:nvSpPr>
          <p:spPr>
            <a:xfrm>
              <a:off x="1148492" y="3389889"/>
              <a:ext cx="2013234" cy="338554"/>
            </a:xfrm>
            <a:prstGeom prst="rect">
              <a:avLst/>
            </a:prstGeom>
            <a:solidFill>
              <a:srgbClr val="FFFFFF"/>
            </a:solidFill>
          </p:spPr>
          <p:txBody>
            <a:bodyPr wrap="square" rtlCol="0">
              <a:spAutoFit/>
            </a:bodyPr>
            <a:lstStyle/>
            <a:p>
              <a:r>
                <a:rPr lang="en-US" sz="1600" dirty="0" smtClean="0"/>
                <a:t>Longitudinal wake</a:t>
              </a:r>
              <a:endParaRPr lang="en-US" sz="1600" dirty="0"/>
            </a:p>
          </p:txBody>
        </p:sp>
        <p:sp>
          <p:nvSpPr>
            <p:cNvPr id="53" name="TextBox 52"/>
            <p:cNvSpPr txBox="1"/>
            <p:nvPr/>
          </p:nvSpPr>
          <p:spPr>
            <a:xfrm>
              <a:off x="5974387" y="3396675"/>
              <a:ext cx="2360697" cy="338554"/>
            </a:xfrm>
            <a:prstGeom prst="rect">
              <a:avLst/>
            </a:prstGeom>
            <a:solidFill>
              <a:srgbClr val="FFFFFF"/>
            </a:solidFill>
          </p:spPr>
          <p:txBody>
            <a:bodyPr wrap="square" rtlCol="0">
              <a:spAutoFit/>
            </a:bodyPr>
            <a:lstStyle/>
            <a:p>
              <a:r>
                <a:rPr lang="en-US" sz="1600" dirty="0" smtClean="0"/>
                <a:t>Longitudinal impedance</a:t>
              </a:r>
              <a:endParaRPr lang="en-US" sz="1600" dirty="0"/>
            </a:p>
          </p:txBody>
        </p:sp>
      </p:grpSp>
    </p:spTree>
    <p:extLst>
      <p:ext uri="{BB962C8B-B14F-4D97-AF65-F5344CB8AC3E}">
        <p14:creationId xmlns:p14="http://schemas.microsoft.com/office/powerpoint/2010/main" val="3228294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a:t>S</a:t>
            </a:r>
            <a:r>
              <a:rPr lang="en-US" dirty="0" smtClean="0"/>
              <a:t>ingle cell cavity</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69</a:t>
            </a:fld>
            <a:endParaRPr lang="en-US" dirty="0"/>
          </a:p>
        </p:txBody>
      </p:sp>
      <p:sp>
        <p:nvSpPr>
          <p:cNvPr id="18" name="Content Placeholder 2"/>
          <p:cNvSpPr txBox="1">
            <a:spLocks/>
          </p:cNvSpPr>
          <p:nvPr/>
        </p:nvSpPr>
        <p:spPr>
          <a:xfrm>
            <a:off x="3962400" y="1275960"/>
            <a:ext cx="4508972" cy="762000"/>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Evolution of the </a:t>
            </a:r>
            <a:r>
              <a:rPr lang="en-US" sz="2162" dirty="0" smtClean="0"/>
              <a:t>the longitudinal electric field</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a:t>
            </a:r>
            <a:r>
              <a:rPr kumimoji="0" lang="en-US" sz="2162" b="0" i="0" u="none" strike="noStrike" kern="1200" cap="none" spc="0" normalizeH="0" baseline="0" noProof="0" dirty="0" err="1" smtClean="0">
                <a:ln>
                  <a:noFill/>
                </a:ln>
                <a:solidFill>
                  <a:schemeClr val="tx1"/>
                </a:solidFill>
                <a:effectLst/>
                <a:uLnTx/>
                <a:uFillTx/>
                <a:latin typeface="+mn-lt"/>
                <a:ea typeface="+mn-ea"/>
                <a:cs typeface="+mn-cs"/>
              </a:rPr>
              <a:t>E</a:t>
            </a:r>
            <a:r>
              <a:rPr kumimoji="0" lang="en-US" sz="2162" b="0" i="0" u="none" strike="noStrike" kern="1200" cap="none" spc="0" normalizeH="0" baseline="-25000" noProof="0" dirty="0" err="1" smtClean="0">
                <a:ln>
                  <a:noFill/>
                </a:ln>
                <a:solidFill>
                  <a:schemeClr val="tx1"/>
                </a:solidFill>
                <a:effectLst/>
                <a:uLnTx/>
                <a:uFillTx/>
                <a:latin typeface="+mn-lt"/>
                <a:ea typeface="+mn-ea"/>
                <a:cs typeface="+mn-cs"/>
              </a:rPr>
              <a:t>z</a:t>
            </a:r>
            <a:r>
              <a:rPr kumimoji="0" lang="en-US" sz="2162" b="0" i="0" u="none" strike="noStrike" kern="1200" cap="none" spc="0" normalizeH="0" noProof="0" dirty="0" smtClean="0">
                <a:ln>
                  <a:noFill/>
                </a:ln>
                <a:solidFill>
                  <a:schemeClr val="tx1"/>
                </a:solidFill>
                <a:effectLst/>
                <a:uLnTx/>
                <a:uFillTx/>
                <a:latin typeface="+mn-lt"/>
                <a:ea typeface="+mn-ea"/>
                <a:cs typeface="+mn-cs"/>
              </a:rPr>
              <a:t>)</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in the cavity while and after the beam has passed</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18" descr="3D_cutx_cavity.png"/>
          <p:cNvPicPr>
            <a:picLocks noChangeAspect="1"/>
          </p:cNvPicPr>
          <p:nvPr/>
        </p:nvPicPr>
        <p:blipFill>
          <a:blip r:embed="rId5"/>
          <a:srcRect l="10698" r="24962"/>
          <a:stretch>
            <a:fillRect/>
          </a:stretch>
        </p:blipFill>
        <p:spPr>
          <a:xfrm>
            <a:off x="797204" y="985114"/>
            <a:ext cx="2334154" cy="1738646"/>
          </a:xfrm>
          <a:prstGeom prst="rect">
            <a:avLst/>
          </a:prstGeom>
        </p:spPr>
      </p:pic>
      <p:pic>
        <p:nvPicPr>
          <p:cNvPr id="20" name="Z_cutoff_sigma1000_monitor_1cm_giovanni_Ez.mov">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1219200" y="2936110"/>
            <a:ext cx="6910865" cy="3312000"/>
          </a:xfrm>
          <a:prstGeom prst="rect">
            <a:avLst/>
          </a:prstGeom>
        </p:spPr>
      </p:pic>
      <p:sp>
        <p:nvSpPr>
          <p:cNvPr id="21" name="Oval 18"/>
          <p:cNvSpPr>
            <a:spLocks noChangeArrowheads="1"/>
          </p:cNvSpPr>
          <p:nvPr/>
        </p:nvSpPr>
        <p:spPr bwMode="auto">
          <a:xfrm>
            <a:off x="763634" y="4485241"/>
            <a:ext cx="216000"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22" name="Oval 18"/>
          <p:cNvSpPr>
            <a:spLocks noChangeArrowheads="1"/>
          </p:cNvSpPr>
          <p:nvPr/>
        </p:nvSpPr>
        <p:spPr bwMode="auto">
          <a:xfrm>
            <a:off x="-324544" y="4485241"/>
            <a:ext cx="216000"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009107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74545E-7 2.04261E-6 L 0.74198 -0.00371 " pathEditMode="relative" rAng="0" ptsTypes="AA">
                                      <p:cBhvr>
                                        <p:cTn id="6" dur="2000" fill="hold"/>
                                        <p:tgtEl>
                                          <p:spTgt spid="21"/>
                                        </p:tgtEl>
                                        <p:attrNameLst>
                                          <p:attrName>ppt_x</p:attrName>
                                          <p:attrName>ppt_y</p:attrName>
                                        </p:attrNameLst>
                                      </p:cBhvr>
                                      <p:rCtr x="37099" y="-185"/>
                                    </p:animMotion>
                                  </p:childTnLst>
                                  <p:subTnLst>
                                    <p:set>
                                      <p:cBhvr override="childStyle">
                                        <p:cTn dur="1" fill="hold" display="0" masterRel="sameClick" afterEffect="1">
                                          <p:stCondLst>
                                            <p:cond evt="end" delay="0">
                                              <p:tn val="5"/>
                                            </p:cond>
                                          </p:stCondLst>
                                        </p:cTn>
                                        <p:tgtEl>
                                          <p:spTgt spid="21"/>
                                        </p:tgtEl>
                                        <p:attrNameLst>
                                          <p:attrName>style.visibility</p:attrName>
                                        </p:attrNameLst>
                                      </p:cBhvr>
                                      <p:to>
                                        <p:strVal val="hidden"/>
                                      </p:to>
                                    </p:set>
                                  </p:subTnLst>
                                </p:cTn>
                              </p:par>
                              <p:par>
                                <p:cTn id="7" presetID="1" presetClass="mediacall" presetSubtype="0" fill="hold" nodeType="withEffect">
                                  <p:stCondLst>
                                    <p:cond delay="400"/>
                                  </p:stCondLst>
                                  <p:childTnLst>
                                    <p:cmd type="call" cmd="playFrom(0.0)">
                                      <p:cBhvr>
                                        <p:cTn id="8" dur="11200" fill="hold"/>
                                        <p:tgtEl>
                                          <p:spTgt spid="20"/>
                                        </p:tgtEl>
                                      </p:cBhvr>
                                    </p:cmd>
                                  </p:childTnLst>
                                </p:cTn>
                              </p:par>
                              <p:par>
                                <p:cTn id="9" presetID="0" presetClass="path" presetSubtype="0" accel="50000" decel="50000" fill="hold" grpId="0" nodeType="withEffect">
                                  <p:stCondLst>
                                    <p:cond delay="4000"/>
                                  </p:stCondLst>
                                  <p:childTnLst>
                                    <p:animMotion origin="layout" path="M -0.00035 0.00023 L 0.8025 -0.0037 " pathEditMode="relative" rAng="0" ptsTypes="AA">
                                      <p:cBhvr>
                                        <p:cTn id="10" dur="2000" fill="hold"/>
                                        <p:tgtEl>
                                          <p:spTgt spid="22"/>
                                        </p:tgtEl>
                                        <p:attrNameLst>
                                          <p:attrName>ppt_x</p:attrName>
                                          <p:attrName>ppt_y</p:attrName>
                                        </p:attrNameLst>
                                      </p:cBhvr>
                                      <p:rCtr x="40142" y="-208"/>
                                    </p:animMotion>
                                  </p:childTnLst>
                                  <p:subTnLst>
                                    <p:set>
                                      <p:cBhvr override="childStyle">
                                        <p:cTn dur="1" fill="hold" display="0" masterRel="sameClick" afterEffect="1">
                                          <p:stCondLst>
                                            <p:cond evt="end" delay="0">
                                              <p:tn val="9"/>
                                            </p:cond>
                                          </p:stCondLst>
                                        </p:cTn>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0"/>
                                        </p:tgtEl>
                                      </p:cBhvr>
                                    </p:cmd>
                                  </p:childTnLst>
                                </p:cTn>
                              </p:par>
                            </p:childTnLst>
                          </p:cTn>
                        </p:par>
                      </p:childTnLst>
                    </p:cTn>
                  </p:par>
                </p:childTnLst>
              </p:cTn>
              <p:nextCondLst>
                <p:cond evt="onClick" delay="0">
                  <p:tgtEl>
                    <p:spTgt spid="20"/>
                  </p:tgtEl>
                </p:cond>
              </p:nextCondLst>
            </p:seq>
            <p:video>
              <p:cMediaNode>
                <p:cTn id="16" fill="hold" display="0">
                  <p:stCondLst>
                    <p:cond delay="indefinite"/>
                  </p:stCondLst>
                  <p:endCondLst>
                    <p:cond evt="onNext" delay="0">
                      <p:tgtEl>
                        <p:sldTgt/>
                      </p:tgtEl>
                    </p:cond>
                    <p:cond evt="onPrev" delay="0">
                      <p:tgtEl>
                        <p:sldTgt/>
                      </p:tgtEl>
                    </p:cond>
                  </p:endCondLst>
                </p:cTn>
                <p:tgtEl>
                  <p:spTgt spid="20"/>
                </p:tgtEl>
              </p:cMediaNode>
            </p:video>
          </p:childTnLst>
        </p:cTn>
      </p:par>
    </p:tnLst>
    <p:bldLst>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a:t>
            </a:fld>
            <a:endParaRPr lang="en-US" dirty="0"/>
          </a:p>
        </p:txBody>
      </p:sp>
      <p:grpSp>
        <p:nvGrpSpPr>
          <p:cNvPr id="21" name="Group 39"/>
          <p:cNvGrpSpPr/>
          <p:nvPr/>
        </p:nvGrpSpPr>
        <p:grpSpPr>
          <a:xfrm>
            <a:off x="6641267" y="2017912"/>
            <a:ext cx="2049666" cy="2130489"/>
            <a:chOff x="6776486" y="2238048"/>
            <a:chExt cx="2049666" cy="2130489"/>
          </a:xfrm>
        </p:grpSpPr>
        <p:sp>
          <p:nvSpPr>
            <p:cNvPr id="22" name="Bent-Up Arrow 21"/>
            <p:cNvSpPr/>
            <p:nvPr/>
          </p:nvSpPr>
          <p:spPr>
            <a:xfrm flipV="1">
              <a:off x="7090464" y="2238048"/>
              <a:ext cx="890351" cy="1353130"/>
            </a:xfrm>
            <a:prstGeom prst="bentUpArrow">
              <a:avLst>
                <a:gd name="adj1" fmla="val 23702"/>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854135" y="3591178"/>
              <a:ext cx="1946965" cy="77735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76486" y="3678768"/>
              <a:ext cx="2049666" cy="553998"/>
            </a:xfrm>
            <a:prstGeom prst="rect">
              <a:avLst/>
            </a:prstGeom>
            <a:noFill/>
          </p:spPr>
          <p:txBody>
            <a:bodyPr wrap="square" rtlCol="0">
              <a:spAutoFit/>
            </a:bodyPr>
            <a:lstStyle/>
            <a:p>
              <a:pPr algn="ctr"/>
              <a:r>
                <a:rPr lang="en-US" sz="1500" dirty="0" smtClean="0"/>
                <a:t>Interaction with the external environment</a:t>
              </a:r>
              <a:endParaRPr lang="en-US" sz="1500" dirty="0"/>
            </a:p>
          </p:txBody>
        </p:sp>
      </p:grpSp>
      <p:grpSp>
        <p:nvGrpSpPr>
          <p:cNvPr id="25" name="Group 24"/>
          <p:cNvGrpSpPr/>
          <p:nvPr/>
        </p:nvGrpSpPr>
        <p:grpSpPr>
          <a:xfrm>
            <a:off x="893481" y="1973377"/>
            <a:ext cx="2171699" cy="3084030"/>
            <a:chOff x="1017752" y="2456282"/>
            <a:chExt cx="2171699" cy="3084030"/>
          </a:xfrm>
        </p:grpSpPr>
        <p:sp>
          <p:nvSpPr>
            <p:cNvPr id="26" name="Bent-Up Arrow 25"/>
            <p:cNvSpPr/>
            <p:nvPr/>
          </p:nvSpPr>
          <p:spPr>
            <a:xfrm flipH="1">
              <a:off x="1398750" y="4741944"/>
              <a:ext cx="1790701" cy="798368"/>
            </a:xfrm>
            <a:prstGeom prst="bentUpArrow">
              <a:avLst>
                <a:gd name="adj1" fmla="val 24710"/>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1017753" y="3884204"/>
              <a:ext cx="1422728" cy="85774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17752" y="3884204"/>
              <a:ext cx="1422728" cy="784830"/>
            </a:xfrm>
            <a:prstGeom prst="rect">
              <a:avLst/>
            </a:prstGeom>
            <a:noFill/>
            <a:ln>
              <a:noFill/>
            </a:ln>
          </p:spPr>
          <p:txBody>
            <a:bodyPr wrap="square" rtlCol="0">
              <a:spAutoFit/>
            </a:bodyPr>
            <a:lstStyle/>
            <a:p>
              <a:pPr algn="ctr"/>
              <a:r>
                <a:rPr lang="en-US" sz="1500" dirty="0" smtClean="0"/>
                <a:t>Equations of motion of the beam particles</a:t>
              </a:r>
              <a:endParaRPr lang="en-US" sz="1500" dirty="0"/>
            </a:p>
          </p:txBody>
        </p:sp>
        <p:sp>
          <p:nvSpPr>
            <p:cNvPr id="29" name="Bent-Up Arrow 28"/>
            <p:cNvSpPr/>
            <p:nvPr/>
          </p:nvSpPr>
          <p:spPr>
            <a:xfrm rot="5400000" flipH="1">
              <a:off x="1029622" y="2825410"/>
              <a:ext cx="1427922" cy="689666"/>
            </a:xfrm>
            <a:prstGeom prst="bentUpArrow">
              <a:avLst>
                <a:gd name="adj1" fmla="val 23702"/>
                <a:gd name="adj2" fmla="val 25000"/>
                <a:gd name="adj3" fmla="val 25000"/>
              </a:avLst>
            </a:prstGeom>
            <a:solidFill>
              <a:srgbClr val="E0E0E0">
                <a:alpha val="75000"/>
              </a:srgbClr>
            </a:solidFill>
            <a:ln>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065180" y="4137453"/>
            <a:ext cx="4649045" cy="1587562"/>
            <a:chOff x="3189451" y="4620358"/>
            <a:chExt cx="4572412" cy="1587562"/>
          </a:xfrm>
        </p:grpSpPr>
        <p:grpSp>
          <p:nvGrpSpPr>
            <p:cNvPr id="31" name="Group 40"/>
            <p:cNvGrpSpPr/>
            <p:nvPr/>
          </p:nvGrpSpPr>
          <p:grpSpPr>
            <a:xfrm>
              <a:off x="3189451" y="4620358"/>
              <a:ext cx="4572412" cy="1587562"/>
              <a:chOff x="3200399" y="4357589"/>
              <a:chExt cx="4572412" cy="1587562"/>
            </a:xfrm>
          </p:grpSpPr>
          <p:sp>
            <p:nvSpPr>
              <p:cNvPr id="34" name="Bent-Up Arrow 33"/>
              <p:cNvSpPr/>
              <p:nvPr/>
            </p:nvSpPr>
            <p:spPr>
              <a:xfrm rot="5400000" flipV="1">
                <a:off x="6473636" y="4065694"/>
                <a:ext cx="985382" cy="1612968"/>
              </a:xfrm>
              <a:prstGeom prst="bentUpArrow">
                <a:avLst>
                  <a:gd name="adj1" fmla="val 22299"/>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200399" y="4357589"/>
                <a:ext cx="2975665" cy="1587562"/>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descr="latex-image-1.pdf"/>
            <p:cNvPicPr>
              <a:picLocks noChangeAspect="1"/>
            </p:cNvPicPr>
            <p:nvPr/>
          </p:nvPicPr>
          <p:blipFill>
            <a:blip r:embed="rId2"/>
            <a:stretch>
              <a:fillRect/>
            </a:stretch>
          </p:blipFill>
          <p:spPr>
            <a:xfrm>
              <a:off x="4217732" y="4740793"/>
              <a:ext cx="902687" cy="540000"/>
            </a:xfrm>
            <a:prstGeom prst="rect">
              <a:avLst/>
            </a:prstGeom>
          </p:spPr>
        </p:pic>
        <p:sp>
          <p:nvSpPr>
            <p:cNvPr id="33" name="TextBox 32"/>
            <p:cNvSpPr txBox="1"/>
            <p:nvPr/>
          </p:nvSpPr>
          <p:spPr>
            <a:xfrm>
              <a:off x="3317309" y="5342972"/>
              <a:ext cx="2823264" cy="784830"/>
            </a:xfrm>
            <a:prstGeom prst="rect">
              <a:avLst/>
            </a:prstGeom>
            <a:noFill/>
          </p:spPr>
          <p:txBody>
            <a:bodyPr wrap="square" rtlCol="0">
              <a:spAutoFit/>
            </a:bodyPr>
            <a:lstStyle/>
            <a:p>
              <a:r>
                <a:rPr lang="en-US" sz="1500" dirty="0" smtClean="0"/>
                <a:t>Additional electromagnetic field acting on the beam, besides RF and external magnetic fields </a:t>
              </a:r>
              <a:endParaRPr lang="en-US" sz="1500" dirty="0"/>
            </a:p>
          </p:txBody>
        </p:sp>
      </p:grpSp>
      <p:grpSp>
        <p:nvGrpSpPr>
          <p:cNvPr id="70" name="Group 34"/>
          <p:cNvGrpSpPr/>
          <p:nvPr/>
        </p:nvGrpSpPr>
        <p:grpSpPr>
          <a:xfrm>
            <a:off x="1963907" y="1343171"/>
            <a:ext cx="4991100" cy="1587199"/>
            <a:chOff x="2099365" y="1566030"/>
            <a:chExt cx="4991100" cy="1587199"/>
          </a:xfrm>
          <a:solidFill>
            <a:srgbClr val="C3D69B"/>
          </a:solidFill>
        </p:grpSpPr>
        <p:sp>
          <p:nvSpPr>
            <p:cNvPr id="71" name="Rounded Rectangle 70"/>
            <p:cNvSpPr/>
            <p:nvPr/>
          </p:nvSpPr>
          <p:spPr>
            <a:xfrm>
              <a:off x="2099365" y="1566030"/>
              <a:ext cx="4991100" cy="158719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201443" y="2472938"/>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051865" y="2108478"/>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878827" y="1816289"/>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6176065" y="2118901"/>
              <a:ext cx="685800" cy="152400"/>
            </a:xfrm>
            <a:prstGeom prst="ellipse">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3795643" y="2772266"/>
              <a:ext cx="1752600" cy="323165"/>
            </a:xfrm>
            <a:prstGeom prst="rect">
              <a:avLst/>
            </a:prstGeom>
            <a:noFill/>
            <a:ln>
              <a:noFill/>
            </a:ln>
          </p:spPr>
          <p:txBody>
            <a:bodyPr wrap="square" rtlCol="0">
              <a:spAutoFit/>
            </a:bodyPr>
            <a:lstStyle/>
            <a:p>
              <a:r>
                <a:rPr lang="en-US" sz="1500" dirty="0" smtClean="0"/>
                <a:t>Multi-bunch beam</a:t>
              </a:r>
              <a:endParaRPr lang="en-US" sz="1500" dirty="0"/>
            </a:p>
          </p:txBody>
        </p:sp>
        <p:cxnSp>
          <p:nvCxnSpPr>
            <p:cNvPr id="77" name="Straight Connector 76"/>
            <p:cNvCxnSpPr/>
            <p:nvPr/>
          </p:nvCxnSpPr>
          <p:spPr>
            <a:xfrm>
              <a:off x="2205728" y="2670324"/>
              <a:ext cx="4713138" cy="1588"/>
            </a:xfrm>
            <a:prstGeom prst="line">
              <a:avLst/>
            </a:prstGeom>
            <a:grpFill/>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205728" y="1718431"/>
              <a:ext cx="4713138" cy="1588"/>
            </a:xfrm>
            <a:prstGeom prst="line">
              <a:avLst/>
            </a:prstGeom>
            <a:grpFill/>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043928" y="2815199"/>
              <a:ext cx="3699569" cy="1588"/>
            </a:xfrm>
            <a:prstGeom prst="straightConnector1">
              <a:avLst/>
            </a:prstGeom>
            <a:grpFill/>
            <a:ln w="190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99488" y="2772266"/>
              <a:ext cx="651565" cy="323165"/>
            </a:xfrm>
            <a:prstGeom prst="rect">
              <a:avLst/>
            </a:prstGeom>
            <a:noFill/>
            <a:ln>
              <a:noFill/>
            </a:ln>
          </p:spPr>
          <p:txBody>
            <a:bodyPr wrap="square" rtlCol="0">
              <a:spAutoFit/>
            </a:bodyPr>
            <a:lstStyle/>
            <a:p>
              <a:r>
                <a:rPr lang="en-US" sz="1500" dirty="0" err="1" smtClean="0"/>
                <a:t>s</a:t>
              </a:r>
              <a:endParaRPr lang="en-US" sz="1500" dirty="0"/>
            </a:p>
          </p:txBody>
        </p:sp>
      </p:grpSp>
      <p:grpSp>
        <p:nvGrpSpPr>
          <p:cNvPr id="81" name="Group 51"/>
          <p:cNvGrpSpPr/>
          <p:nvPr/>
        </p:nvGrpSpPr>
        <p:grpSpPr>
          <a:xfrm>
            <a:off x="118791" y="3255825"/>
            <a:ext cx="5716104" cy="678821"/>
            <a:chOff x="255752" y="3766357"/>
            <a:chExt cx="5716104" cy="678821"/>
          </a:xfrm>
        </p:grpSpPr>
        <p:grpSp>
          <p:nvGrpSpPr>
            <p:cNvPr id="82" name="Group 43"/>
            <p:cNvGrpSpPr/>
            <p:nvPr/>
          </p:nvGrpSpPr>
          <p:grpSpPr>
            <a:xfrm>
              <a:off x="255752" y="3942038"/>
              <a:ext cx="1080000" cy="324753"/>
              <a:chOff x="255752" y="3942038"/>
              <a:chExt cx="1080000" cy="324753"/>
            </a:xfrm>
          </p:grpSpPr>
          <p:cxnSp>
            <p:nvCxnSpPr>
              <p:cNvPr id="85" name="Straight Arrow Connector 84"/>
              <p:cNvCxnSpPr/>
              <p:nvPr/>
            </p:nvCxnSpPr>
            <p:spPr>
              <a:xfrm>
                <a:off x="255752" y="4265203"/>
                <a:ext cx="762000" cy="1588"/>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55752" y="3942038"/>
                <a:ext cx="1080000" cy="323165"/>
              </a:xfrm>
              <a:prstGeom prst="rect">
                <a:avLst/>
              </a:prstGeom>
              <a:noFill/>
            </p:spPr>
            <p:txBody>
              <a:bodyPr wrap="square" rtlCol="0">
                <a:spAutoFit/>
              </a:bodyPr>
              <a:lstStyle/>
              <a:p>
                <a:r>
                  <a:rPr lang="en-US" sz="1500" dirty="0" smtClean="0"/>
                  <a:t>Noise</a:t>
                </a:r>
                <a:endParaRPr lang="en-US" sz="1500" dirty="0"/>
              </a:p>
            </p:txBody>
          </p:sp>
        </p:grpSp>
        <p:sp>
          <p:nvSpPr>
            <p:cNvPr id="83" name="Curved Left Arrow 82"/>
            <p:cNvSpPr/>
            <p:nvPr/>
          </p:nvSpPr>
          <p:spPr>
            <a:xfrm>
              <a:off x="5240336" y="3766357"/>
              <a:ext cx="731520" cy="641588"/>
            </a:xfrm>
            <a:prstGeom prst="curvedLef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Curved Right Arrow 83"/>
            <p:cNvSpPr/>
            <p:nvPr/>
          </p:nvSpPr>
          <p:spPr>
            <a:xfrm flipV="1">
              <a:off x="3513357" y="3766357"/>
              <a:ext cx="731520" cy="678821"/>
            </a:xfrm>
            <a:prstGeom prst="curvedRigh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87" name="Straight Connector 86"/>
          <p:cNvCxnSpPr/>
          <p:nvPr/>
        </p:nvCxnSpPr>
        <p:spPr>
          <a:xfrm>
            <a:off x="4552185" y="1973377"/>
            <a:ext cx="1295400" cy="1588"/>
          </a:xfrm>
          <a:prstGeom prst="line">
            <a:avLst/>
          </a:prstGeom>
          <a:solidFill>
            <a:srgbClr val="C3D69B"/>
          </a:solidFill>
          <a:ln w="25400" cap="flat" cmpd="sng" algn="ctr">
            <a:solidFill>
              <a:srgbClr val="0000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2857551" y="5815136"/>
            <a:ext cx="6045203" cy="646331"/>
          </a:xfrm>
          <a:prstGeom prst="rect">
            <a:avLst/>
          </a:prstGeom>
          <a:noFill/>
        </p:spPr>
        <p:txBody>
          <a:bodyPr wrap="square" rtlCol="0">
            <a:spAutoFit/>
          </a:bodyPr>
          <a:lstStyle/>
          <a:p>
            <a:r>
              <a:rPr lang="en-US" dirty="0" smtClean="0"/>
              <a:t>… or it might develop an instability along the bunch train …</a:t>
            </a:r>
          </a:p>
        </p:txBody>
      </p:sp>
    </p:spTree>
    <p:extLst>
      <p:ext uri="{BB962C8B-B14F-4D97-AF65-F5344CB8AC3E}">
        <p14:creationId xmlns:p14="http://schemas.microsoft.com/office/powerpoint/2010/main" val="169789788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Longitudinal broad band resonator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70</a:t>
            </a:fld>
            <a:endParaRPr lang="en-US" dirty="0"/>
          </a:p>
        </p:txBody>
      </p:sp>
      <p:sp>
        <p:nvSpPr>
          <p:cNvPr id="3" name="TextBox 2"/>
          <p:cNvSpPr txBox="1"/>
          <p:nvPr/>
        </p:nvSpPr>
        <p:spPr>
          <a:xfrm>
            <a:off x="229698" y="1107818"/>
            <a:ext cx="8457102" cy="646331"/>
          </a:xfrm>
          <a:prstGeom prst="rect">
            <a:avLst/>
          </a:prstGeom>
          <a:noFill/>
        </p:spPr>
        <p:txBody>
          <a:bodyPr wrap="square" rtlCol="0">
            <a:spAutoFit/>
          </a:bodyPr>
          <a:lstStyle/>
          <a:p>
            <a:r>
              <a:rPr lang="en-US" dirty="0" smtClean="0"/>
              <a:t>Objects whose geometry makes it unlikely for a charged particle to excite modes exhibit fast decaying wakes, associated to a broad frequency coverage</a:t>
            </a:r>
            <a:endParaRPr lang="en-US" dirty="0"/>
          </a:p>
        </p:txBody>
      </p:sp>
      <p:pic>
        <p:nvPicPr>
          <p:cNvPr id="41" name="Picture 40" descr="Wake3.pdf"/>
          <p:cNvPicPr>
            <a:picLocks noChangeAspect="1"/>
          </p:cNvPicPr>
          <p:nvPr/>
        </p:nvPicPr>
        <p:blipFill>
          <a:blip r:embed="rId2"/>
          <a:stretch>
            <a:fillRect/>
          </a:stretch>
        </p:blipFill>
        <p:spPr>
          <a:xfrm>
            <a:off x="54205" y="2045821"/>
            <a:ext cx="3969730" cy="2448000"/>
          </a:xfrm>
          <a:prstGeom prst="rect">
            <a:avLst/>
          </a:prstGeom>
        </p:spPr>
      </p:pic>
      <p:pic>
        <p:nvPicPr>
          <p:cNvPr id="42" name="Picture 41" descr="LongImped3.pdf"/>
          <p:cNvPicPr>
            <a:picLocks noChangeAspect="1"/>
          </p:cNvPicPr>
          <p:nvPr/>
        </p:nvPicPr>
        <p:blipFill>
          <a:blip r:embed="rId3"/>
          <a:stretch>
            <a:fillRect/>
          </a:stretch>
        </p:blipFill>
        <p:spPr>
          <a:xfrm>
            <a:off x="4974000" y="2045821"/>
            <a:ext cx="3969730" cy="2448000"/>
          </a:xfrm>
          <a:prstGeom prst="rect">
            <a:avLst/>
          </a:prstGeom>
        </p:spPr>
      </p:pic>
      <p:sp>
        <p:nvSpPr>
          <p:cNvPr id="43" name="TextBox 42"/>
          <p:cNvSpPr txBox="1"/>
          <p:nvPr/>
        </p:nvSpPr>
        <p:spPr>
          <a:xfrm>
            <a:off x="3361696" y="2164730"/>
            <a:ext cx="544735" cy="323165"/>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sp>
        <p:nvSpPr>
          <p:cNvPr id="45" name="TextBox 44"/>
          <p:cNvSpPr txBox="1"/>
          <p:nvPr/>
        </p:nvSpPr>
        <p:spPr>
          <a:xfrm>
            <a:off x="7757432" y="2184686"/>
            <a:ext cx="929368" cy="323165"/>
          </a:xfrm>
          <a:prstGeom prst="rect">
            <a:avLst/>
          </a:prstGeom>
          <a:noFill/>
        </p:spPr>
        <p:txBody>
          <a:bodyPr wrap="square" rtlCol="0">
            <a:spAutoFit/>
          </a:bodyPr>
          <a:lstStyle/>
          <a:p>
            <a:r>
              <a:rPr lang="en-US" sz="1500" b="1" dirty="0" err="1" smtClean="0">
                <a:solidFill>
                  <a:srgbClr val="000090"/>
                </a:solidFill>
              </a:rPr>
              <a:t>Re[Z</a:t>
            </a:r>
            <a:r>
              <a:rPr lang="en-US" sz="1500" b="1" baseline="-25000" dirty="0" smtClean="0">
                <a:solidFill>
                  <a:srgbClr val="000090"/>
                </a:solidFill>
              </a:rPr>
              <a:t>||</a:t>
            </a:r>
            <a:r>
              <a:rPr lang="en-US" sz="1500" b="1" dirty="0" smtClean="0">
                <a:solidFill>
                  <a:srgbClr val="000090"/>
                </a:solidFill>
              </a:rPr>
              <a:t>]</a:t>
            </a:r>
            <a:endParaRPr lang="en-US" sz="1500" b="1" dirty="0">
              <a:solidFill>
                <a:srgbClr val="000090"/>
              </a:solidFill>
            </a:endParaRPr>
          </a:p>
        </p:txBody>
      </p:sp>
      <p:sp>
        <p:nvSpPr>
          <p:cNvPr id="46" name="TextBox 45"/>
          <p:cNvSpPr txBox="1"/>
          <p:nvPr/>
        </p:nvSpPr>
        <p:spPr>
          <a:xfrm>
            <a:off x="5442516" y="2577778"/>
            <a:ext cx="729400" cy="323165"/>
          </a:xfrm>
          <a:prstGeom prst="rect">
            <a:avLst/>
          </a:prstGeom>
          <a:noFill/>
        </p:spPr>
        <p:txBody>
          <a:bodyPr wrap="square" rtlCol="0">
            <a:spAutoFit/>
          </a:bodyPr>
          <a:lstStyle/>
          <a:p>
            <a:r>
              <a:rPr lang="en-US" sz="1500" b="1" dirty="0" err="1" smtClean="0">
                <a:solidFill>
                  <a:srgbClr val="FF0000"/>
                </a:solidFill>
              </a:rPr>
              <a:t>Im[Z</a:t>
            </a:r>
            <a:r>
              <a:rPr lang="en-US" sz="15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grpSp>
        <p:nvGrpSpPr>
          <p:cNvPr id="47" name="Group 46"/>
          <p:cNvGrpSpPr/>
          <p:nvPr/>
        </p:nvGrpSpPr>
        <p:grpSpPr>
          <a:xfrm>
            <a:off x="2355129" y="2242406"/>
            <a:ext cx="5996871" cy="1612608"/>
            <a:chOff x="2419423" y="4313793"/>
            <a:chExt cx="5996871" cy="1612608"/>
          </a:xfrm>
        </p:grpSpPr>
        <p:cxnSp>
          <p:nvCxnSpPr>
            <p:cNvPr id="48" name="Straight Arrow Connector 47"/>
            <p:cNvCxnSpPr/>
            <p:nvPr/>
          </p:nvCxnSpPr>
          <p:spPr>
            <a:xfrm>
              <a:off x="6388894" y="5003562"/>
              <a:ext cx="2027400" cy="1588"/>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9" name="Freeform 48"/>
            <p:cNvSpPr/>
            <p:nvPr/>
          </p:nvSpPr>
          <p:spPr>
            <a:xfrm>
              <a:off x="2419423" y="4313793"/>
              <a:ext cx="1542223" cy="1612608"/>
            </a:xfrm>
            <a:custGeom>
              <a:avLst/>
              <a:gdLst>
                <a:gd name="connsiteX0" fmla="*/ 1149500 w 1149500"/>
                <a:gd name="connsiteY0" fmla="*/ 0 h 1401435"/>
                <a:gd name="connsiteX1" fmla="*/ 941495 w 1149500"/>
                <a:gd name="connsiteY1" fmla="*/ 1062025 h 1401435"/>
                <a:gd name="connsiteX2" fmla="*/ 0 w 1149500"/>
                <a:gd name="connsiteY2" fmla="*/ 1401435 h 1401435"/>
              </a:gdLst>
              <a:ahLst/>
              <a:cxnLst>
                <a:cxn ang="0">
                  <a:pos x="connsiteX0" y="connsiteY0"/>
                </a:cxn>
                <a:cxn ang="0">
                  <a:pos x="connsiteX1" y="connsiteY1"/>
                </a:cxn>
                <a:cxn ang="0">
                  <a:pos x="connsiteX2" y="connsiteY2"/>
                </a:cxn>
              </a:cxnLst>
              <a:rect l="l" t="t" r="r" b="b"/>
              <a:pathLst>
                <a:path w="1149500" h="1401435">
                  <a:moveTo>
                    <a:pt x="1149500" y="0"/>
                  </a:moveTo>
                  <a:cubicBezTo>
                    <a:pt x="1141289" y="414226"/>
                    <a:pt x="1133078" y="828453"/>
                    <a:pt x="941495" y="1062025"/>
                  </a:cubicBezTo>
                  <a:cubicBezTo>
                    <a:pt x="749912" y="1295597"/>
                    <a:pt x="374956" y="1348516"/>
                    <a:pt x="0" y="1401435"/>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0" name="Content Placeholder 2"/>
          <p:cNvSpPr txBox="1">
            <a:spLocks/>
          </p:cNvSpPr>
          <p:nvPr/>
        </p:nvSpPr>
        <p:spPr>
          <a:xfrm>
            <a:off x="722198" y="4922695"/>
            <a:ext cx="7764634" cy="1048713"/>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In most cases,</a:t>
            </a:r>
            <a:r>
              <a:rPr kumimoji="0" lang="en-US" sz="2162" b="0" i="0" u="none" strike="noStrike" kern="1200" cap="none" spc="0" normalizeH="0" noProof="0" dirty="0" smtClean="0">
                <a:ln>
                  <a:noFill/>
                </a:ln>
                <a:solidFill>
                  <a:schemeClr val="tx1"/>
                </a:solidFill>
                <a:effectLst/>
                <a:uLnTx/>
                <a:uFillTx/>
                <a:latin typeface="+mn-lt"/>
                <a:ea typeface="+mn-ea"/>
                <a:cs typeface="+mn-cs"/>
              </a:rPr>
              <a:t>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impedances of</a:t>
            </a:r>
            <a:r>
              <a:rPr kumimoji="0" lang="en-US" sz="2162" b="0" i="0" u="none" strike="noStrike" kern="1200" cap="none" spc="0" normalizeH="0" noProof="0" dirty="0" smtClean="0">
                <a:ln>
                  <a:noFill/>
                </a:ln>
                <a:solidFill>
                  <a:schemeClr val="tx1"/>
                </a:solidFill>
                <a:effectLst/>
                <a:uLnTx/>
                <a:uFillTx/>
                <a:latin typeface="+mn-lt"/>
                <a:ea typeface="+mn-ea"/>
                <a:cs typeface="+mn-cs"/>
              </a:rPr>
              <a:t> devices</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can be modeled</a:t>
            </a:r>
            <a:r>
              <a:rPr kumimoji="0" lang="en-US" sz="2162" b="0" i="0" u="none" strike="noStrike" kern="1200" cap="none" spc="0" normalizeH="0" noProof="0" dirty="0" smtClean="0">
                <a:ln>
                  <a:noFill/>
                </a:ln>
                <a:solidFill>
                  <a:schemeClr val="tx1"/>
                </a:solidFill>
                <a:effectLst/>
                <a:uLnTx/>
                <a:uFillTx/>
                <a:latin typeface="+mn-lt"/>
                <a:ea typeface="+mn-ea"/>
                <a:cs typeface="+mn-cs"/>
              </a:rPr>
              <a:t> as the sum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of several narrow-</a:t>
            </a:r>
            <a:r>
              <a:rPr kumimoji="0" lang="en-US" sz="2162" b="0" i="0" u="none" strike="noStrike" kern="1200" cap="none" spc="0" normalizeH="0" noProof="0" dirty="0" smtClean="0">
                <a:ln>
                  <a:noFill/>
                </a:ln>
                <a:solidFill>
                  <a:schemeClr val="tx1"/>
                </a:solidFill>
                <a:effectLst/>
                <a:uLnTx/>
                <a:uFillTx/>
                <a:latin typeface="+mn-lt"/>
                <a:ea typeface="+mn-ea"/>
                <a:cs typeface="+mn-cs"/>
              </a:rPr>
              <a:t> and broad-band</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resonator peaks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162" dirty="0" smtClean="0"/>
              <a:t>Other contributors to the global impedance can also have different shapes, e.g. the resistive wall</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1" name="Picture 50" descr="latex-image-1.pdf"/>
          <p:cNvPicPr>
            <a:picLocks noChangeAspect="1"/>
          </p:cNvPicPr>
          <p:nvPr/>
        </p:nvPicPr>
        <p:blipFill rotWithShape="1">
          <a:blip r:embed="rId4">
            <a:extLst>
              <a:ext uri="{28A0092B-C50C-407E-A947-70E740481C1C}">
                <a14:useLocalDpi xmlns:a14="http://schemas.microsoft.com/office/drawing/2010/main" val="0"/>
              </a:ext>
            </a:extLst>
          </a:blip>
          <a:srcRect l="41419" r="49813"/>
          <a:stretch/>
        </p:blipFill>
        <p:spPr>
          <a:xfrm>
            <a:off x="4045659" y="2570763"/>
            <a:ext cx="891514" cy="968850"/>
          </a:xfrm>
          <a:prstGeom prst="rect">
            <a:avLst/>
          </a:prstGeom>
        </p:spPr>
      </p:pic>
    </p:spTree>
    <p:extLst>
      <p:ext uri="{BB962C8B-B14F-4D97-AF65-F5344CB8AC3E}">
        <p14:creationId xmlns:p14="http://schemas.microsoft.com/office/powerpoint/2010/main" val="1492143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ransvImpKicker.pdf"/>
          <p:cNvPicPr>
            <a:picLocks noChangeAspect="1"/>
          </p:cNvPicPr>
          <p:nvPr/>
        </p:nvPicPr>
        <p:blipFill>
          <a:blip r:embed="rId2"/>
          <a:stretch>
            <a:fillRect/>
          </a:stretch>
        </p:blipFill>
        <p:spPr>
          <a:xfrm>
            <a:off x="5123207" y="1540810"/>
            <a:ext cx="3890861" cy="2448000"/>
          </a:xfrm>
          <a:prstGeom prst="rect">
            <a:avLst/>
          </a:prstGeom>
        </p:spPr>
      </p:pic>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Transverse resonator</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71</a:t>
            </a:fld>
            <a:endParaRPr lang="en-US" dirty="0"/>
          </a:p>
        </p:txBody>
      </p:sp>
      <p:sp>
        <p:nvSpPr>
          <p:cNvPr id="17" name="Content Placeholder 2"/>
          <p:cNvSpPr txBox="1">
            <a:spLocks/>
          </p:cNvSpPr>
          <p:nvPr/>
        </p:nvSpPr>
        <p:spPr>
          <a:xfrm>
            <a:off x="918790" y="4503317"/>
            <a:ext cx="7159565" cy="1253258"/>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Shape of wake function can</a:t>
            </a:r>
            <a:r>
              <a:rPr kumimoji="0" lang="en-US" sz="2162" b="0" i="0" u="none" strike="noStrike" kern="1200" cap="none" spc="0" normalizeH="0" noProof="0" dirty="0" smtClean="0">
                <a:ln>
                  <a:noFill/>
                </a:ln>
                <a:solidFill>
                  <a:schemeClr val="tx1"/>
                </a:solidFill>
                <a:effectLst/>
                <a:uLnTx/>
                <a:uFillTx/>
                <a:latin typeface="+mn-lt"/>
                <a:ea typeface="+mn-ea"/>
                <a:cs typeface="+mn-cs"/>
              </a:rPr>
              <a:t> be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similar to that</a:t>
            </a:r>
            <a:r>
              <a:rPr kumimoji="0" lang="en-US" sz="2162" b="0" i="0" u="none" strike="noStrike" kern="1200" cap="none" spc="0" normalizeH="0" noProof="0" dirty="0" smtClean="0">
                <a:ln>
                  <a:noFill/>
                </a:ln>
                <a:solidFill>
                  <a:schemeClr val="tx1"/>
                </a:solidFill>
                <a:effectLst/>
                <a:uLnTx/>
                <a:uFillTx/>
                <a:latin typeface="+mn-lt"/>
                <a:ea typeface="+mn-ea"/>
                <a:cs typeface="+mn-cs"/>
              </a:rPr>
              <a:t> in</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longitudina</a:t>
            </a:r>
            <a:r>
              <a:rPr kumimoji="0" lang="en-US" sz="2162" b="0" i="0" u="none" strike="noStrike" kern="1200" cap="none" spc="0" normalizeH="0" baseline="0" noProof="0" dirty="0">
                <a:ln>
                  <a:noFill/>
                </a:ln>
                <a:solidFill>
                  <a:schemeClr val="tx1"/>
                </a:solidFill>
                <a:effectLst/>
                <a:uLnTx/>
                <a:uFillTx/>
                <a:latin typeface="+mn-lt"/>
                <a:ea typeface="+mn-ea"/>
                <a:cs typeface="+mn-cs"/>
              </a:rPr>
              <a:t>l</a:t>
            </a:r>
            <a:r>
              <a:rPr lang="en-US" sz="2162" dirty="0" smtClean="0"/>
              <a:t> plane, determined by the oscillation period of the trailing electromagnetic fields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162" dirty="0" smtClean="0"/>
              <a:t>Contrary to longitudinal impedances, </a:t>
            </a:r>
            <a:r>
              <a:rPr lang="en-US" sz="2162" dirty="0" err="1" smtClean="0"/>
              <a:t>Re[Z</a:t>
            </a:r>
            <a:r>
              <a:rPr lang="en-US" sz="2162" baseline="-25000" dirty="0" err="1" smtClean="0"/>
              <a:t>x,y</a:t>
            </a:r>
            <a:r>
              <a:rPr lang="en-US" sz="2162" dirty="0" smtClean="0"/>
              <a:t>] is an odd function of frequency, while </a:t>
            </a:r>
            <a:r>
              <a:rPr lang="en-US" sz="2162" dirty="0" err="1" smtClean="0"/>
              <a:t>Im[Z</a:t>
            </a:r>
            <a:r>
              <a:rPr lang="en-US" sz="2162" baseline="-25000" dirty="0" err="1" smtClean="0"/>
              <a:t>x,y</a:t>
            </a:r>
            <a:r>
              <a:rPr lang="en-US" sz="2162" dirty="0" smtClean="0"/>
              <a:t>] is an even function</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8" name="Picture 17" descr="TransvWakeKicker.pdf"/>
          <p:cNvPicPr>
            <a:picLocks noChangeAspect="1"/>
          </p:cNvPicPr>
          <p:nvPr/>
        </p:nvPicPr>
        <p:blipFill>
          <a:blip r:embed="rId3"/>
          <a:stretch>
            <a:fillRect/>
          </a:stretch>
        </p:blipFill>
        <p:spPr>
          <a:xfrm>
            <a:off x="167894" y="1540810"/>
            <a:ext cx="3969730" cy="2448000"/>
          </a:xfrm>
          <a:prstGeom prst="rect">
            <a:avLst/>
          </a:prstGeom>
        </p:spPr>
      </p:pic>
      <p:sp>
        <p:nvSpPr>
          <p:cNvPr id="20" name="TextBox 19"/>
          <p:cNvSpPr txBox="1"/>
          <p:nvPr/>
        </p:nvSpPr>
        <p:spPr>
          <a:xfrm>
            <a:off x="6479385" y="2265262"/>
            <a:ext cx="897969" cy="323165"/>
          </a:xfrm>
          <a:prstGeom prst="rect">
            <a:avLst/>
          </a:prstGeom>
          <a:noFill/>
        </p:spPr>
        <p:txBody>
          <a:bodyPr wrap="square" rtlCol="0">
            <a:spAutoFit/>
          </a:bodyPr>
          <a:lstStyle/>
          <a:p>
            <a:r>
              <a:rPr lang="en-US" sz="1500" b="1" dirty="0" err="1" smtClean="0">
                <a:solidFill>
                  <a:srgbClr val="000090"/>
                </a:solidFill>
              </a:rPr>
              <a:t>Re[Z</a:t>
            </a:r>
            <a:r>
              <a:rPr lang="en-US" sz="1500" b="1" baseline="-25000" dirty="0" err="1" smtClean="0">
                <a:solidFill>
                  <a:srgbClr val="000090"/>
                </a:solidFill>
              </a:rPr>
              <a:t>x,y</a:t>
            </a:r>
            <a:r>
              <a:rPr lang="en-US" sz="1500" b="1" dirty="0" smtClean="0">
                <a:solidFill>
                  <a:srgbClr val="000090"/>
                </a:solidFill>
              </a:rPr>
              <a:t>]</a:t>
            </a:r>
            <a:endParaRPr lang="en-US" sz="1500" b="1" dirty="0">
              <a:solidFill>
                <a:srgbClr val="000090"/>
              </a:solidFill>
            </a:endParaRPr>
          </a:p>
        </p:txBody>
      </p:sp>
      <p:sp>
        <p:nvSpPr>
          <p:cNvPr id="21" name="TextBox 20"/>
          <p:cNvSpPr txBox="1"/>
          <p:nvPr/>
        </p:nvSpPr>
        <p:spPr>
          <a:xfrm>
            <a:off x="5322226" y="3255661"/>
            <a:ext cx="947171" cy="323165"/>
          </a:xfrm>
          <a:prstGeom prst="rect">
            <a:avLst/>
          </a:prstGeom>
          <a:noFill/>
        </p:spPr>
        <p:txBody>
          <a:bodyPr wrap="square" rtlCol="0">
            <a:spAutoFit/>
          </a:bodyPr>
          <a:lstStyle/>
          <a:p>
            <a:r>
              <a:rPr lang="en-US" sz="1500" b="1" dirty="0" err="1" smtClean="0">
                <a:solidFill>
                  <a:srgbClr val="FF0000"/>
                </a:solidFill>
              </a:rPr>
              <a:t>Im[Z</a:t>
            </a:r>
            <a:r>
              <a:rPr lang="en-US" sz="1500" b="1" baseline="-25000" dirty="0" err="1" smtClean="0">
                <a:solidFill>
                  <a:srgbClr val="FF0000"/>
                </a:solidFill>
              </a:rPr>
              <a:t>x,y</a:t>
            </a:r>
            <a:r>
              <a:rPr lang="en-US" sz="1500" b="1" dirty="0" smtClean="0">
                <a:solidFill>
                  <a:srgbClr val="FF0000"/>
                </a:solidFill>
              </a:rPr>
              <a:t>]</a:t>
            </a:r>
            <a:endParaRPr lang="en-US" sz="1500" b="1" dirty="0">
              <a:solidFill>
                <a:srgbClr val="FF0000"/>
              </a:solidFill>
            </a:endParaRPr>
          </a:p>
        </p:txBody>
      </p:sp>
      <p:pic>
        <p:nvPicPr>
          <p:cNvPr id="23" name="Picture 22" descr="latex-image-1.pdf"/>
          <p:cNvPicPr>
            <a:picLocks noChangeAspect="1"/>
          </p:cNvPicPr>
          <p:nvPr/>
        </p:nvPicPr>
        <p:blipFill rotWithShape="1">
          <a:blip r:embed="rId4">
            <a:extLst>
              <a:ext uri="{28A0092B-C50C-407E-A947-70E740481C1C}">
                <a14:useLocalDpi xmlns:a14="http://schemas.microsoft.com/office/drawing/2010/main" val="0"/>
              </a:ext>
            </a:extLst>
          </a:blip>
          <a:srcRect l="41419" r="49813"/>
          <a:stretch/>
        </p:blipFill>
        <p:spPr>
          <a:xfrm>
            <a:off x="4200880" y="2359098"/>
            <a:ext cx="891514" cy="968850"/>
          </a:xfrm>
          <a:prstGeom prst="rect">
            <a:avLst/>
          </a:prstGeom>
        </p:spPr>
      </p:pic>
    </p:spTree>
    <p:extLst>
      <p:ext uri="{BB962C8B-B14F-4D97-AF65-F5344CB8AC3E}">
        <p14:creationId xmlns:p14="http://schemas.microsoft.com/office/powerpoint/2010/main" val="77898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7" grpId="1"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72</a:t>
            </a:fld>
            <a:endParaRPr lang="en-US" dirty="0"/>
          </a:p>
        </p:txBody>
      </p:sp>
      <p:sp>
        <p:nvSpPr>
          <p:cNvPr id="12" name="Content Placeholder 2"/>
          <p:cNvSpPr txBox="1">
            <a:spLocks/>
          </p:cNvSpPr>
          <p:nvPr/>
        </p:nvSpPr>
        <p:spPr>
          <a:xfrm>
            <a:off x="4783173" y="1117935"/>
            <a:ext cx="4182688" cy="2133600"/>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a:t>
            </a:r>
            <a:r>
              <a:rPr lang="en-US" sz="2162" dirty="0" err="1"/>
              <a:t>n</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example: magnetic kickers are usually large contributors to</a:t>
            </a:r>
            <a:r>
              <a:rPr kumimoji="0" lang="en-US" sz="2162" b="0" i="0" u="none" strike="noStrike" kern="1200" cap="none" spc="0" normalizeH="0" noProof="0" dirty="0" smtClean="0">
                <a:ln>
                  <a:noFill/>
                </a:ln>
                <a:solidFill>
                  <a:schemeClr val="tx1"/>
                </a:solidFill>
                <a:effectLst/>
                <a:uLnTx/>
                <a:uFillTx/>
                <a:latin typeface="+mn-lt"/>
                <a:ea typeface="+mn-ea"/>
                <a:cs typeface="+mn-cs"/>
              </a:rPr>
              <a:t> the transverse impedance of a machine</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162" dirty="0" smtClean="0"/>
              <a:t>It is a broad band contribution </a:t>
            </a:r>
          </a:p>
          <a:p>
            <a:pPr marL="817200" lvl="2" indent="-285750">
              <a:spcBef>
                <a:spcPct val="20000"/>
              </a:spcBef>
              <a:buFont typeface="Arial"/>
              <a:buChar char="–"/>
              <a:defRPr/>
            </a:pPr>
            <a:r>
              <a:rPr kumimoji="0" lang="en-US" sz="2162" b="0" i="0" u="none" strike="noStrike" kern="1200" cap="none" spc="0" normalizeH="0" noProof="0" dirty="0" smtClean="0">
                <a:ln>
                  <a:noFill/>
                </a:ln>
                <a:solidFill>
                  <a:schemeClr val="tx1"/>
                </a:solidFill>
                <a:effectLst/>
                <a:uLnTx/>
                <a:uFillTx/>
                <a:latin typeface="+mn-lt"/>
                <a:ea typeface="+mn-ea"/>
                <a:cs typeface="+mn-cs"/>
              </a:rPr>
              <a:t>No trapped modes</a:t>
            </a:r>
          </a:p>
          <a:p>
            <a:pPr marL="817200" lvl="2" indent="-285750">
              <a:spcBef>
                <a:spcPct val="20000"/>
              </a:spcBef>
              <a:buFont typeface="Arial"/>
              <a:buChar char="–"/>
              <a:defRPr/>
            </a:pPr>
            <a:r>
              <a:rPr lang="en-US" sz="2162" dirty="0" smtClean="0"/>
              <a:t>Losses both in vacuum chamber and ferrite (kicker heating and </a:t>
            </a:r>
            <a:r>
              <a:rPr lang="en-US" sz="2162" dirty="0" err="1" smtClean="0"/>
              <a:t>outgassing</a:t>
            </a:r>
            <a:r>
              <a:rPr lang="en-US" sz="2162" dirty="0" smtClean="0"/>
              <a:t>)</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3D_tsu.pdf"/>
          <p:cNvPicPr>
            <a:picLocks noChangeAspect="1"/>
          </p:cNvPicPr>
          <p:nvPr/>
        </p:nvPicPr>
        <p:blipFill>
          <a:blip r:embed="rId2"/>
          <a:stretch>
            <a:fillRect/>
          </a:stretch>
        </p:blipFill>
        <p:spPr>
          <a:xfrm>
            <a:off x="76200" y="1129297"/>
            <a:ext cx="4507086" cy="2160000"/>
          </a:xfrm>
          <a:prstGeom prst="rect">
            <a:avLst/>
          </a:prstGeom>
        </p:spPr>
      </p:pic>
      <p:grpSp>
        <p:nvGrpSpPr>
          <p:cNvPr id="7" name="Group 6"/>
          <p:cNvGrpSpPr/>
          <p:nvPr/>
        </p:nvGrpSpPr>
        <p:grpSpPr>
          <a:xfrm>
            <a:off x="547148" y="3392961"/>
            <a:ext cx="8243324" cy="2798866"/>
            <a:chOff x="547148" y="3392961"/>
            <a:chExt cx="8243324" cy="2798866"/>
          </a:xfrm>
        </p:grpSpPr>
        <p:pic>
          <p:nvPicPr>
            <p:cNvPr id="30" name="Picture 29"/>
            <p:cNvPicPr>
              <a:picLocks noChangeAspect="1"/>
            </p:cNvPicPr>
            <p:nvPr/>
          </p:nvPicPr>
          <p:blipFill>
            <a:blip r:embed="rId3"/>
            <a:stretch>
              <a:fillRect/>
            </a:stretch>
          </p:blipFill>
          <p:spPr>
            <a:xfrm>
              <a:off x="5052193" y="3405919"/>
              <a:ext cx="3738279" cy="2785908"/>
            </a:xfrm>
            <a:prstGeom prst="rect">
              <a:avLst/>
            </a:prstGeom>
          </p:spPr>
        </p:pic>
        <p:grpSp>
          <p:nvGrpSpPr>
            <p:cNvPr id="3" name="Group 2"/>
            <p:cNvGrpSpPr/>
            <p:nvPr/>
          </p:nvGrpSpPr>
          <p:grpSpPr>
            <a:xfrm>
              <a:off x="4291242" y="3392961"/>
              <a:ext cx="4317804" cy="1981096"/>
              <a:chOff x="4291242" y="3392961"/>
              <a:chExt cx="4317804" cy="1981096"/>
            </a:xfrm>
          </p:grpSpPr>
          <p:pic>
            <p:nvPicPr>
              <p:cNvPr id="28" name="Picture 27" descr="latex-image-1.pdf"/>
              <p:cNvPicPr>
                <a:picLocks noChangeAspect="1"/>
              </p:cNvPicPr>
              <p:nvPr/>
            </p:nvPicPr>
            <p:blipFill rotWithShape="1">
              <a:blip r:embed="rId4">
                <a:extLst>
                  <a:ext uri="{28A0092B-C50C-407E-A947-70E740481C1C}">
                    <a14:useLocalDpi xmlns:a14="http://schemas.microsoft.com/office/drawing/2010/main" val="0"/>
                  </a:ext>
                </a:extLst>
              </a:blip>
              <a:srcRect l="41419" r="49813"/>
              <a:stretch/>
            </p:blipFill>
            <p:spPr>
              <a:xfrm>
                <a:off x="4291242" y="4405207"/>
                <a:ext cx="891514" cy="968850"/>
              </a:xfrm>
              <a:prstGeom prst="rect">
                <a:avLst/>
              </a:prstGeom>
            </p:spPr>
          </p:pic>
          <p:sp>
            <p:nvSpPr>
              <p:cNvPr id="29" name="TextBox 28"/>
              <p:cNvSpPr txBox="1"/>
              <p:nvPr/>
            </p:nvSpPr>
            <p:spPr>
              <a:xfrm>
                <a:off x="5961802" y="3392961"/>
                <a:ext cx="2647244" cy="338554"/>
              </a:xfrm>
              <a:prstGeom prst="rect">
                <a:avLst/>
              </a:prstGeom>
              <a:solidFill>
                <a:srgbClr val="FFFFFF"/>
              </a:solidFill>
            </p:spPr>
            <p:txBody>
              <a:bodyPr wrap="square" rtlCol="0">
                <a:spAutoFit/>
              </a:bodyPr>
              <a:lstStyle/>
              <a:p>
                <a:r>
                  <a:rPr lang="en-US" sz="1600" dirty="0" smtClean="0"/>
                  <a:t>Horizontal impedance</a:t>
                </a:r>
                <a:endParaRPr lang="en-US" sz="1600" dirty="0"/>
              </a:p>
            </p:txBody>
          </p:sp>
        </p:grpSp>
        <p:pic>
          <p:nvPicPr>
            <p:cNvPr id="11" name="Picture 10"/>
            <p:cNvPicPr>
              <a:picLocks noChangeAspect="1"/>
            </p:cNvPicPr>
            <p:nvPr/>
          </p:nvPicPr>
          <p:blipFill>
            <a:blip r:embed="rId5"/>
            <a:stretch>
              <a:fillRect/>
            </a:stretch>
          </p:blipFill>
          <p:spPr>
            <a:xfrm>
              <a:off x="547148" y="3555512"/>
              <a:ext cx="3758840" cy="2623357"/>
            </a:xfrm>
            <a:prstGeom prst="rect">
              <a:avLst/>
            </a:prstGeom>
          </p:spPr>
        </p:pic>
      </p:grpSp>
      <p:sp>
        <p:nvSpPr>
          <p:cNvPr id="8" name="TextBox 7"/>
          <p:cNvSpPr txBox="1"/>
          <p:nvPr/>
        </p:nvSpPr>
        <p:spPr>
          <a:xfrm>
            <a:off x="2068731" y="5303083"/>
            <a:ext cx="2134200" cy="523220"/>
          </a:xfrm>
          <a:prstGeom prst="rect">
            <a:avLst/>
          </a:prstGeom>
          <a:noFill/>
        </p:spPr>
        <p:txBody>
          <a:bodyPr wrap="square" rtlCol="0">
            <a:spAutoFit/>
          </a:bodyPr>
          <a:lstStyle/>
          <a:p>
            <a:r>
              <a:rPr lang="en-US" sz="1400" dirty="0" smtClean="0"/>
              <a:t>N.B. In this plot the z-axis has been reversed</a:t>
            </a:r>
            <a:endParaRPr lang="en-US" sz="1400" dirty="0"/>
          </a:p>
        </p:txBody>
      </p:sp>
    </p:spTree>
    <p:extLst>
      <p:ext uri="{BB962C8B-B14F-4D97-AF65-F5344CB8AC3E}">
        <p14:creationId xmlns:p14="http://schemas.microsoft.com/office/powerpoint/2010/main" val="684800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5182757" y="3354087"/>
            <a:ext cx="3504044" cy="2824688"/>
          </a:xfrm>
          <a:prstGeom prst="rect">
            <a:avLst/>
          </a:prstGeom>
        </p:spPr>
      </p:pic>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73</a:t>
            </a:fld>
            <a:endParaRPr lang="en-US" dirty="0"/>
          </a:p>
        </p:txBody>
      </p:sp>
      <p:sp>
        <p:nvSpPr>
          <p:cNvPr id="12" name="Content Placeholder 2"/>
          <p:cNvSpPr txBox="1">
            <a:spLocks/>
          </p:cNvSpPr>
          <p:nvPr/>
        </p:nvSpPr>
        <p:spPr>
          <a:xfrm>
            <a:off x="4783173" y="1117935"/>
            <a:ext cx="4182688" cy="2133600"/>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a:t>
            </a:r>
            <a:r>
              <a:rPr lang="en-US" sz="2162" dirty="0" err="1"/>
              <a:t>n</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example: magnetic kickers are usually large contributors to</a:t>
            </a:r>
            <a:r>
              <a:rPr kumimoji="0" lang="en-US" sz="2162" b="0" i="0" u="none" strike="noStrike" kern="1200" cap="none" spc="0" normalizeH="0" noProof="0" dirty="0" smtClean="0">
                <a:ln>
                  <a:noFill/>
                </a:ln>
                <a:solidFill>
                  <a:schemeClr val="tx1"/>
                </a:solidFill>
                <a:effectLst/>
                <a:uLnTx/>
                <a:uFillTx/>
                <a:latin typeface="+mn-lt"/>
                <a:ea typeface="+mn-ea"/>
                <a:cs typeface="+mn-cs"/>
              </a:rPr>
              <a:t> the transverse impedance of a machine</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lvl="1" indent="-285750">
              <a:spcBef>
                <a:spcPct val="20000"/>
              </a:spcBef>
              <a:buFont typeface="Arial"/>
              <a:buChar char="–"/>
              <a:defRPr/>
            </a:pPr>
            <a:r>
              <a:rPr lang="en-US" sz="2162" dirty="0" smtClean="0"/>
              <a:t>It is a broad band contribution </a:t>
            </a:r>
          </a:p>
          <a:p>
            <a:pPr marL="817200" lvl="2" indent="-285750">
              <a:spcBef>
                <a:spcPct val="20000"/>
              </a:spcBef>
              <a:buFont typeface="Arial"/>
              <a:buChar char="–"/>
              <a:defRPr/>
            </a:pPr>
            <a:r>
              <a:rPr kumimoji="0" lang="en-US" sz="2162" b="0" i="0" u="none" strike="noStrike" kern="1200" cap="none" spc="0" normalizeH="0" noProof="0" dirty="0" smtClean="0">
                <a:ln>
                  <a:noFill/>
                </a:ln>
                <a:solidFill>
                  <a:schemeClr val="tx1"/>
                </a:solidFill>
                <a:effectLst/>
                <a:uLnTx/>
                <a:uFillTx/>
                <a:latin typeface="+mn-lt"/>
                <a:ea typeface="+mn-ea"/>
                <a:cs typeface="+mn-cs"/>
              </a:rPr>
              <a:t>No trapped modes</a:t>
            </a:r>
          </a:p>
          <a:p>
            <a:pPr marL="817200" lvl="2" indent="-285750">
              <a:spcBef>
                <a:spcPct val="20000"/>
              </a:spcBef>
              <a:buFont typeface="Arial"/>
              <a:buChar char="–"/>
              <a:defRPr/>
            </a:pPr>
            <a:r>
              <a:rPr lang="en-US" sz="2162" dirty="0" smtClean="0"/>
              <a:t>Losses both in vacuum chamber and ferrite (kicker heating and </a:t>
            </a:r>
            <a:r>
              <a:rPr lang="en-US" sz="2162" dirty="0" err="1" smtClean="0"/>
              <a:t>outgassing</a:t>
            </a:r>
            <a:r>
              <a:rPr lang="en-US" sz="2162" dirty="0" smtClean="0"/>
              <a:t>)</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3D_tsu.pdf"/>
          <p:cNvPicPr>
            <a:picLocks noChangeAspect="1"/>
          </p:cNvPicPr>
          <p:nvPr/>
        </p:nvPicPr>
        <p:blipFill>
          <a:blip r:embed="rId3"/>
          <a:stretch>
            <a:fillRect/>
          </a:stretch>
        </p:blipFill>
        <p:spPr>
          <a:xfrm>
            <a:off x="76200" y="1129297"/>
            <a:ext cx="4507086" cy="2160000"/>
          </a:xfrm>
          <a:prstGeom prst="rect">
            <a:avLst/>
          </a:prstGeom>
        </p:spPr>
      </p:pic>
      <p:grpSp>
        <p:nvGrpSpPr>
          <p:cNvPr id="3" name="Group 2"/>
          <p:cNvGrpSpPr/>
          <p:nvPr/>
        </p:nvGrpSpPr>
        <p:grpSpPr>
          <a:xfrm>
            <a:off x="4291242" y="3392961"/>
            <a:ext cx="4395558" cy="1981096"/>
            <a:chOff x="4291242" y="3392961"/>
            <a:chExt cx="4395558" cy="1981096"/>
          </a:xfrm>
        </p:grpSpPr>
        <p:pic>
          <p:nvPicPr>
            <p:cNvPr id="28" name="Picture 27" descr="latex-image-1.pdf"/>
            <p:cNvPicPr>
              <a:picLocks noChangeAspect="1"/>
            </p:cNvPicPr>
            <p:nvPr/>
          </p:nvPicPr>
          <p:blipFill rotWithShape="1">
            <a:blip r:embed="rId4">
              <a:extLst>
                <a:ext uri="{28A0092B-C50C-407E-A947-70E740481C1C}">
                  <a14:useLocalDpi xmlns:a14="http://schemas.microsoft.com/office/drawing/2010/main" val="0"/>
                </a:ext>
              </a:extLst>
            </a:blip>
            <a:srcRect l="41419" r="49813"/>
            <a:stretch/>
          </p:blipFill>
          <p:spPr>
            <a:xfrm>
              <a:off x="4291242" y="4405207"/>
              <a:ext cx="891514" cy="968850"/>
            </a:xfrm>
            <a:prstGeom prst="rect">
              <a:avLst/>
            </a:prstGeom>
          </p:spPr>
        </p:pic>
        <p:sp>
          <p:nvSpPr>
            <p:cNvPr id="29" name="TextBox 28"/>
            <p:cNvSpPr txBox="1"/>
            <p:nvPr/>
          </p:nvSpPr>
          <p:spPr>
            <a:xfrm>
              <a:off x="6039556" y="3392961"/>
              <a:ext cx="2647244" cy="338554"/>
            </a:xfrm>
            <a:prstGeom prst="rect">
              <a:avLst/>
            </a:prstGeom>
            <a:solidFill>
              <a:srgbClr val="FFFFFF"/>
            </a:solidFill>
          </p:spPr>
          <p:txBody>
            <a:bodyPr wrap="square" rtlCol="0">
              <a:spAutoFit/>
            </a:bodyPr>
            <a:lstStyle/>
            <a:p>
              <a:r>
                <a:rPr lang="en-US" sz="1600" dirty="0" smtClean="0"/>
                <a:t>Vertical impedance</a:t>
              </a:r>
              <a:endParaRPr lang="en-US" sz="1600" dirty="0"/>
            </a:p>
          </p:txBody>
        </p:sp>
      </p:grpSp>
      <p:sp>
        <p:nvSpPr>
          <p:cNvPr id="9" name="TextBox 8"/>
          <p:cNvSpPr txBox="1"/>
          <p:nvPr/>
        </p:nvSpPr>
        <p:spPr>
          <a:xfrm>
            <a:off x="4085095" y="6136699"/>
            <a:ext cx="4333866" cy="584776"/>
          </a:xfrm>
          <a:prstGeom prst="rect">
            <a:avLst/>
          </a:prstGeom>
          <a:solidFill>
            <a:schemeClr val="bg1"/>
          </a:solidFill>
        </p:spPr>
        <p:txBody>
          <a:bodyPr wrap="square" rtlCol="0">
            <a:spAutoFit/>
          </a:bodyPr>
          <a:lstStyle/>
          <a:p>
            <a:r>
              <a:rPr lang="en-US" sz="1600" dirty="0" smtClean="0"/>
              <a:t>In the EM simulation wakes do not go to zero when z=0 due to finite size of excitation</a:t>
            </a:r>
            <a:endParaRPr lang="en-US" sz="1600" dirty="0"/>
          </a:p>
        </p:txBody>
      </p:sp>
      <p:pic>
        <p:nvPicPr>
          <p:cNvPr id="11" name="Picture 10"/>
          <p:cNvPicPr>
            <a:picLocks noChangeAspect="1"/>
          </p:cNvPicPr>
          <p:nvPr/>
        </p:nvPicPr>
        <p:blipFill>
          <a:blip r:embed="rId5"/>
          <a:stretch>
            <a:fillRect/>
          </a:stretch>
        </p:blipFill>
        <p:spPr>
          <a:xfrm>
            <a:off x="547148" y="3555512"/>
            <a:ext cx="3758840" cy="2623357"/>
          </a:xfrm>
          <a:prstGeom prst="rect">
            <a:avLst/>
          </a:prstGeom>
        </p:spPr>
      </p:pic>
      <p:sp>
        <p:nvSpPr>
          <p:cNvPr id="32" name="TextBox 31"/>
          <p:cNvSpPr txBox="1"/>
          <p:nvPr/>
        </p:nvSpPr>
        <p:spPr>
          <a:xfrm>
            <a:off x="2068731" y="5303083"/>
            <a:ext cx="2134200" cy="523220"/>
          </a:xfrm>
          <a:prstGeom prst="rect">
            <a:avLst/>
          </a:prstGeom>
          <a:noFill/>
        </p:spPr>
        <p:txBody>
          <a:bodyPr wrap="square" rtlCol="0">
            <a:spAutoFit/>
          </a:bodyPr>
          <a:lstStyle/>
          <a:p>
            <a:r>
              <a:rPr lang="en-US" sz="1400" dirty="0" smtClean="0"/>
              <a:t>N.B. In this plot the z-axis has been reversed</a:t>
            </a:r>
            <a:endParaRPr lang="en-US" sz="1400" dirty="0"/>
          </a:p>
        </p:txBody>
      </p:sp>
    </p:spTree>
    <p:extLst>
      <p:ext uri="{BB962C8B-B14F-4D97-AF65-F5344CB8AC3E}">
        <p14:creationId xmlns:p14="http://schemas.microsoft.com/office/powerpoint/2010/main" val="1410338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74</a:t>
            </a:fld>
            <a:endParaRPr lang="en-US" dirty="0"/>
          </a:p>
        </p:txBody>
      </p:sp>
      <p:sp>
        <p:nvSpPr>
          <p:cNvPr id="31" name="Content Placeholder 2"/>
          <p:cNvSpPr txBox="1">
            <a:spLocks/>
          </p:cNvSpPr>
          <p:nvPr/>
        </p:nvSpPr>
        <p:spPr>
          <a:xfrm>
            <a:off x="3962400" y="1247425"/>
            <a:ext cx="4508972" cy="762000"/>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Evolution of the the vertical electric</a:t>
            </a:r>
            <a:r>
              <a:rPr kumimoji="0" lang="en-US" sz="2162" b="0" i="0" u="none" strike="noStrike" kern="1200" cap="none" spc="0" normalizeH="0" noProof="0" dirty="0" smtClean="0">
                <a:ln>
                  <a:noFill/>
                </a:ln>
                <a:solidFill>
                  <a:schemeClr val="tx1"/>
                </a:solidFill>
                <a:effectLst/>
                <a:uLnTx/>
                <a:uFillTx/>
                <a:latin typeface="+mn-lt"/>
                <a:ea typeface="+mn-ea"/>
                <a:cs typeface="+mn-cs"/>
              </a:rPr>
              <a:t> field </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(E</a:t>
            </a:r>
            <a:r>
              <a:rPr lang="en-US" sz="2162" baseline="-25000" dirty="0" err="1" smtClean="0"/>
              <a:t>y</a:t>
            </a:r>
            <a:r>
              <a:rPr kumimoji="0" lang="en-US" sz="2162" b="0" i="0" u="none" strike="noStrike" kern="1200" cap="none" spc="0" normalizeH="0" noProof="0" dirty="0" smtClean="0">
                <a:ln>
                  <a:noFill/>
                </a:ln>
                <a:solidFill>
                  <a:schemeClr val="tx1"/>
                </a:solidFill>
                <a:effectLst/>
                <a:uLnTx/>
                <a:uFillTx/>
                <a:latin typeface="+mn-lt"/>
                <a:ea typeface="+mn-ea"/>
                <a:cs typeface="+mn-cs"/>
              </a:rPr>
              <a:t>)</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in the kicker while and after the beam has passed</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2" name="Picture 31" descr="3D_tsu.pdf"/>
          <p:cNvPicPr>
            <a:picLocks noChangeAspect="1"/>
          </p:cNvPicPr>
          <p:nvPr/>
        </p:nvPicPr>
        <p:blipFill>
          <a:blip r:embed="rId4"/>
          <a:stretch>
            <a:fillRect/>
          </a:stretch>
        </p:blipFill>
        <p:spPr>
          <a:xfrm>
            <a:off x="352287" y="1012115"/>
            <a:ext cx="3380312" cy="1619999"/>
          </a:xfrm>
          <a:prstGeom prst="rect">
            <a:avLst/>
          </a:prstGeom>
        </p:spPr>
      </p:pic>
      <p:pic>
        <p:nvPicPr>
          <p:cNvPr id="33" name="kickers_MKP_tustui_video_y.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148618" y="2929210"/>
            <a:ext cx="6910865" cy="3312000"/>
          </a:xfrm>
          <a:prstGeom prst="rect">
            <a:avLst/>
          </a:prstGeom>
        </p:spPr>
      </p:pic>
      <p:sp>
        <p:nvSpPr>
          <p:cNvPr id="34" name="Oval 18"/>
          <p:cNvSpPr>
            <a:spLocks noChangeArrowheads="1"/>
          </p:cNvSpPr>
          <p:nvPr/>
        </p:nvSpPr>
        <p:spPr bwMode="auto">
          <a:xfrm>
            <a:off x="763634" y="4456706"/>
            <a:ext cx="216000"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35" name="Oval 18"/>
          <p:cNvSpPr>
            <a:spLocks noChangeArrowheads="1"/>
          </p:cNvSpPr>
          <p:nvPr/>
        </p:nvSpPr>
        <p:spPr bwMode="auto">
          <a:xfrm>
            <a:off x="-324544" y="4484928"/>
            <a:ext cx="288000" cy="195263"/>
          </a:xfrm>
          <a:prstGeom prst="ellipse">
            <a:avLst/>
          </a:prstGeom>
          <a:solidFill>
            <a:srgbClr val="FF0000">
              <a:alpha val="39999"/>
            </a:srgbClr>
          </a:solidFill>
          <a:ln w="28575">
            <a:solidFill>
              <a:srgbClr val="FF0000"/>
            </a:solidFill>
            <a:round/>
            <a:headEnd/>
            <a:tailEn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3635397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700"/>
                                  </p:stCondLst>
                                  <p:childTnLst>
                                    <p:cmd type="call" cmd="playFrom(0.0)">
                                      <p:cBhvr>
                                        <p:cTn id="6" dur="8000" fill="hold"/>
                                        <p:tgtEl>
                                          <p:spTgt spid="33"/>
                                        </p:tgtEl>
                                      </p:cBhvr>
                                    </p:cmd>
                                  </p:childTnLst>
                                </p:cTn>
                              </p:par>
                              <p:par>
                                <p:cTn id="7" presetID="42" presetClass="path" presetSubtype="0" accel="50000" decel="50000" fill="hold" grpId="0" nodeType="withEffect">
                                  <p:stCondLst>
                                    <p:cond delay="0"/>
                                  </p:stCondLst>
                                  <p:childTnLst>
                                    <p:animMotion origin="layout" path="M -8.74545E-7 2.04261E-6 L 0.74198 -0.00371 " pathEditMode="relative" rAng="0" ptsTypes="AA">
                                      <p:cBhvr>
                                        <p:cTn id="8" dur="5000" fill="hold"/>
                                        <p:tgtEl>
                                          <p:spTgt spid="34"/>
                                        </p:tgtEl>
                                        <p:attrNameLst>
                                          <p:attrName>ppt_x</p:attrName>
                                          <p:attrName>ppt_y</p:attrName>
                                        </p:attrNameLst>
                                      </p:cBhvr>
                                      <p:rCtr x="37099" y="-185"/>
                                    </p:animMotion>
                                  </p:childTnLst>
                                  <p:subTnLst>
                                    <p:set>
                                      <p:cBhvr override="childStyle">
                                        <p:cTn dur="1" fill="hold" display="0" masterRel="sameClick" afterEffect="1">
                                          <p:stCondLst>
                                            <p:cond evt="end" delay="0">
                                              <p:tn val="7"/>
                                            </p:cond>
                                          </p:stCondLst>
                                        </p:cTn>
                                        <p:tgtEl>
                                          <p:spTgt spid="34"/>
                                        </p:tgtEl>
                                        <p:attrNameLst>
                                          <p:attrName>style.visibility</p:attrName>
                                        </p:attrNameLst>
                                      </p:cBhvr>
                                      <p:to>
                                        <p:strVal val="hidden"/>
                                      </p:to>
                                    </p:set>
                                  </p:subTnLst>
                                </p:cTn>
                              </p:par>
                              <p:par>
                                <p:cTn id="9" presetID="0" presetClass="path" presetSubtype="0" accel="50000" decel="50000" fill="hold" grpId="0" nodeType="withEffect">
                                  <p:stCondLst>
                                    <p:cond delay="800"/>
                                  </p:stCondLst>
                                  <p:childTnLst>
                                    <p:animMotion origin="layout" path="M -0.00035 0.00023 L 0.8025 -0.0037 " pathEditMode="relative" rAng="0" ptsTypes="AA">
                                      <p:cBhvr>
                                        <p:cTn id="10" dur="5000" fill="hold"/>
                                        <p:tgtEl>
                                          <p:spTgt spid="35"/>
                                        </p:tgtEl>
                                        <p:attrNameLst>
                                          <p:attrName>ppt_x</p:attrName>
                                          <p:attrName>ppt_y</p:attrName>
                                        </p:attrNameLst>
                                      </p:cBhvr>
                                      <p:rCtr x="40142" y="-208"/>
                                    </p:animMotion>
                                  </p:childTnLst>
                                  <p:subTnLst>
                                    <p:set>
                                      <p:cBhvr override="childStyle">
                                        <p:cTn dur="1" fill="hold" display="0" masterRel="sameClick" afterEffect="1">
                                          <p:stCondLst>
                                            <p:cond evt="end" delay="0">
                                              <p:tn val="9"/>
                                            </p:cond>
                                          </p:stCondLst>
                                        </p:cTn>
                                        <p:tgtEl>
                                          <p:spTgt spid="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3"/>
                                        </p:tgtEl>
                                      </p:cBhvr>
                                    </p:cmd>
                                  </p:childTnLst>
                                </p:cTn>
                              </p:par>
                            </p:childTnLst>
                          </p:cTn>
                        </p:par>
                      </p:childTnLst>
                    </p:cTn>
                  </p:par>
                </p:childTnLst>
              </p:cTn>
              <p:nextCondLst>
                <p:cond evt="onClick" delay="0">
                  <p:tgtEl>
                    <p:spTgt spid="33"/>
                  </p:tgtEl>
                </p:cond>
              </p:nextCondLst>
            </p:seq>
            <p:video>
              <p:cMediaNode>
                <p:cTn id="16" fill="hold" display="0">
                  <p:stCondLst>
                    <p:cond delay="indefinite"/>
                  </p:stCondLst>
                  <p:endCondLst>
                    <p:cond evt="onNext" delay="0">
                      <p:tgtEl>
                        <p:sldTgt/>
                      </p:tgtEl>
                    </p:cond>
                    <p:cond evt="onPrev" delay="0">
                      <p:tgtEl>
                        <p:sldTgt/>
                      </p:tgtEl>
                    </p:cond>
                  </p:endCondLst>
                </p:cTn>
                <p:tgtEl>
                  <p:spTgt spid="33"/>
                </p:tgtEl>
              </p:cMediaNode>
            </p:video>
          </p:childTnLst>
        </p:cTn>
      </p:par>
    </p:tnLst>
    <p:bldLst>
      <p:bldP spid="34" grpId="0" animBg="1"/>
      <p:bldP spid="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75</a:t>
            </a:fld>
            <a:endParaRPr lang="en-US" dirty="0"/>
          </a:p>
        </p:txBody>
      </p:sp>
      <p:pic>
        <p:nvPicPr>
          <p:cNvPr id="9" name="Content Placeholder 7" descr="MKEser.bmp"/>
          <p:cNvPicPr>
            <a:picLocks noGrp="1" noChangeAspect="1"/>
          </p:cNvPicPr>
          <p:nvPr/>
        </p:nvPicPr>
        <p:blipFill>
          <a:blip r:embed="rId2" cstate="print"/>
          <a:srcRect r="17694" b="17503"/>
          <a:stretch>
            <a:fillRect/>
          </a:stretch>
        </p:blipFill>
        <p:spPr>
          <a:xfrm>
            <a:off x="4418184" y="3380876"/>
            <a:ext cx="4168444" cy="2672400"/>
          </a:xfrm>
          <a:prstGeom prst="rect">
            <a:avLst/>
          </a:prstGeom>
        </p:spPr>
      </p:pic>
      <p:pic>
        <p:nvPicPr>
          <p:cNvPr id="11" name="Picture 10" descr="MKE_internalcircuit.bmp"/>
          <p:cNvPicPr>
            <a:picLocks noChangeAspect="1"/>
          </p:cNvPicPr>
          <p:nvPr/>
        </p:nvPicPr>
        <p:blipFill>
          <a:blip r:embed="rId3" cstate="print"/>
          <a:srcRect l="15670" r="16710"/>
          <a:stretch>
            <a:fillRect/>
          </a:stretch>
        </p:blipFill>
        <p:spPr>
          <a:xfrm>
            <a:off x="285036" y="3380876"/>
            <a:ext cx="3647371" cy="2672400"/>
          </a:xfrm>
          <a:prstGeom prst="rect">
            <a:avLst/>
          </a:prstGeom>
        </p:spPr>
      </p:pic>
      <p:sp>
        <p:nvSpPr>
          <p:cNvPr id="2" name="TextBox 1"/>
          <p:cNvSpPr txBox="1"/>
          <p:nvPr/>
        </p:nvSpPr>
        <p:spPr>
          <a:xfrm>
            <a:off x="690243" y="1021622"/>
            <a:ext cx="7178532" cy="2031325"/>
          </a:xfrm>
          <a:prstGeom prst="rect">
            <a:avLst/>
          </a:prstGeom>
          <a:noFill/>
        </p:spPr>
        <p:txBody>
          <a:bodyPr wrap="square" rtlCol="0">
            <a:spAutoFit/>
          </a:bodyPr>
          <a:lstStyle/>
          <a:p>
            <a:r>
              <a:rPr lang="en-US" dirty="0" smtClean="0"/>
              <a:t>Two types of SPS extraction kickers (MKE):</a:t>
            </a:r>
          </a:p>
          <a:p>
            <a:pPr marL="342900" indent="-342900">
              <a:buFont typeface="+mj-lt"/>
              <a:buAutoNum type="arabicPeriod"/>
            </a:pPr>
            <a:r>
              <a:rPr lang="en-US" dirty="0" smtClean="0"/>
              <a:t>Original design: several modules separated by conductor stripes (segmentation) with bare ferrite blocks, fed by an inner and an outer conductor</a:t>
            </a:r>
          </a:p>
          <a:p>
            <a:pPr marL="342900" indent="-342900">
              <a:buFont typeface="+mj-lt"/>
              <a:buAutoNum type="arabicPeriod"/>
            </a:pPr>
            <a:r>
              <a:rPr lang="en-US" dirty="0" smtClean="0"/>
              <a:t>New design: like original, but modules have ‘</a:t>
            </a:r>
            <a:r>
              <a:rPr lang="en-US" dirty="0" err="1" smtClean="0"/>
              <a:t>serigraphed</a:t>
            </a:r>
            <a:r>
              <a:rPr lang="en-US" dirty="0" smtClean="0"/>
              <a:t>’ ferrite blocks (i.e. with patterns of silver paste screen printed on the ferrite surface exposed to the beam)</a:t>
            </a:r>
            <a:endParaRPr lang="en-US" dirty="0"/>
          </a:p>
        </p:txBody>
      </p:sp>
      <p:sp>
        <p:nvSpPr>
          <p:cNvPr id="3" name="TextBox 2"/>
          <p:cNvSpPr txBox="1"/>
          <p:nvPr/>
        </p:nvSpPr>
        <p:spPr>
          <a:xfrm>
            <a:off x="289901" y="3035817"/>
            <a:ext cx="2125950" cy="369332"/>
          </a:xfrm>
          <a:prstGeom prst="rect">
            <a:avLst/>
          </a:prstGeom>
          <a:noFill/>
        </p:spPr>
        <p:txBody>
          <a:bodyPr wrap="square" rtlCol="0">
            <a:spAutoFit/>
          </a:bodyPr>
          <a:lstStyle/>
          <a:p>
            <a:r>
              <a:rPr lang="en-US" dirty="0" smtClean="0"/>
              <a:t>Original kicker</a:t>
            </a:r>
            <a:endParaRPr lang="en-US" dirty="0"/>
          </a:p>
        </p:txBody>
      </p:sp>
      <p:sp>
        <p:nvSpPr>
          <p:cNvPr id="20" name="TextBox 19"/>
          <p:cNvSpPr txBox="1"/>
          <p:nvPr/>
        </p:nvSpPr>
        <p:spPr>
          <a:xfrm>
            <a:off x="4418184" y="3035817"/>
            <a:ext cx="2125950" cy="369332"/>
          </a:xfrm>
          <a:prstGeom prst="rect">
            <a:avLst/>
          </a:prstGeom>
          <a:noFill/>
        </p:spPr>
        <p:txBody>
          <a:bodyPr wrap="square" rtlCol="0">
            <a:spAutoFit/>
          </a:bodyPr>
          <a:lstStyle/>
          <a:p>
            <a:r>
              <a:rPr lang="en-US" dirty="0" err="1" smtClean="0"/>
              <a:t>Serigraphed</a:t>
            </a:r>
            <a:r>
              <a:rPr lang="en-US" dirty="0" smtClean="0"/>
              <a:t> kicker</a:t>
            </a:r>
            <a:endParaRPr lang="en-US" dirty="0"/>
          </a:p>
        </p:txBody>
      </p:sp>
      <p:sp>
        <p:nvSpPr>
          <p:cNvPr id="13"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The SPS kickers</a:t>
            </a:r>
            <a:endParaRPr lang="en-US" dirty="0"/>
          </a:p>
        </p:txBody>
      </p:sp>
    </p:spTree>
    <p:extLst>
      <p:ext uri="{BB962C8B-B14F-4D97-AF65-F5344CB8AC3E}">
        <p14:creationId xmlns:p14="http://schemas.microsoft.com/office/powerpoint/2010/main" val="18956293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ke-s-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2732" y="2511683"/>
            <a:ext cx="8471372" cy="3976839"/>
          </a:xfrm>
          <a:prstGeom prst="rect">
            <a:avLst/>
          </a:prstGeom>
        </p:spPr>
      </p:pic>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76</a:t>
            </a:fld>
            <a:endParaRPr lang="en-US" dirty="0"/>
          </a:p>
        </p:txBody>
      </p:sp>
      <p:sp>
        <p:nvSpPr>
          <p:cNvPr id="31" name="Content Placeholder 2"/>
          <p:cNvSpPr txBox="1">
            <a:spLocks/>
          </p:cNvSpPr>
          <p:nvPr/>
        </p:nvSpPr>
        <p:spPr>
          <a:xfrm>
            <a:off x="3962400" y="1247425"/>
            <a:ext cx="4508972" cy="762000"/>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60000" lvl="1" indent="-285750">
              <a:spcBef>
                <a:spcPct val="20000"/>
              </a:spcBef>
              <a:buFont typeface="Arial"/>
              <a:buChar char="–"/>
              <a:defRPr/>
            </a:pPr>
            <a:r>
              <a:rPr lang="en-US" sz="2162" dirty="0" smtClean="0"/>
              <a:t>Original kicker without serigraphy, typical broad-band </a:t>
            </a:r>
            <a:r>
              <a:rPr lang="en-US" sz="2162" dirty="0" err="1" smtClean="0"/>
              <a:t>behaviour</a:t>
            </a:r>
            <a:r>
              <a:rPr lang="en-US" sz="2162" dirty="0" smtClean="0"/>
              <a:t>, here some ringing is due to the longitudinal segmentation</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MKE_internalcircuit.bmp"/>
          <p:cNvPicPr>
            <a:picLocks noChangeAspect="1"/>
          </p:cNvPicPr>
          <p:nvPr/>
        </p:nvPicPr>
        <p:blipFill>
          <a:blip r:embed="rId5" cstate="print"/>
          <a:srcRect l="15670" r="16710"/>
          <a:stretch>
            <a:fillRect/>
          </a:stretch>
        </p:blipFill>
        <p:spPr>
          <a:xfrm>
            <a:off x="372732" y="1075316"/>
            <a:ext cx="1848654" cy="1354494"/>
          </a:xfrm>
          <a:prstGeom prst="rect">
            <a:avLst/>
          </a:prstGeom>
        </p:spPr>
      </p:pic>
    </p:spTree>
    <p:extLst>
      <p:ext uri="{BB962C8B-B14F-4D97-AF65-F5344CB8AC3E}">
        <p14:creationId xmlns:p14="http://schemas.microsoft.com/office/powerpoint/2010/main" val="688417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77</a:t>
            </a:fld>
            <a:endParaRPr lang="en-US" dirty="0"/>
          </a:p>
        </p:txBody>
      </p:sp>
      <p:sp>
        <p:nvSpPr>
          <p:cNvPr id="31" name="Content Placeholder 2"/>
          <p:cNvSpPr txBox="1">
            <a:spLocks/>
          </p:cNvSpPr>
          <p:nvPr/>
        </p:nvSpPr>
        <p:spPr>
          <a:xfrm>
            <a:off x="3962400" y="1247425"/>
            <a:ext cx="4508972" cy="762000"/>
          </a:xfrm>
          <a:prstGeom prst="rect">
            <a:avLst/>
          </a:prstGeom>
          <a:solidFill>
            <a:schemeClr val="bg1"/>
          </a:solidFill>
          <a:ln>
            <a:solidFill>
              <a:srgbClr val="000000"/>
            </a:solid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lang="en-US" sz="2162" dirty="0" err="1" smtClean="0"/>
              <a:t>Serigraphed</a:t>
            </a:r>
            <a:r>
              <a:rPr lang="en-US" sz="2162" dirty="0" smtClean="0"/>
              <a:t> kicker exhibits strong ringing due to the EM trapping along the serigraphy fingers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mke-s-serigraphy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076" y="2498840"/>
            <a:ext cx="8512189" cy="3996000"/>
          </a:xfrm>
          <a:prstGeom prst="rect">
            <a:avLst/>
          </a:prstGeom>
        </p:spPr>
      </p:pic>
      <p:pic>
        <p:nvPicPr>
          <p:cNvPr id="10" name="Content Placeholder 7" descr="MKEser.bmp"/>
          <p:cNvPicPr>
            <a:picLocks noGrp="1" noChangeAspect="1"/>
          </p:cNvPicPr>
          <p:nvPr/>
        </p:nvPicPr>
        <p:blipFill>
          <a:blip r:embed="rId5" cstate="print"/>
          <a:srcRect r="17694" b="17503"/>
          <a:stretch>
            <a:fillRect/>
          </a:stretch>
        </p:blipFill>
        <p:spPr>
          <a:xfrm>
            <a:off x="379946" y="1075316"/>
            <a:ext cx="2133824" cy="1368000"/>
          </a:xfrm>
          <a:prstGeom prst="rect">
            <a:avLst/>
          </a:prstGeom>
        </p:spPr>
      </p:pic>
    </p:spTree>
    <p:extLst>
      <p:ext uri="{BB962C8B-B14F-4D97-AF65-F5344CB8AC3E}">
        <p14:creationId xmlns:p14="http://schemas.microsoft.com/office/powerpoint/2010/main" val="331658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Ferrite kicker: simple model</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78</a:t>
            </a:fld>
            <a:endParaRPr lang="en-US" dirty="0"/>
          </a:p>
        </p:txBody>
      </p:sp>
      <p:pic>
        <p:nvPicPr>
          <p:cNvPr id="10" name="Content Placeholder 7" descr="MKEser.bmp"/>
          <p:cNvPicPr>
            <a:picLocks noGrp="1" noChangeAspect="1"/>
          </p:cNvPicPr>
          <p:nvPr/>
        </p:nvPicPr>
        <p:blipFill>
          <a:blip r:embed="rId2" cstate="print"/>
          <a:srcRect r="17694" b="17503"/>
          <a:stretch>
            <a:fillRect/>
          </a:stretch>
        </p:blipFill>
        <p:spPr>
          <a:xfrm>
            <a:off x="283311" y="3408484"/>
            <a:ext cx="2586514" cy="1658221"/>
          </a:xfrm>
          <a:prstGeom prst="rect">
            <a:avLst/>
          </a:prstGeom>
        </p:spPr>
      </p:pic>
      <p:pic>
        <p:nvPicPr>
          <p:cNvPr id="9" name="Picture 8" descr="MKE_internalcircuit.bmp"/>
          <p:cNvPicPr>
            <a:picLocks noChangeAspect="1"/>
          </p:cNvPicPr>
          <p:nvPr/>
        </p:nvPicPr>
        <p:blipFill>
          <a:blip r:embed="rId3" cstate="print"/>
          <a:srcRect l="15670" r="16710"/>
          <a:stretch>
            <a:fillRect/>
          </a:stretch>
        </p:blipFill>
        <p:spPr>
          <a:xfrm>
            <a:off x="379946" y="1448069"/>
            <a:ext cx="2263190" cy="1658221"/>
          </a:xfrm>
          <a:prstGeom prst="rect">
            <a:avLst/>
          </a:prstGeom>
        </p:spPr>
      </p:pic>
      <p:pic>
        <p:nvPicPr>
          <p:cNvPr id="3" name="Picture 2"/>
          <p:cNvPicPr>
            <a:picLocks noChangeAspect="1"/>
          </p:cNvPicPr>
          <p:nvPr/>
        </p:nvPicPr>
        <p:blipFill>
          <a:blip r:embed="rId4"/>
          <a:stretch>
            <a:fillRect/>
          </a:stretch>
        </p:blipFill>
        <p:spPr>
          <a:xfrm>
            <a:off x="4031835" y="1032187"/>
            <a:ext cx="4814564" cy="3371843"/>
          </a:xfrm>
          <a:prstGeom prst="rect">
            <a:avLst/>
          </a:prstGeom>
        </p:spPr>
      </p:pic>
      <p:grpSp>
        <p:nvGrpSpPr>
          <p:cNvPr id="7" name="Group 6"/>
          <p:cNvGrpSpPr/>
          <p:nvPr/>
        </p:nvGrpSpPr>
        <p:grpSpPr>
          <a:xfrm>
            <a:off x="3122205" y="1932803"/>
            <a:ext cx="2964325" cy="4443382"/>
            <a:chOff x="3122205" y="1932803"/>
            <a:chExt cx="2964325" cy="4443382"/>
          </a:xfrm>
        </p:grpSpPr>
        <p:pic>
          <p:nvPicPr>
            <p:cNvPr id="8" name="Picture 7"/>
            <p:cNvPicPr>
              <a:picLocks noChangeAspect="1"/>
            </p:cNvPicPr>
            <p:nvPr/>
          </p:nvPicPr>
          <p:blipFill>
            <a:blip r:embed="rId5"/>
            <a:stretch>
              <a:fillRect/>
            </a:stretch>
          </p:blipFill>
          <p:spPr>
            <a:xfrm>
              <a:off x="3122205" y="4555896"/>
              <a:ext cx="2964325" cy="1820289"/>
            </a:xfrm>
            <a:prstGeom prst="rect">
              <a:avLst/>
            </a:prstGeom>
          </p:spPr>
        </p:pic>
        <p:sp>
          <p:nvSpPr>
            <p:cNvPr id="11" name="Rectangle 10"/>
            <p:cNvSpPr/>
            <p:nvPr/>
          </p:nvSpPr>
          <p:spPr>
            <a:xfrm>
              <a:off x="4031835" y="1932803"/>
              <a:ext cx="799869" cy="2319364"/>
            </a:xfrm>
            <a:prstGeom prst="rect">
              <a:avLst/>
            </a:prstGeom>
            <a:no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4182875" y="4252167"/>
              <a:ext cx="69026" cy="303729"/>
            </a:xfrm>
            <a:prstGeom prst="straightConnector1">
              <a:avLst/>
            </a:prstGeom>
            <a:ln>
              <a:solidFill>
                <a:srgbClr val="26262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6405459" y="4638725"/>
            <a:ext cx="2226121" cy="1477328"/>
          </a:xfrm>
          <a:prstGeom prst="rect">
            <a:avLst/>
          </a:prstGeom>
          <a:noFill/>
        </p:spPr>
        <p:txBody>
          <a:bodyPr wrap="square" rtlCol="0">
            <a:spAutoFit/>
          </a:bodyPr>
          <a:lstStyle/>
          <a:p>
            <a:r>
              <a:rPr lang="en-US" sz="1500" dirty="0" smtClean="0"/>
              <a:t>Serigraphy</a:t>
            </a:r>
          </a:p>
          <a:p>
            <a:pPr marL="342900" indent="-342900">
              <a:buFont typeface="+mj-lt"/>
              <a:buAutoNum type="arabicPeriod"/>
            </a:pPr>
            <a:r>
              <a:rPr lang="en-US" sz="1500" dirty="0" smtClean="0"/>
              <a:t>Reduces the broad-band contribution</a:t>
            </a:r>
          </a:p>
          <a:p>
            <a:pPr marL="342900" indent="-342900">
              <a:buFont typeface="+mj-lt"/>
              <a:buAutoNum type="arabicPeriod"/>
            </a:pPr>
            <a:r>
              <a:rPr lang="en-US" sz="1500" dirty="0" smtClean="0"/>
              <a:t>Introduces resonance peak around 44 MHz</a:t>
            </a:r>
            <a:endParaRPr lang="en-US" sz="1500" dirty="0"/>
          </a:p>
        </p:txBody>
      </p:sp>
    </p:spTree>
    <p:extLst>
      <p:ext uri="{BB962C8B-B14F-4D97-AF65-F5344CB8AC3E}">
        <p14:creationId xmlns:p14="http://schemas.microsoft.com/office/powerpoint/2010/main" val="2328513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Equations of resonators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79</a:t>
            </a:fld>
            <a:endParaRPr lang="en-US" dirty="0"/>
          </a:p>
        </p:txBody>
      </p:sp>
      <p:pic>
        <p:nvPicPr>
          <p:cNvPr id="11" name="Picture 1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62" y="3161333"/>
            <a:ext cx="8662845" cy="1745146"/>
          </a:xfrm>
          <a:prstGeom prst="rect">
            <a:avLst/>
          </a:prstGeom>
        </p:spPr>
      </p:pic>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543" y="1379551"/>
            <a:ext cx="4222010" cy="1191051"/>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76" y="5560615"/>
            <a:ext cx="1065462" cy="563614"/>
          </a:xfrm>
          <a:prstGeom prst="rect">
            <a:avLst/>
          </a:prstGeom>
        </p:spPr>
      </p:pic>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8211" y="5631544"/>
            <a:ext cx="1646817" cy="313679"/>
          </a:xfrm>
          <a:prstGeom prst="rect">
            <a:avLst/>
          </a:prstGeom>
        </p:spPr>
      </p:pic>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4394" y="4667422"/>
            <a:ext cx="180000" cy="171817"/>
          </a:xfrm>
          <a:prstGeom prst="rect">
            <a:avLst/>
          </a:prstGeom>
          <a:solidFill>
            <a:schemeClr val="bg1"/>
          </a:solidFill>
        </p:spPr>
      </p:pic>
    </p:spTree>
    <p:extLst>
      <p:ext uri="{BB962C8B-B14F-4D97-AF65-F5344CB8AC3E}">
        <p14:creationId xmlns:p14="http://schemas.microsoft.com/office/powerpoint/2010/main" val="3594660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a:t>
            </a:fld>
            <a:endParaRPr lang="en-US" dirty="0"/>
          </a:p>
        </p:txBody>
      </p:sp>
      <p:grpSp>
        <p:nvGrpSpPr>
          <p:cNvPr id="21" name="Group 39"/>
          <p:cNvGrpSpPr/>
          <p:nvPr/>
        </p:nvGrpSpPr>
        <p:grpSpPr>
          <a:xfrm>
            <a:off x="6641267" y="2017912"/>
            <a:ext cx="2049666" cy="2130489"/>
            <a:chOff x="6776486" y="2238048"/>
            <a:chExt cx="2049666" cy="2130489"/>
          </a:xfrm>
        </p:grpSpPr>
        <p:sp>
          <p:nvSpPr>
            <p:cNvPr id="22" name="Bent-Up Arrow 21"/>
            <p:cNvSpPr/>
            <p:nvPr/>
          </p:nvSpPr>
          <p:spPr>
            <a:xfrm flipV="1">
              <a:off x="7090464" y="2238048"/>
              <a:ext cx="890351" cy="1353130"/>
            </a:xfrm>
            <a:prstGeom prst="bentUpArrow">
              <a:avLst>
                <a:gd name="adj1" fmla="val 23702"/>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6854135" y="3591178"/>
              <a:ext cx="1946965" cy="77735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76486" y="3678768"/>
              <a:ext cx="2049666" cy="553998"/>
            </a:xfrm>
            <a:prstGeom prst="rect">
              <a:avLst/>
            </a:prstGeom>
            <a:noFill/>
          </p:spPr>
          <p:txBody>
            <a:bodyPr wrap="square" rtlCol="0">
              <a:spAutoFit/>
            </a:bodyPr>
            <a:lstStyle/>
            <a:p>
              <a:pPr algn="ctr"/>
              <a:r>
                <a:rPr lang="en-US" sz="1500" dirty="0" smtClean="0"/>
                <a:t>Interaction with the external environment</a:t>
              </a:r>
              <a:endParaRPr lang="en-US" sz="1500" dirty="0"/>
            </a:p>
          </p:txBody>
        </p:sp>
      </p:grpSp>
      <p:grpSp>
        <p:nvGrpSpPr>
          <p:cNvPr id="25" name="Group 24"/>
          <p:cNvGrpSpPr/>
          <p:nvPr/>
        </p:nvGrpSpPr>
        <p:grpSpPr>
          <a:xfrm>
            <a:off x="893481" y="1973377"/>
            <a:ext cx="2171699" cy="3084030"/>
            <a:chOff x="1017752" y="2456282"/>
            <a:chExt cx="2171699" cy="3084030"/>
          </a:xfrm>
        </p:grpSpPr>
        <p:sp>
          <p:nvSpPr>
            <p:cNvPr id="26" name="Bent-Up Arrow 25"/>
            <p:cNvSpPr/>
            <p:nvPr/>
          </p:nvSpPr>
          <p:spPr>
            <a:xfrm flipH="1">
              <a:off x="1398750" y="4741944"/>
              <a:ext cx="1790701" cy="798368"/>
            </a:xfrm>
            <a:prstGeom prst="bentUpArrow">
              <a:avLst>
                <a:gd name="adj1" fmla="val 24710"/>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1017753" y="3884204"/>
              <a:ext cx="1422728" cy="85774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17752" y="3884204"/>
              <a:ext cx="1422728" cy="784830"/>
            </a:xfrm>
            <a:prstGeom prst="rect">
              <a:avLst/>
            </a:prstGeom>
            <a:noFill/>
            <a:ln>
              <a:noFill/>
            </a:ln>
          </p:spPr>
          <p:txBody>
            <a:bodyPr wrap="square" rtlCol="0">
              <a:spAutoFit/>
            </a:bodyPr>
            <a:lstStyle/>
            <a:p>
              <a:pPr algn="ctr"/>
              <a:r>
                <a:rPr lang="en-US" sz="1500" dirty="0" smtClean="0"/>
                <a:t>Equations of motion of the beam particles</a:t>
              </a:r>
              <a:endParaRPr lang="en-US" sz="1500" dirty="0"/>
            </a:p>
          </p:txBody>
        </p:sp>
        <p:sp>
          <p:nvSpPr>
            <p:cNvPr id="29" name="Bent-Up Arrow 28"/>
            <p:cNvSpPr/>
            <p:nvPr/>
          </p:nvSpPr>
          <p:spPr>
            <a:xfrm rot="5400000" flipH="1">
              <a:off x="1029622" y="2825410"/>
              <a:ext cx="1427922" cy="689666"/>
            </a:xfrm>
            <a:prstGeom prst="bentUpArrow">
              <a:avLst>
                <a:gd name="adj1" fmla="val 23702"/>
                <a:gd name="adj2" fmla="val 25000"/>
                <a:gd name="adj3" fmla="val 25000"/>
              </a:avLst>
            </a:prstGeom>
            <a:solidFill>
              <a:srgbClr val="E0E0E0">
                <a:alpha val="75000"/>
              </a:srgbClr>
            </a:solidFill>
            <a:ln>
              <a:solidFill>
                <a:srgbClr val="0055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065180" y="4137453"/>
            <a:ext cx="4649045" cy="1587562"/>
            <a:chOff x="3189451" y="4620358"/>
            <a:chExt cx="4572412" cy="1587562"/>
          </a:xfrm>
        </p:grpSpPr>
        <p:grpSp>
          <p:nvGrpSpPr>
            <p:cNvPr id="31" name="Group 40"/>
            <p:cNvGrpSpPr/>
            <p:nvPr/>
          </p:nvGrpSpPr>
          <p:grpSpPr>
            <a:xfrm>
              <a:off x="3189451" y="4620358"/>
              <a:ext cx="4572412" cy="1587562"/>
              <a:chOff x="3200399" y="4357589"/>
              <a:chExt cx="4572412" cy="1587562"/>
            </a:xfrm>
          </p:grpSpPr>
          <p:sp>
            <p:nvSpPr>
              <p:cNvPr id="34" name="Bent-Up Arrow 33"/>
              <p:cNvSpPr/>
              <p:nvPr/>
            </p:nvSpPr>
            <p:spPr>
              <a:xfrm rot="5400000" flipV="1">
                <a:off x="6473636" y="4065694"/>
                <a:ext cx="985382" cy="1612968"/>
              </a:xfrm>
              <a:prstGeom prst="bentUpArrow">
                <a:avLst>
                  <a:gd name="adj1" fmla="val 22299"/>
                  <a:gd name="adj2" fmla="val 25000"/>
                  <a:gd name="adj3" fmla="val 25000"/>
                </a:avLst>
              </a:prstGeom>
              <a:solidFill>
                <a:srgbClr val="E0E0E0">
                  <a:alpha val="75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200399" y="4357589"/>
                <a:ext cx="2975665" cy="1587562"/>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descr="latex-image-1.pdf"/>
            <p:cNvPicPr>
              <a:picLocks noChangeAspect="1"/>
            </p:cNvPicPr>
            <p:nvPr/>
          </p:nvPicPr>
          <p:blipFill>
            <a:blip r:embed="rId2"/>
            <a:stretch>
              <a:fillRect/>
            </a:stretch>
          </p:blipFill>
          <p:spPr>
            <a:xfrm>
              <a:off x="4217732" y="4740793"/>
              <a:ext cx="902687" cy="540000"/>
            </a:xfrm>
            <a:prstGeom prst="rect">
              <a:avLst/>
            </a:prstGeom>
          </p:spPr>
        </p:pic>
        <p:sp>
          <p:nvSpPr>
            <p:cNvPr id="33" name="TextBox 32"/>
            <p:cNvSpPr txBox="1"/>
            <p:nvPr/>
          </p:nvSpPr>
          <p:spPr>
            <a:xfrm>
              <a:off x="3317309" y="5342972"/>
              <a:ext cx="2823264" cy="784830"/>
            </a:xfrm>
            <a:prstGeom prst="rect">
              <a:avLst/>
            </a:prstGeom>
            <a:noFill/>
          </p:spPr>
          <p:txBody>
            <a:bodyPr wrap="square" rtlCol="0">
              <a:spAutoFit/>
            </a:bodyPr>
            <a:lstStyle/>
            <a:p>
              <a:r>
                <a:rPr lang="en-US" sz="1500" dirty="0" smtClean="0"/>
                <a:t>Additional electromagnetic field acting on the beam, besides RF and external magnetic fields </a:t>
              </a:r>
              <a:endParaRPr lang="en-US" sz="1500" dirty="0"/>
            </a:p>
          </p:txBody>
        </p:sp>
      </p:grpSp>
      <p:grpSp>
        <p:nvGrpSpPr>
          <p:cNvPr id="81" name="Group 51"/>
          <p:cNvGrpSpPr/>
          <p:nvPr/>
        </p:nvGrpSpPr>
        <p:grpSpPr>
          <a:xfrm>
            <a:off x="118791" y="3255825"/>
            <a:ext cx="5716104" cy="678821"/>
            <a:chOff x="255752" y="3766357"/>
            <a:chExt cx="5716104" cy="678821"/>
          </a:xfrm>
        </p:grpSpPr>
        <p:grpSp>
          <p:nvGrpSpPr>
            <p:cNvPr id="82" name="Group 43"/>
            <p:cNvGrpSpPr/>
            <p:nvPr/>
          </p:nvGrpSpPr>
          <p:grpSpPr>
            <a:xfrm>
              <a:off x="255752" y="3942038"/>
              <a:ext cx="1080000" cy="324753"/>
              <a:chOff x="255752" y="3942038"/>
              <a:chExt cx="1080000" cy="324753"/>
            </a:xfrm>
          </p:grpSpPr>
          <p:cxnSp>
            <p:nvCxnSpPr>
              <p:cNvPr id="85" name="Straight Arrow Connector 84"/>
              <p:cNvCxnSpPr/>
              <p:nvPr/>
            </p:nvCxnSpPr>
            <p:spPr>
              <a:xfrm>
                <a:off x="255752" y="4265203"/>
                <a:ext cx="762000" cy="1588"/>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55752" y="3942038"/>
                <a:ext cx="1080000" cy="323165"/>
              </a:xfrm>
              <a:prstGeom prst="rect">
                <a:avLst/>
              </a:prstGeom>
              <a:noFill/>
            </p:spPr>
            <p:txBody>
              <a:bodyPr wrap="square" rtlCol="0">
                <a:spAutoFit/>
              </a:bodyPr>
              <a:lstStyle/>
              <a:p>
                <a:r>
                  <a:rPr lang="en-US" sz="1500" dirty="0" smtClean="0"/>
                  <a:t>Noise</a:t>
                </a:r>
                <a:endParaRPr lang="en-US" sz="1500" dirty="0"/>
              </a:p>
            </p:txBody>
          </p:sp>
        </p:grpSp>
        <p:sp>
          <p:nvSpPr>
            <p:cNvPr id="83" name="Curved Left Arrow 82"/>
            <p:cNvSpPr/>
            <p:nvPr/>
          </p:nvSpPr>
          <p:spPr>
            <a:xfrm>
              <a:off x="5240336" y="3766357"/>
              <a:ext cx="731520" cy="641588"/>
            </a:xfrm>
            <a:prstGeom prst="curvedLef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Curved Right Arrow 83"/>
            <p:cNvSpPr/>
            <p:nvPr/>
          </p:nvSpPr>
          <p:spPr>
            <a:xfrm flipV="1">
              <a:off x="3513357" y="3766357"/>
              <a:ext cx="731520" cy="678821"/>
            </a:xfrm>
            <a:prstGeom prst="curvedRightArrow">
              <a:avLst/>
            </a:prstGeom>
            <a:solidFill>
              <a:srgbClr val="E0E0E0"/>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0" name="Group 34"/>
          <p:cNvGrpSpPr/>
          <p:nvPr/>
        </p:nvGrpSpPr>
        <p:grpSpPr>
          <a:xfrm>
            <a:off x="1963907" y="1343171"/>
            <a:ext cx="4991100" cy="1587199"/>
            <a:chOff x="2099365" y="1566030"/>
            <a:chExt cx="4991100" cy="1587199"/>
          </a:xfrm>
          <a:solidFill>
            <a:srgbClr val="C3D69B"/>
          </a:solidFill>
        </p:grpSpPr>
        <p:sp>
          <p:nvSpPr>
            <p:cNvPr id="51" name="Rounded Rectangle 50"/>
            <p:cNvSpPr/>
            <p:nvPr/>
          </p:nvSpPr>
          <p:spPr>
            <a:xfrm>
              <a:off x="2099365" y="1566030"/>
              <a:ext cx="4991100" cy="1587199"/>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3795643" y="2772266"/>
              <a:ext cx="1752600" cy="323165"/>
            </a:xfrm>
            <a:prstGeom prst="rect">
              <a:avLst/>
            </a:prstGeom>
            <a:noFill/>
            <a:ln>
              <a:noFill/>
            </a:ln>
          </p:spPr>
          <p:txBody>
            <a:bodyPr wrap="square" rtlCol="0">
              <a:spAutoFit/>
            </a:bodyPr>
            <a:lstStyle/>
            <a:p>
              <a:r>
                <a:rPr lang="en-US" sz="1500" dirty="0" smtClean="0"/>
                <a:t>Multi-bunch beam</a:t>
              </a:r>
              <a:endParaRPr lang="en-US" sz="1500" dirty="0"/>
            </a:p>
          </p:txBody>
        </p:sp>
        <p:cxnSp>
          <p:nvCxnSpPr>
            <p:cNvPr id="53" name="Straight Connector 52"/>
            <p:cNvCxnSpPr/>
            <p:nvPr/>
          </p:nvCxnSpPr>
          <p:spPr>
            <a:xfrm>
              <a:off x="2205728" y="2670324"/>
              <a:ext cx="4713138" cy="1588"/>
            </a:xfrm>
            <a:prstGeom prst="line">
              <a:avLst/>
            </a:prstGeom>
            <a:grpFill/>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205728" y="1718431"/>
              <a:ext cx="4713138" cy="1588"/>
            </a:xfrm>
            <a:prstGeom prst="line">
              <a:avLst/>
            </a:prstGeom>
            <a:grpFill/>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043928" y="2815199"/>
              <a:ext cx="3699569" cy="1588"/>
            </a:xfrm>
            <a:prstGeom prst="straightConnector1">
              <a:avLst/>
            </a:prstGeom>
            <a:grpFill/>
            <a:ln w="1905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399488" y="2772266"/>
              <a:ext cx="651565" cy="323165"/>
            </a:xfrm>
            <a:prstGeom prst="rect">
              <a:avLst/>
            </a:prstGeom>
            <a:noFill/>
            <a:ln>
              <a:noFill/>
            </a:ln>
          </p:spPr>
          <p:txBody>
            <a:bodyPr wrap="square" rtlCol="0">
              <a:spAutoFit/>
            </a:bodyPr>
            <a:lstStyle/>
            <a:p>
              <a:r>
                <a:rPr lang="en-US" sz="1500" dirty="0" err="1" smtClean="0"/>
                <a:t>s</a:t>
              </a:r>
              <a:endParaRPr lang="en-US" sz="1500" dirty="0"/>
            </a:p>
          </p:txBody>
        </p:sp>
      </p:grpSp>
      <p:sp>
        <p:nvSpPr>
          <p:cNvPr id="57" name="Freeform 56"/>
          <p:cNvSpPr/>
          <p:nvPr/>
        </p:nvSpPr>
        <p:spPr>
          <a:xfrm flipH="1">
            <a:off x="3718467" y="1771621"/>
            <a:ext cx="685800" cy="466006"/>
          </a:xfrm>
          <a:custGeom>
            <a:avLst/>
            <a:gdLst>
              <a:gd name="connsiteX0" fmla="*/ 26223 w 854132"/>
              <a:gd name="connsiteY0" fmla="*/ 159205 h 616218"/>
              <a:gd name="connsiteX1" fmla="*/ 250995 w 854132"/>
              <a:gd name="connsiteY1" fmla="*/ 58063 h 616218"/>
              <a:gd name="connsiteX2" fmla="*/ 790447 w 854132"/>
              <a:gd name="connsiteY2" fmla="*/ 507584 h 616218"/>
              <a:gd name="connsiteX3" fmla="*/ 633107 w 854132"/>
              <a:gd name="connsiteY3" fmla="*/ 586250 h 616218"/>
              <a:gd name="connsiteX4" fmla="*/ 307188 w 854132"/>
              <a:gd name="connsiteY4" fmla="*/ 327775 h 616218"/>
              <a:gd name="connsiteX5" fmla="*/ 93654 w 854132"/>
              <a:gd name="connsiteY5" fmla="*/ 518822 h 616218"/>
              <a:gd name="connsiteX6" fmla="*/ 26223 w 854132"/>
              <a:gd name="connsiteY6" fmla="*/ 159205 h 6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132" h="616218">
                <a:moveTo>
                  <a:pt x="26223" y="159205"/>
                </a:moveTo>
                <a:cubicBezTo>
                  <a:pt x="52447" y="82412"/>
                  <a:pt x="123624" y="0"/>
                  <a:pt x="250995" y="58063"/>
                </a:cubicBezTo>
                <a:cubicBezTo>
                  <a:pt x="378366" y="116126"/>
                  <a:pt x="726762" y="419553"/>
                  <a:pt x="790447" y="507584"/>
                </a:cubicBezTo>
                <a:cubicBezTo>
                  <a:pt x="854132" y="595615"/>
                  <a:pt x="713650" y="616218"/>
                  <a:pt x="633107" y="586250"/>
                </a:cubicBezTo>
                <a:cubicBezTo>
                  <a:pt x="552564" y="556282"/>
                  <a:pt x="397097" y="339013"/>
                  <a:pt x="307188" y="327775"/>
                </a:cubicBezTo>
                <a:cubicBezTo>
                  <a:pt x="217279" y="316537"/>
                  <a:pt x="140482" y="550663"/>
                  <a:pt x="93654" y="518822"/>
                </a:cubicBezTo>
                <a:cubicBezTo>
                  <a:pt x="46827" y="486981"/>
                  <a:pt x="0" y="235998"/>
                  <a:pt x="26223" y="159205"/>
                </a:cubicBezTo>
                <a:close/>
              </a:path>
            </a:pathLst>
          </a:cu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eeform 57"/>
          <p:cNvSpPr/>
          <p:nvPr/>
        </p:nvSpPr>
        <p:spPr>
          <a:xfrm rot="20404377" flipH="1" flipV="1">
            <a:off x="2071918" y="1793862"/>
            <a:ext cx="653168" cy="449477"/>
          </a:xfrm>
          <a:custGeom>
            <a:avLst/>
            <a:gdLst>
              <a:gd name="connsiteX0" fmla="*/ 26223 w 854132"/>
              <a:gd name="connsiteY0" fmla="*/ 159205 h 616218"/>
              <a:gd name="connsiteX1" fmla="*/ 250995 w 854132"/>
              <a:gd name="connsiteY1" fmla="*/ 58063 h 616218"/>
              <a:gd name="connsiteX2" fmla="*/ 790447 w 854132"/>
              <a:gd name="connsiteY2" fmla="*/ 507584 h 616218"/>
              <a:gd name="connsiteX3" fmla="*/ 633107 w 854132"/>
              <a:gd name="connsiteY3" fmla="*/ 586250 h 616218"/>
              <a:gd name="connsiteX4" fmla="*/ 307188 w 854132"/>
              <a:gd name="connsiteY4" fmla="*/ 327775 h 616218"/>
              <a:gd name="connsiteX5" fmla="*/ 93654 w 854132"/>
              <a:gd name="connsiteY5" fmla="*/ 518822 h 616218"/>
              <a:gd name="connsiteX6" fmla="*/ 26223 w 854132"/>
              <a:gd name="connsiteY6" fmla="*/ 159205 h 6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132" h="616218">
                <a:moveTo>
                  <a:pt x="26223" y="159205"/>
                </a:moveTo>
                <a:cubicBezTo>
                  <a:pt x="52447" y="82412"/>
                  <a:pt x="123624" y="0"/>
                  <a:pt x="250995" y="58063"/>
                </a:cubicBezTo>
                <a:cubicBezTo>
                  <a:pt x="378366" y="116126"/>
                  <a:pt x="726762" y="419553"/>
                  <a:pt x="790447" y="507584"/>
                </a:cubicBezTo>
                <a:cubicBezTo>
                  <a:pt x="854132" y="595615"/>
                  <a:pt x="713650" y="616218"/>
                  <a:pt x="633107" y="586250"/>
                </a:cubicBezTo>
                <a:cubicBezTo>
                  <a:pt x="552564" y="556282"/>
                  <a:pt x="397097" y="339013"/>
                  <a:pt x="307188" y="327775"/>
                </a:cubicBezTo>
                <a:cubicBezTo>
                  <a:pt x="217279" y="316537"/>
                  <a:pt x="140482" y="550663"/>
                  <a:pt x="93654" y="518822"/>
                </a:cubicBezTo>
                <a:cubicBezTo>
                  <a:pt x="46827" y="486981"/>
                  <a:pt x="0" y="235998"/>
                  <a:pt x="26223" y="159205"/>
                </a:cubicBezTo>
                <a:close/>
              </a:path>
            </a:pathLst>
          </a:cu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Freeform 58"/>
          <p:cNvSpPr/>
          <p:nvPr/>
        </p:nvSpPr>
        <p:spPr>
          <a:xfrm>
            <a:off x="2921606" y="1648381"/>
            <a:ext cx="639065" cy="649932"/>
          </a:xfrm>
          <a:custGeom>
            <a:avLst/>
            <a:gdLst>
              <a:gd name="connsiteX0" fmla="*/ 99274 w 672442"/>
              <a:gd name="connsiteY0" fmla="*/ 494473 h 649932"/>
              <a:gd name="connsiteX1" fmla="*/ 166705 w 672442"/>
              <a:gd name="connsiteY1" fmla="*/ 224761 h 649932"/>
              <a:gd name="connsiteX2" fmla="*/ 447670 w 672442"/>
              <a:gd name="connsiteY2" fmla="*/ 471997 h 649932"/>
              <a:gd name="connsiteX3" fmla="*/ 605010 w 672442"/>
              <a:gd name="connsiteY3" fmla="*/ 629329 h 649932"/>
              <a:gd name="connsiteX4" fmla="*/ 661203 w 672442"/>
              <a:gd name="connsiteY4" fmla="*/ 348379 h 649932"/>
              <a:gd name="connsiteX5" fmla="*/ 537579 w 672442"/>
              <a:gd name="connsiteY5" fmla="*/ 449521 h 649932"/>
              <a:gd name="connsiteX6" fmla="*/ 132989 w 672442"/>
              <a:gd name="connsiteY6" fmla="*/ 11238 h 649932"/>
              <a:gd name="connsiteX7" fmla="*/ 9365 w 672442"/>
              <a:gd name="connsiteY7" fmla="*/ 516949 h 649932"/>
              <a:gd name="connsiteX8" fmla="*/ 76796 w 672442"/>
              <a:gd name="connsiteY8" fmla="*/ 561901 h 649932"/>
              <a:gd name="connsiteX9" fmla="*/ 99274 w 672442"/>
              <a:gd name="connsiteY9" fmla="*/ 494473 h 6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442" h="649932">
                <a:moveTo>
                  <a:pt x="99274" y="494473"/>
                </a:moveTo>
                <a:cubicBezTo>
                  <a:pt x="114259" y="438283"/>
                  <a:pt x="108639" y="228507"/>
                  <a:pt x="166705" y="224761"/>
                </a:cubicBezTo>
                <a:cubicBezTo>
                  <a:pt x="224771" y="221015"/>
                  <a:pt x="374619" y="404569"/>
                  <a:pt x="447670" y="471997"/>
                </a:cubicBezTo>
                <a:cubicBezTo>
                  <a:pt x="520721" y="539425"/>
                  <a:pt x="569421" y="649932"/>
                  <a:pt x="605010" y="629329"/>
                </a:cubicBezTo>
                <a:cubicBezTo>
                  <a:pt x="640599" y="608726"/>
                  <a:pt x="672442" y="378347"/>
                  <a:pt x="661203" y="348379"/>
                </a:cubicBezTo>
                <a:cubicBezTo>
                  <a:pt x="649965" y="318411"/>
                  <a:pt x="625615" y="505711"/>
                  <a:pt x="537579" y="449521"/>
                </a:cubicBezTo>
                <a:cubicBezTo>
                  <a:pt x="449543" y="393331"/>
                  <a:pt x="221025" y="0"/>
                  <a:pt x="132989" y="11238"/>
                </a:cubicBezTo>
                <a:cubicBezTo>
                  <a:pt x="44953" y="22476"/>
                  <a:pt x="18730" y="425172"/>
                  <a:pt x="9365" y="516949"/>
                </a:cubicBezTo>
                <a:cubicBezTo>
                  <a:pt x="0" y="608726"/>
                  <a:pt x="61811" y="567520"/>
                  <a:pt x="76796" y="561901"/>
                </a:cubicBezTo>
                <a:cubicBezTo>
                  <a:pt x="91781" y="556282"/>
                  <a:pt x="84289" y="550663"/>
                  <a:pt x="99274" y="494473"/>
                </a:cubicBezTo>
                <a:close/>
              </a:path>
            </a:pathLst>
          </a:cu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flipV="1">
            <a:off x="6084255" y="1771619"/>
            <a:ext cx="639065" cy="466007"/>
          </a:xfrm>
          <a:custGeom>
            <a:avLst/>
            <a:gdLst>
              <a:gd name="connsiteX0" fmla="*/ 99274 w 672442"/>
              <a:gd name="connsiteY0" fmla="*/ 494473 h 649932"/>
              <a:gd name="connsiteX1" fmla="*/ 166705 w 672442"/>
              <a:gd name="connsiteY1" fmla="*/ 224761 h 649932"/>
              <a:gd name="connsiteX2" fmla="*/ 447670 w 672442"/>
              <a:gd name="connsiteY2" fmla="*/ 471997 h 649932"/>
              <a:gd name="connsiteX3" fmla="*/ 605010 w 672442"/>
              <a:gd name="connsiteY3" fmla="*/ 629329 h 649932"/>
              <a:gd name="connsiteX4" fmla="*/ 661203 w 672442"/>
              <a:gd name="connsiteY4" fmla="*/ 348379 h 649932"/>
              <a:gd name="connsiteX5" fmla="*/ 537579 w 672442"/>
              <a:gd name="connsiteY5" fmla="*/ 449521 h 649932"/>
              <a:gd name="connsiteX6" fmla="*/ 132989 w 672442"/>
              <a:gd name="connsiteY6" fmla="*/ 11238 h 649932"/>
              <a:gd name="connsiteX7" fmla="*/ 9365 w 672442"/>
              <a:gd name="connsiteY7" fmla="*/ 516949 h 649932"/>
              <a:gd name="connsiteX8" fmla="*/ 76796 w 672442"/>
              <a:gd name="connsiteY8" fmla="*/ 561901 h 649932"/>
              <a:gd name="connsiteX9" fmla="*/ 99274 w 672442"/>
              <a:gd name="connsiteY9" fmla="*/ 494473 h 6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442" h="649932">
                <a:moveTo>
                  <a:pt x="99274" y="494473"/>
                </a:moveTo>
                <a:cubicBezTo>
                  <a:pt x="114259" y="438283"/>
                  <a:pt x="108639" y="228507"/>
                  <a:pt x="166705" y="224761"/>
                </a:cubicBezTo>
                <a:cubicBezTo>
                  <a:pt x="224771" y="221015"/>
                  <a:pt x="374619" y="404569"/>
                  <a:pt x="447670" y="471997"/>
                </a:cubicBezTo>
                <a:cubicBezTo>
                  <a:pt x="520721" y="539425"/>
                  <a:pt x="569421" y="649932"/>
                  <a:pt x="605010" y="629329"/>
                </a:cubicBezTo>
                <a:cubicBezTo>
                  <a:pt x="640599" y="608726"/>
                  <a:pt x="672442" y="378347"/>
                  <a:pt x="661203" y="348379"/>
                </a:cubicBezTo>
                <a:cubicBezTo>
                  <a:pt x="649965" y="318411"/>
                  <a:pt x="625615" y="505711"/>
                  <a:pt x="537579" y="449521"/>
                </a:cubicBezTo>
                <a:cubicBezTo>
                  <a:pt x="449543" y="393331"/>
                  <a:pt x="221025" y="0"/>
                  <a:pt x="132989" y="11238"/>
                </a:cubicBezTo>
                <a:cubicBezTo>
                  <a:pt x="44953" y="22476"/>
                  <a:pt x="18730" y="425172"/>
                  <a:pt x="9365" y="516949"/>
                </a:cubicBezTo>
                <a:cubicBezTo>
                  <a:pt x="0" y="608726"/>
                  <a:pt x="61811" y="567520"/>
                  <a:pt x="76796" y="561901"/>
                </a:cubicBezTo>
                <a:cubicBezTo>
                  <a:pt x="91781" y="556282"/>
                  <a:pt x="84289" y="550663"/>
                  <a:pt x="99274" y="494473"/>
                </a:cubicBezTo>
                <a:close/>
              </a:path>
            </a:pathLst>
          </a:cu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4552185" y="1973377"/>
            <a:ext cx="1295400" cy="1588"/>
          </a:xfrm>
          <a:prstGeom prst="line">
            <a:avLst/>
          </a:prstGeom>
          <a:solidFill>
            <a:srgbClr val="C3D69B"/>
          </a:solidFill>
          <a:ln w="25400" cap="flat" cmpd="sng" algn="ctr">
            <a:solidFill>
              <a:srgbClr val="0000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857551" y="5815136"/>
            <a:ext cx="6045203" cy="646331"/>
          </a:xfrm>
          <a:prstGeom prst="rect">
            <a:avLst/>
          </a:prstGeom>
          <a:noFill/>
        </p:spPr>
        <p:txBody>
          <a:bodyPr wrap="square" rtlCol="0">
            <a:spAutoFit/>
          </a:bodyPr>
          <a:lstStyle/>
          <a:p>
            <a:r>
              <a:rPr lang="en-US" dirty="0" smtClean="0"/>
              <a:t>… or also an instability affecting different bunches independently of each other</a:t>
            </a:r>
          </a:p>
        </p:txBody>
      </p:sp>
    </p:spTree>
    <p:extLst>
      <p:ext uri="{BB962C8B-B14F-4D97-AF65-F5344CB8AC3E}">
        <p14:creationId xmlns:p14="http://schemas.microsoft.com/office/powerpoint/2010/main" val="5700387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89620"/>
            <a:ext cx="8229600" cy="538966"/>
          </a:xfrm>
        </p:spPr>
        <p:txBody>
          <a:bodyPr/>
          <a:lstStyle/>
          <a:p>
            <a:r>
              <a:rPr lang="en-US" dirty="0" smtClean="0"/>
              <a:t>Examples of wakes</a:t>
            </a:r>
            <a:r>
              <a:rPr lang="en-US" dirty="0"/>
              <a:t>/impedances</a:t>
            </a:r>
            <a:r>
              <a:rPr lang="en-US" dirty="0" smtClean="0"/>
              <a:t/>
            </a:r>
            <a:br>
              <a:rPr lang="en-US" dirty="0" smtClean="0"/>
            </a:br>
            <a:r>
              <a:rPr lang="en-US" dirty="0" smtClean="0"/>
              <a:t>Equations of resonators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80</a:t>
            </a:fld>
            <a:endParaRPr lang="en-US" dirty="0"/>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996" y="3534963"/>
            <a:ext cx="6992667" cy="1251319"/>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234" y="1459486"/>
            <a:ext cx="4418305" cy="11342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484" y="5565296"/>
            <a:ext cx="975215" cy="531274"/>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167" y="5546008"/>
            <a:ext cx="1737084" cy="488790"/>
          </a:xfrm>
          <a:prstGeom prst="rect">
            <a:avLst/>
          </a:prstGeom>
        </p:spPr>
      </p:pic>
    </p:spTree>
    <p:extLst>
      <p:ext uri="{BB962C8B-B14F-4D97-AF65-F5344CB8AC3E}">
        <p14:creationId xmlns:p14="http://schemas.microsoft.com/office/powerpoint/2010/main" val="170963088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81</a:t>
            </a:fld>
            <a:endParaRPr lang="en-US" dirty="0"/>
          </a:p>
        </p:txBody>
      </p:sp>
      <p:grpSp>
        <p:nvGrpSpPr>
          <p:cNvPr id="28" name="Group 27"/>
          <p:cNvGrpSpPr/>
          <p:nvPr/>
        </p:nvGrpSpPr>
        <p:grpSpPr>
          <a:xfrm>
            <a:off x="2265644" y="3071122"/>
            <a:ext cx="3458484" cy="1906195"/>
            <a:chOff x="576127" y="2650395"/>
            <a:chExt cx="3458484" cy="2132732"/>
          </a:xfrm>
        </p:grpSpPr>
        <p:pic>
          <p:nvPicPr>
            <p:cNvPr id="29" name="Picture 28" descr="Wake3.pdf"/>
            <p:cNvPicPr>
              <a:picLocks noChangeAspect="1"/>
            </p:cNvPicPr>
            <p:nvPr/>
          </p:nvPicPr>
          <p:blipFill>
            <a:blip r:embed="rId2"/>
            <a:stretch>
              <a:fillRect/>
            </a:stretch>
          </p:blipFill>
          <p:spPr>
            <a:xfrm>
              <a:off x="576127" y="2650395"/>
              <a:ext cx="3458484" cy="2132732"/>
            </a:xfrm>
            <a:prstGeom prst="rect">
              <a:avLst/>
            </a:prstGeom>
          </p:spPr>
        </p:pic>
        <p:sp>
          <p:nvSpPr>
            <p:cNvPr id="30" name="TextBox 29"/>
            <p:cNvSpPr txBox="1"/>
            <p:nvPr/>
          </p:nvSpPr>
          <p:spPr>
            <a:xfrm>
              <a:off x="3242671" y="2876932"/>
              <a:ext cx="544735" cy="323165"/>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grpSp>
      <p:cxnSp>
        <p:nvCxnSpPr>
          <p:cNvPr id="31" name="Straight Connector 30"/>
          <p:cNvCxnSpPr/>
          <p:nvPr/>
        </p:nvCxnSpPr>
        <p:spPr>
          <a:xfrm flipV="1">
            <a:off x="401007" y="1369628"/>
            <a:ext cx="7784369" cy="11104"/>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01007" y="2702297"/>
            <a:ext cx="7784369" cy="1588"/>
          </a:xfrm>
          <a:prstGeom prst="line">
            <a:avLst/>
          </a:prstGeom>
          <a:ln w="571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Snip Same Side Corner Rectangle 32"/>
          <p:cNvSpPr/>
          <p:nvPr/>
        </p:nvSpPr>
        <p:spPr>
          <a:xfrm flipV="1">
            <a:off x="4500152" y="1369628"/>
            <a:ext cx="1440000" cy="374837"/>
          </a:xfrm>
          <a:prstGeom prst="snip2SameRect">
            <a:avLst>
              <a:gd name="adj1" fmla="val 50000"/>
              <a:gd name="adj2" fmla="val 0"/>
            </a:avLst>
          </a:prstGeom>
          <a:solidFill>
            <a:srgbClr val="262626"/>
          </a:solid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nip Same Side Corner Rectangle 33"/>
          <p:cNvSpPr/>
          <p:nvPr/>
        </p:nvSpPr>
        <p:spPr>
          <a:xfrm>
            <a:off x="4499992" y="2330636"/>
            <a:ext cx="1440000" cy="374837"/>
          </a:xfrm>
          <a:prstGeom prst="snip2SameRect">
            <a:avLst>
              <a:gd name="adj1" fmla="val 50000"/>
              <a:gd name="adj2" fmla="val 0"/>
            </a:avLst>
          </a:prstGeom>
          <a:solidFill>
            <a:srgbClr val="26262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5942450" y="2953804"/>
            <a:ext cx="3094046" cy="3096344"/>
            <a:chOff x="5257954" y="2406434"/>
            <a:chExt cx="3094046" cy="3096344"/>
          </a:xfrm>
        </p:grpSpPr>
        <p:grpSp>
          <p:nvGrpSpPr>
            <p:cNvPr id="38" name="Group 37"/>
            <p:cNvGrpSpPr/>
            <p:nvPr/>
          </p:nvGrpSpPr>
          <p:grpSpPr>
            <a:xfrm>
              <a:off x="5257954" y="3594781"/>
              <a:ext cx="3094046" cy="1907997"/>
              <a:chOff x="5549113" y="1584028"/>
              <a:chExt cx="3094046" cy="1907997"/>
            </a:xfrm>
          </p:grpSpPr>
          <p:pic>
            <p:nvPicPr>
              <p:cNvPr id="40" name="Picture 39" descr="LongImped3.pdf"/>
              <p:cNvPicPr>
                <a:picLocks noChangeAspect="1"/>
              </p:cNvPicPr>
              <p:nvPr/>
            </p:nvPicPr>
            <p:blipFill>
              <a:blip r:embed="rId3"/>
              <a:stretch>
                <a:fillRect/>
              </a:stretch>
            </p:blipFill>
            <p:spPr>
              <a:xfrm>
                <a:off x="5549113" y="1584028"/>
                <a:ext cx="3094046" cy="1907997"/>
              </a:xfrm>
              <a:prstGeom prst="rect">
                <a:avLst/>
              </a:prstGeom>
              <a:ln>
                <a:noFill/>
              </a:ln>
            </p:spPr>
          </p:pic>
          <p:sp>
            <p:nvSpPr>
              <p:cNvPr id="41" name="TextBox 40"/>
              <p:cNvSpPr txBox="1"/>
              <p:nvPr/>
            </p:nvSpPr>
            <p:spPr>
              <a:xfrm>
                <a:off x="7694302" y="1673934"/>
                <a:ext cx="729400" cy="276999"/>
              </a:xfrm>
              <a:prstGeom prst="rect">
                <a:avLst/>
              </a:prstGeom>
              <a:noFill/>
              <a:ln>
                <a:noFill/>
              </a:ln>
            </p:spPr>
            <p:txBody>
              <a:bodyPr wrap="square" rtlCol="0">
                <a:spAutoFit/>
              </a:bodyPr>
              <a:lstStyle/>
              <a:p>
                <a:r>
                  <a:rPr lang="en-US" sz="1200" b="1" dirty="0" err="1" smtClean="0">
                    <a:solidFill>
                      <a:srgbClr val="000090"/>
                    </a:solidFill>
                  </a:rPr>
                  <a:t>Re[Z</a:t>
                </a:r>
                <a:r>
                  <a:rPr lang="en-US" sz="1200" b="1" baseline="-25000" dirty="0" smtClean="0">
                    <a:solidFill>
                      <a:srgbClr val="000090"/>
                    </a:solidFill>
                  </a:rPr>
                  <a:t>||</a:t>
                </a:r>
                <a:r>
                  <a:rPr lang="en-US" sz="1200" b="1" dirty="0" smtClean="0">
                    <a:solidFill>
                      <a:srgbClr val="000090"/>
                    </a:solidFill>
                  </a:rPr>
                  <a:t>]</a:t>
                </a:r>
                <a:endParaRPr lang="en-US" sz="1200" b="1" dirty="0">
                  <a:solidFill>
                    <a:srgbClr val="000090"/>
                  </a:solidFill>
                </a:endParaRPr>
              </a:p>
            </p:txBody>
          </p:sp>
          <p:sp>
            <p:nvSpPr>
              <p:cNvPr id="42" name="TextBox 41"/>
              <p:cNvSpPr txBox="1"/>
              <p:nvPr/>
            </p:nvSpPr>
            <p:spPr>
              <a:xfrm>
                <a:off x="5874905" y="1764369"/>
                <a:ext cx="729400" cy="323165"/>
              </a:xfrm>
              <a:prstGeom prst="rect">
                <a:avLst/>
              </a:prstGeom>
              <a:noFill/>
              <a:ln>
                <a:noFill/>
              </a:ln>
            </p:spPr>
            <p:txBody>
              <a:bodyPr wrap="square" rtlCol="0">
                <a:spAutoFit/>
              </a:bodyPr>
              <a:lstStyle/>
              <a:p>
                <a:r>
                  <a:rPr lang="en-US" sz="1200" b="1" dirty="0" err="1" smtClean="0">
                    <a:solidFill>
                      <a:srgbClr val="FF0000"/>
                    </a:solidFill>
                  </a:rPr>
                  <a:t>Im[Z</a:t>
                </a:r>
                <a:r>
                  <a:rPr lang="en-US" sz="12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grpSp>
        <p:cxnSp>
          <p:nvCxnSpPr>
            <p:cNvPr id="39" name="Straight Arrow Connector 38"/>
            <p:cNvCxnSpPr/>
            <p:nvPr/>
          </p:nvCxnSpPr>
          <p:spPr>
            <a:xfrm flipH="1" flipV="1">
              <a:off x="5257954" y="2406434"/>
              <a:ext cx="1055193" cy="11883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3" name="Oval 1028"/>
          <p:cNvSpPr>
            <a:spLocks noChangeArrowheads="1"/>
          </p:cNvSpPr>
          <p:nvPr/>
        </p:nvSpPr>
        <p:spPr bwMode="auto">
          <a:xfrm>
            <a:off x="2409660" y="1838180"/>
            <a:ext cx="3458484" cy="382093"/>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grpSp>
        <p:nvGrpSpPr>
          <p:cNvPr id="45" name="Group 44"/>
          <p:cNvGrpSpPr/>
          <p:nvPr/>
        </p:nvGrpSpPr>
        <p:grpSpPr>
          <a:xfrm>
            <a:off x="1115616" y="2875143"/>
            <a:ext cx="6466372" cy="1806853"/>
            <a:chOff x="5410200" y="3810000"/>
            <a:chExt cx="3505200" cy="2057401"/>
          </a:xfrm>
        </p:grpSpPr>
        <p:cxnSp>
          <p:nvCxnSpPr>
            <p:cNvPr id="46" name="Straight Arrow Connector 45"/>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51" name="Picture 50" descr="latex-image-1.pdf"/>
            <p:cNvPicPr>
              <a:picLocks/>
            </p:cNvPicPr>
            <p:nvPr/>
          </p:nvPicPr>
          <p:blipFill>
            <a:blip r:embed="rId4"/>
            <a:stretch>
              <a:fillRect/>
            </a:stretch>
          </p:blipFill>
          <p:spPr>
            <a:xfrm>
              <a:off x="6765162" y="3899569"/>
              <a:ext cx="273038" cy="263773"/>
            </a:xfrm>
            <a:prstGeom prst="rect">
              <a:avLst/>
            </a:prstGeom>
          </p:spPr>
        </p:pic>
      </p:grpSp>
      <p:sp>
        <p:nvSpPr>
          <p:cNvPr id="54" name="TextBox 53"/>
          <p:cNvSpPr txBox="1"/>
          <p:nvPr/>
        </p:nvSpPr>
        <p:spPr>
          <a:xfrm>
            <a:off x="414520" y="743432"/>
            <a:ext cx="3704421" cy="646331"/>
          </a:xfrm>
          <a:prstGeom prst="rect">
            <a:avLst/>
          </a:prstGeom>
          <a:noFill/>
        </p:spPr>
        <p:txBody>
          <a:bodyPr wrap="square" rtlCol="0">
            <a:spAutoFit/>
          </a:bodyPr>
          <a:lstStyle/>
          <a:p>
            <a:r>
              <a:rPr lang="en-US" dirty="0" smtClean="0"/>
              <a:t>Single bunch going through a broad-band resonator</a:t>
            </a:r>
            <a:endParaRPr lang="en-US" dirty="0"/>
          </a:p>
        </p:txBody>
      </p:sp>
      <p:pic>
        <p:nvPicPr>
          <p:cNvPr id="71" name="Picture 70" descr="bunch.png"/>
          <p:cNvPicPr>
            <a:picLocks noChangeAspect="1"/>
          </p:cNvPicPr>
          <p:nvPr/>
        </p:nvPicPr>
        <p:blipFill rotWithShape="1">
          <a:blip r:embed="rId5">
            <a:duotone>
              <a:prstClr val="black"/>
              <a:srgbClr val="2B00FF">
                <a:tint val="45000"/>
                <a:satMod val="400000"/>
              </a:srgbClr>
            </a:duotone>
            <a:extLst>
              <a:ext uri="{28A0092B-C50C-407E-A947-70E740481C1C}">
                <a14:useLocalDpi xmlns:a14="http://schemas.microsoft.com/office/drawing/2010/main" val="0"/>
              </a:ext>
            </a:extLst>
          </a:blip>
          <a:srcRect l="88026" r="1"/>
          <a:stretch/>
        </p:blipFill>
        <p:spPr>
          <a:xfrm>
            <a:off x="5652542" y="1838079"/>
            <a:ext cx="196002" cy="360000"/>
          </a:xfrm>
          <a:prstGeom prst="rect">
            <a:avLst/>
          </a:prstGeom>
        </p:spPr>
      </p:pic>
    </p:spTree>
    <p:extLst>
      <p:ext uri="{BB962C8B-B14F-4D97-AF65-F5344CB8AC3E}">
        <p14:creationId xmlns:p14="http://schemas.microsoft.com/office/powerpoint/2010/main" val="306305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82</a:t>
            </a:fld>
            <a:endParaRPr lang="en-US" dirty="0"/>
          </a:p>
        </p:txBody>
      </p:sp>
      <p:grpSp>
        <p:nvGrpSpPr>
          <p:cNvPr id="9" name="Group 8"/>
          <p:cNvGrpSpPr/>
          <p:nvPr/>
        </p:nvGrpSpPr>
        <p:grpSpPr>
          <a:xfrm flipH="1">
            <a:off x="5923553" y="2919817"/>
            <a:ext cx="3458484" cy="1906195"/>
            <a:chOff x="576127" y="2650395"/>
            <a:chExt cx="3458484" cy="2132732"/>
          </a:xfrm>
        </p:grpSpPr>
        <p:pic>
          <p:nvPicPr>
            <p:cNvPr id="10" name="Picture 9" descr="Wake3.pdf"/>
            <p:cNvPicPr>
              <a:picLocks noChangeAspect="1"/>
            </p:cNvPicPr>
            <p:nvPr/>
          </p:nvPicPr>
          <p:blipFill>
            <a:blip r:embed="rId2"/>
            <a:stretch>
              <a:fillRect/>
            </a:stretch>
          </p:blipFill>
          <p:spPr>
            <a:xfrm>
              <a:off x="576127" y="2650395"/>
              <a:ext cx="3458484" cy="2132732"/>
            </a:xfrm>
            <a:prstGeom prst="rect">
              <a:avLst/>
            </a:prstGeom>
          </p:spPr>
        </p:pic>
        <p:sp>
          <p:nvSpPr>
            <p:cNvPr id="11" name="TextBox 10"/>
            <p:cNvSpPr txBox="1"/>
            <p:nvPr/>
          </p:nvSpPr>
          <p:spPr>
            <a:xfrm>
              <a:off x="3242671" y="2876932"/>
              <a:ext cx="544735" cy="323165"/>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grpSp>
      <p:cxnSp>
        <p:nvCxnSpPr>
          <p:cNvPr id="12" name="Straight Connector 11"/>
          <p:cNvCxnSpPr/>
          <p:nvPr/>
        </p:nvCxnSpPr>
        <p:spPr>
          <a:xfrm flipV="1">
            <a:off x="401007" y="1369628"/>
            <a:ext cx="7784369" cy="11103"/>
          </a:xfrm>
          <a:prstGeom prst="line">
            <a:avLst/>
          </a:prstGeom>
          <a:ln w="571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01007" y="2703885"/>
            <a:ext cx="7839197" cy="1588"/>
          </a:xfrm>
          <a:prstGeom prst="line">
            <a:avLst/>
          </a:prstGeom>
          <a:ln w="57150" cmpd="sng">
            <a:solidFill>
              <a:srgbClr val="4B4B4B"/>
            </a:solidFill>
          </a:ln>
          <a:effectLst/>
        </p:spPr>
        <p:style>
          <a:lnRef idx="2">
            <a:schemeClr val="accent1"/>
          </a:lnRef>
          <a:fillRef idx="0">
            <a:schemeClr val="accent1"/>
          </a:fillRef>
          <a:effectRef idx="1">
            <a:schemeClr val="accent1"/>
          </a:effectRef>
          <a:fontRef idx="minor">
            <a:schemeClr val="tx1"/>
          </a:fontRef>
        </p:style>
      </p:cxnSp>
      <p:sp>
        <p:nvSpPr>
          <p:cNvPr id="16" name="Oval 1028"/>
          <p:cNvSpPr>
            <a:spLocks noChangeArrowheads="1"/>
          </p:cNvSpPr>
          <p:nvPr/>
        </p:nvSpPr>
        <p:spPr bwMode="auto">
          <a:xfrm>
            <a:off x="3777812" y="1838180"/>
            <a:ext cx="3458484" cy="382093"/>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17" name="Rectangle 16"/>
          <p:cNvSpPr/>
          <p:nvPr/>
        </p:nvSpPr>
        <p:spPr>
          <a:xfrm>
            <a:off x="5911071" y="1838180"/>
            <a:ext cx="101089" cy="382093"/>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2504422" y="2875143"/>
            <a:ext cx="6466372" cy="1806853"/>
            <a:chOff x="5410200" y="3810000"/>
            <a:chExt cx="3505200" cy="2057401"/>
          </a:xfrm>
        </p:grpSpPr>
        <p:cxnSp>
          <p:nvCxnSpPr>
            <p:cNvPr id="19" name="Straight Arrow Connector 18"/>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4" name="Picture 23" descr="latex-image-1.pdf"/>
            <p:cNvPicPr>
              <a:picLocks/>
            </p:cNvPicPr>
            <p:nvPr/>
          </p:nvPicPr>
          <p:blipFill>
            <a:blip r:embed="rId3"/>
            <a:stretch>
              <a:fillRect/>
            </a:stretch>
          </p:blipFill>
          <p:spPr>
            <a:xfrm>
              <a:off x="6765162" y="3899569"/>
              <a:ext cx="273038" cy="263773"/>
            </a:xfrm>
            <a:prstGeom prst="rect">
              <a:avLst/>
            </a:prstGeom>
          </p:spPr>
        </p:pic>
      </p:grpSp>
      <p:pic>
        <p:nvPicPr>
          <p:cNvPr id="25" name="Picture 24" descr="latex-image-1.pdf"/>
          <p:cNvPicPr>
            <a:picLocks noChangeAspect="1"/>
          </p:cNvPicPr>
          <p:nvPr/>
        </p:nvPicPr>
        <p:blipFill>
          <a:blip r:embed="rId4"/>
          <a:stretch>
            <a:fillRect/>
          </a:stretch>
        </p:blipFill>
        <p:spPr>
          <a:xfrm>
            <a:off x="2077104" y="5041462"/>
            <a:ext cx="4845775" cy="792016"/>
          </a:xfrm>
          <a:prstGeom prst="rect">
            <a:avLst/>
          </a:prstGeom>
        </p:spPr>
      </p:pic>
      <p:sp>
        <p:nvSpPr>
          <p:cNvPr id="26" name="Snip Same Side Corner Rectangle 25"/>
          <p:cNvSpPr/>
          <p:nvPr/>
        </p:nvSpPr>
        <p:spPr>
          <a:xfrm flipV="1">
            <a:off x="4500152" y="1369628"/>
            <a:ext cx="1440000" cy="374837"/>
          </a:xfrm>
          <a:prstGeom prst="snip2SameRect">
            <a:avLst>
              <a:gd name="adj1" fmla="val 50000"/>
              <a:gd name="adj2" fmla="val 0"/>
            </a:avLst>
          </a:prstGeom>
          <a:solidFill>
            <a:schemeClr val="accent6">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nip Same Side Corner Rectangle 26"/>
          <p:cNvSpPr/>
          <p:nvPr/>
        </p:nvSpPr>
        <p:spPr>
          <a:xfrm>
            <a:off x="4499992" y="2330636"/>
            <a:ext cx="1440000" cy="374837"/>
          </a:xfrm>
          <a:prstGeom prst="snip2SameRect">
            <a:avLst>
              <a:gd name="adj1" fmla="val 50000"/>
              <a:gd name="adj2" fmla="val 0"/>
            </a:avLst>
          </a:prstGeom>
          <a:solidFill>
            <a:srgbClr val="262626"/>
          </a:solid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14520" y="743432"/>
            <a:ext cx="3704421" cy="646331"/>
          </a:xfrm>
          <a:prstGeom prst="rect">
            <a:avLst/>
          </a:prstGeom>
          <a:noFill/>
        </p:spPr>
        <p:txBody>
          <a:bodyPr wrap="square" rtlCol="0">
            <a:spAutoFit/>
          </a:bodyPr>
          <a:lstStyle/>
          <a:p>
            <a:r>
              <a:rPr lang="en-US" dirty="0" smtClean="0"/>
              <a:t>Single bunch going through a broad-band resonator</a:t>
            </a:r>
            <a:endParaRPr lang="en-US" dirty="0"/>
          </a:p>
        </p:txBody>
      </p:sp>
    </p:spTree>
    <p:extLst>
      <p:ext uri="{BB962C8B-B14F-4D97-AF65-F5344CB8AC3E}">
        <p14:creationId xmlns:p14="http://schemas.microsoft.com/office/powerpoint/2010/main" val="3090872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83</a:t>
            </a:fld>
            <a:endParaRPr lang="en-US" dirty="0"/>
          </a:p>
        </p:txBody>
      </p:sp>
      <p:sp>
        <p:nvSpPr>
          <p:cNvPr id="28" name="TextBox 27"/>
          <p:cNvSpPr txBox="1"/>
          <p:nvPr/>
        </p:nvSpPr>
        <p:spPr>
          <a:xfrm>
            <a:off x="414520" y="743432"/>
            <a:ext cx="3704421" cy="646331"/>
          </a:xfrm>
          <a:prstGeom prst="rect">
            <a:avLst/>
          </a:prstGeom>
          <a:noFill/>
        </p:spPr>
        <p:txBody>
          <a:bodyPr wrap="square" rtlCol="0">
            <a:spAutoFit/>
          </a:bodyPr>
          <a:lstStyle/>
          <a:p>
            <a:r>
              <a:rPr lang="en-US" dirty="0" smtClean="0"/>
              <a:t>Bunch train going through a narrow-band resonator</a:t>
            </a:r>
            <a:endParaRPr lang="en-US" dirty="0"/>
          </a:p>
        </p:txBody>
      </p:sp>
      <p:cxnSp>
        <p:nvCxnSpPr>
          <p:cNvPr id="29" name="Straight Connector 28"/>
          <p:cNvCxnSpPr/>
          <p:nvPr/>
        </p:nvCxnSpPr>
        <p:spPr>
          <a:xfrm>
            <a:off x="401007" y="1351871"/>
            <a:ext cx="4343400" cy="1588"/>
          </a:xfrm>
          <a:prstGeom prst="line">
            <a:avLst/>
          </a:prstGeom>
          <a:ln w="571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1007" y="2209800"/>
            <a:ext cx="4343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25604" y="1348695"/>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25604" y="2208212"/>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4619538" y="233625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5599941" y="232148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4617950" y="1238482"/>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5598353" y="1218406"/>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745201" y="1114407"/>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742025" y="2448114"/>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5194493" y="2573506"/>
            <a:ext cx="3048000" cy="2654493"/>
            <a:chOff x="5194493" y="2573506"/>
            <a:chExt cx="3048000" cy="2654493"/>
          </a:xfrm>
        </p:grpSpPr>
        <p:grpSp>
          <p:nvGrpSpPr>
            <p:cNvPr id="40" name="Group 39"/>
            <p:cNvGrpSpPr/>
            <p:nvPr/>
          </p:nvGrpSpPr>
          <p:grpSpPr>
            <a:xfrm>
              <a:off x="5194493" y="3348399"/>
              <a:ext cx="3048000" cy="1879600"/>
              <a:chOff x="5304000" y="1321604"/>
              <a:chExt cx="3048000" cy="1879600"/>
            </a:xfrm>
          </p:grpSpPr>
          <p:pic>
            <p:nvPicPr>
              <p:cNvPr id="42" name="Picture 41" descr="LongImped4.pdf"/>
              <p:cNvPicPr>
                <a:picLocks noChangeAspect="1"/>
              </p:cNvPicPr>
              <p:nvPr/>
            </p:nvPicPr>
            <p:blipFill>
              <a:blip r:embed="rId2"/>
              <a:stretch>
                <a:fillRect/>
              </a:stretch>
            </p:blipFill>
            <p:spPr>
              <a:xfrm>
                <a:off x="5304000" y="1321604"/>
                <a:ext cx="3048000" cy="1879600"/>
              </a:xfrm>
              <a:prstGeom prst="rect">
                <a:avLst/>
              </a:prstGeom>
            </p:spPr>
          </p:pic>
          <p:sp>
            <p:nvSpPr>
              <p:cNvPr id="43" name="TextBox 42"/>
              <p:cNvSpPr txBox="1"/>
              <p:nvPr/>
            </p:nvSpPr>
            <p:spPr>
              <a:xfrm>
                <a:off x="6962201" y="1449704"/>
                <a:ext cx="729400" cy="276999"/>
              </a:xfrm>
              <a:prstGeom prst="rect">
                <a:avLst/>
              </a:prstGeom>
              <a:noFill/>
            </p:spPr>
            <p:txBody>
              <a:bodyPr wrap="square" rtlCol="0">
                <a:spAutoFit/>
              </a:bodyPr>
              <a:lstStyle/>
              <a:p>
                <a:r>
                  <a:rPr lang="en-US" sz="1200" b="1" dirty="0" err="1" smtClean="0">
                    <a:solidFill>
                      <a:srgbClr val="000090"/>
                    </a:solidFill>
                  </a:rPr>
                  <a:t>Re[Z</a:t>
                </a:r>
                <a:r>
                  <a:rPr lang="en-US" sz="1200" b="1" baseline="-25000" dirty="0" smtClean="0">
                    <a:solidFill>
                      <a:srgbClr val="000090"/>
                    </a:solidFill>
                  </a:rPr>
                  <a:t>||</a:t>
                </a:r>
                <a:r>
                  <a:rPr lang="en-US" sz="1200" b="1" dirty="0" smtClean="0">
                    <a:solidFill>
                      <a:srgbClr val="000090"/>
                    </a:solidFill>
                  </a:rPr>
                  <a:t>]</a:t>
                </a:r>
                <a:endParaRPr lang="en-US" sz="1200" b="1" dirty="0">
                  <a:solidFill>
                    <a:srgbClr val="000090"/>
                  </a:solidFill>
                </a:endParaRPr>
              </a:p>
            </p:txBody>
          </p:sp>
          <p:sp>
            <p:nvSpPr>
              <p:cNvPr id="44" name="TextBox 43"/>
              <p:cNvSpPr txBox="1"/>
              <p:nvPr/>
            </p:nvSpPr>
            <p:spPr>
              <a:xfrm>
                <a:off x="5740042" y="2123985"/>
                <a:ext cx="729400" cy="323165"/>
              </a:xfrm>
              <a:prstGeom prst="rect">
                <a:avLst/>
              </a:prstGeom>
              <a:noFill/>
            </p:spPr>
            <p:txBody>
              <a:bodyPr wrap="square" rtlCol="0">
                <a:spAutoFit/>
              </a:bodyPr>
              <a:lstStyle/>
              <a:p>
                <a:r>
                  <a:rPr lang="en-US" sz="1200" b="1" dirty="0" err="1" smtClean="0">
                    <a:solidFill>
                      <a:srgbClr val="FF0000"/>
                    </a:solidFill>
                  </a:rPr>
                  <a:t>Im[Z</a:t>
                </a:r>
                <a:r>
                  <a:rPr lang="en-US" sz="12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grpSp>
        <p:cxnSp>
          <p:nvCxnSpPr>
            <p:cNvPr id="41" name="Straight Arrow Connector 40"/>
            <p:cNvCxnSpPr/>
            <p:nvPr/>
          </p:nvCxnSpPr>
          <p:spPr>
            <a:xfrm rot="16200000" flipV="1">
              <a:off x="5310257" y="2646537"/>
              <a:ext cx="797899" cy="6518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323528" y="1642310"/>
            <a:ext cx="3814128" cy="252000"/>
            <a:chOff x="1380365" y="1642310"/>
            <a:chExt cx="3814128" cy="252000"/>
          </a:xfrm>
        </p:grpSpPr>
        <p:sp>
          <p:nvSpPr>
            <p:cNvPr id="46" name="Oval 1028"/>
            <p:cNvSpPr>
              <a:spLocks noChangeAspect="1" noChangeArrowheads="1"/>
            </p:cNvSpPr>
            <p:nvPr/>
          </p:nvSpPr>
          <p:spPr bwMode="auto">
            <a:xfrm>
              <a:off x="1380365"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7" name="Oval 1028"/>
            <p:cNvSpPr>
              <a:spLocks noChangeAspect="1" noChangeArrowheads="1"/>
            </p:cNvSpPr>
            <p:nvPr/>
          </p:nvSpPr>
          <p:spPr bwMode="auto">
            <a:xfrm>
              <a:off x="2263571"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8" name="Oval 1028"/>
            <p:cNvSpPr>
              <a:spLocks noChangeAspect="1" noChangeArrowheads="1"/>
            </p:cNvSpPr>
            <p:nvPr/>
          </p:nvSpPr>
          <p:spPr bwMode="auto">
            <a:xfrm>
              <a:off x="3146777"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9" name="Oval 1028"/>
            <p:cNvSpPr>
              <a:spLocks noChangeAspect="1" noChangeArrowheads="1"/>
            </p:cNvSpPr>
            <p:nvPr/>
          </p:nvSpPr>
          <p:spPr bwMode="auto">
            <a:xfrm>
              <a:off x="4913191"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0" name="Oval 1028"/>
            <p:cNvSpPr>
              <a:spLocks noChangeAspect="1" noChangeArrowheads="1"/>
            </p:cNvSpPr>
            <p:nvPr/>
          </p:nvSpPr>
          <p:spPr bwMode="auto">
            <a:xfrm>
              <a:off x="4029983"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48906446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84</a:t>
            </a:fld>
            <a:endParaRPr lang="en-US" dirty="0"/>
          </a:p>
        </p:txBody>
      </p:sp>
      <p:sp>
        <p:nvSpPr>
          <p:cNvPr id="28" name="TextBox 27"/>
          <p:cNvSpPr txBox="1"/>
          <p:nvPr/>
        </p:nvSpPr>
        <p:spPr>
          <a:xfrm>
            <a:off x="414520" y="743432"/>
            <a:ext cx="3704421" cy="646331"/>
          </a:xfrm>
          <a:prstGeom prst="rect">
            <a:avLst/>
          </a:prstGeom>
          <a:noFill/>
        </p:spPr>
        <p:txBody>
          <a:bodyPr wrap="square" rtlCol="0">
            <a:spAutoFit/>
          </a:bodyPr>
          <a:lstStyle/>
          <a:p>
            <a:r>
              <a:rPr lang="en-US" dirty="0" smtClean="0"/>
              <a:t>Bunch train going through a narrow-band resonator</a:t>
            </a:r>
            <a:endParaRPr lang="en-US" dirty="0"/>
          </a:p>
        </p:txBody>
      </p:sp>
      <p:cxnSp>
        <p:nvCxnSpPr>
          <p:cNvPr id="29" name="Straight Connector 28"/>
          <p:cNvCxnSpPr/>
          <p:nvPr/>
        </p:nvCxnSpPr>
        <p:spPr>
          <a:xfrm>
            <a:off x="401007" y="1351871"/>
            <a:ext cx="4343400" cy="1588"/>
          </a:xfrm>
          <a:prstGeom prst="line">
            <a:avLst/>
          </a:prstGeom>
          <a:ln w="571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1007" y="2209800"/>
            <a:ext cx="4343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25604" y="1348695"/>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25604" y="2208212"/>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4619538" y="233625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5599941" y="232148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4617950" y="1238482"/>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5598353" y="1218406"/>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745201" y="1114407"/>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742025" y="2448114"/>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899592" y="1642310"/>
            <a:ext cx="4693476" cy="252000"/>
            <a:chOff x="598604" y="1642310"/>
            <a:chExt cx="4693476" cy="252000"/>
          </a:xfrm>
        </p:grpSpPr>
        <p:sp>
          <p:nvSpPr>
            <p:cNvPr id="52" name="Oval 1028"/>
            <p:cNvSpPr>
              <a:spLocks noChangeAspect="1" noChangeArrowheads="1"/>
            </p:cNvSpPr>
            <p:nvPr/>
          </p:nvSpPr>
          <p:spPr bwMode="auto">
            <a:xfrm>
              <a:off x="1477952"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3" name="Oval 1028"/>
            <p:cNvSpPr>
              <a:spLocks noChangeAspect="1" noChangeArrowheads="1"/>
            </p:cNvSpPr>
            <p:nvPr/>
          </p:nvSpPr>
          <p:spPr bwMode="auto">
            <a:xfrm>
              <a:off x="2361158"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4" name="Oval 1028"/>
            <p:cNvSpPr>
              <a:spLocks noChangeAspect="1" noChangeArrowheads="1"/>
            </p:cNvSpPr>
            <p:nvPr/>
          </p:nvSpPr>
          <p:spPr bwMode="auto">
            <a:xfrm>
              <a:off x="3244364"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5" name="Oval 1028"/>
            <p:cNvSpPr>
              <a:spLocks noChangeAspect="1" noChangeArrowheads="1"/>
            </p:cNvSpPr>
            <p:nvPr/>
          </p:nvSpPr>
          <p:spPr bwMode="auto">
            <a:xfrm>
              <a:off x="5010778" y="1642310"/>
              <a:ext cx="281302" cy="252000"/>
            </a:xfrm>
            <a:prstGeom prst="ellipse">
              <a:avLst/>
            </a:prstGeom>
            <a:solidFill>
              <a:srgbClr val="292785">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6" name="Oval 1028"/>
            <p:cNvSpPr>
              <a:spLocks noChangeAspect="1" noChangeArrowheads="1"/>
            </p:cNvSpPr>
            <p:nvPr/>
          </p:nvSpPr>
          <p:spPr bwMode="auto">
            <a:xfrm>
              <a:off x="4127570"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57" name="Oval 1028"/>
            <p:cNvSpPr>
              <a:spLocks noChangeAspect="1" noChangeArrowheads="1"/>
            </p:cNvSpPr>
            <p:nvPr/>
          </p:nvSpPr>
          <p:spPr bwMode="auto">
            <a:xfrm>
              <a:off x="598604"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grpSp>
      <p:pic>
        <p:nvPicPr>
          <p:cNvPr id="58" name="Picture 57" descr="Wake1.pdf"/>
          <p:cNvPicPr>
            <a:picLocks noChangeAspect="1"/>
          </p:cNvPicPr>
          <p:nvPr/>
        </p:nvPicPr>
        <p:blipFill>
          <a:blip r:embed="rId2"/>
          <a:stretch>
            <a:fillRect/>
          </a:stretch>
        </p:blipFill>
        <p:spPr>
          <a:xfrm>
            <a:off x="1670968" y="2485585"/>
            <a:ext cx="3922100" cy="2418631"/>
          </a:xfrm>
          <a:prstGeom prst="rect">
            <a:avLst/>
          </a:prstGeom>
        </p:spPr>
      </p:pic>
    </p:spTree>
    <p:extLst>
      <p:ext uri="{BB962C8B-B14F-4D97-AF65-F5344CB8AC3E}">
        <p14:creationId xmlns:p14="http://schemas.microsoft.com/office/powerpoint/2010/main" val="191645579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85</a:t>
            </a:fld>
            <a:endParaRPr lang="en-US" dirty="0"/>
          </a:p>
        </p:txBody>
      </p:sp>
      <p:sp>
        <p:nvSpPr>
          <p:cNvPr id="28" name="TextBox 27"/>
          <p:cNvSpPr txBox="1"/>
          <p:nvPr/>
        </p:nvSpPr>
        <p:spPr>
          <a:xfrm>
            <a:off x="414520" y="743432"/>
            <a:ext cx="3704421" cy="646331"/>
          </a:xfrm>
          <a:prstGeom prst="rect">
            <a:avLst/>
          </a:prstGeom>
          <a:noFill/>
        </p:spPr>
        <p:txBody>
          <a:bodyPr wrap="square" rtlCol="0">
            <a:spAutoFit/>
          </a:bodyPr>
          <a:lstStyle/>
          <a:p>
            <a:r>
              <a:rPr lang="en-US" dirty="0" smtClean="0"/>
              <a:t>Bunch train going through a narrow-band resonator</a:t>
            </a:r>
            <a:endParaRPr lang="en-US" dirty="0"/>
          </a:p>
        </p:txBody>
      </p:sp>
      <p:cxnSp>
        <p:nvCxnSpPr>
          <p:cNvPr id="29" name="Straight Connector 28"/>
          <p:cNvCxnSpPr/>
          <p:nvPr/>
        </p:nvCxnSpPr>
        <p:spPr>
          <a:xfrm>
            <a:off x="401007" y="1351871"/>
            <a:ext cx="4343400" cy="1588"/>
          </a:xfrm>
          <a:prstGeom prst="line">
            <a:avLst/>
          </a:prstGeom>
          <a:ln w="571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01007" y="2209800"/>
            <a:ext cx="4343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25604" y="1348695"/>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25604" y="2208212"/>
            <a:ext cx="1676400"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4619538" y="233625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5599941" y="2321487"/>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4617950" y="1238482"/>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5598353" y="1218406"/>
            <a:ext cx="249738" cy="1588"/>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745201" y="1114407"/>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742025" y="2448114"/>
            <a:ext cx="977227" cy="1"/>
          </a:xfrm>
          <a:prstGeom prst="line">
            <a:avLst/>
          </a:prstGeom>
          <a:ln w="57150"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126996" y="1642310"/>
            <a:ext cx="4693476" cy="252000"/>
            <a:chOff x="598604" y="1642310"/>
            <a:chExt cx="4693476" cy="252000"/>
          </a:xfrm>
        </p:grpSpPr>
        <p:sp>
          <p:nvSpPr>
            <p:cNvPr id="26" name="Oval 1028"/>
            <p:cNvSpPr>
              <a:spLocks noChangeAspect="1" noChangeArrowheads="1"/>
            </p:cNvSpPr>
            <p:nvPr/>
          </p:nvSpPr>
          <p:spPr bwMode="auto">
            <a:xfrm>
              <a:off x="1477952" y="1642310"/>
              <a:ext cx="281302" cy="252000"/>
            </a:xfrm>
            <a:prstGeom prst="ellipse">
              <a:avLst/>
            </a:prstGeom>
            <a:solidFill>
              <a:srgbClr val="FF0000">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27" name="Oval 1028"/>
            <p:cNvSpPr>
              <a:spLocks noChangeAspect="1" noChangeArrowheads="1"/>
            </p:cNvSpPr>
            <p:nvPr/>
          </p:nvSpPr>
          <p:spPr bwMode="auto">
            <a:xfrm>
              <a:off x="2361158"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39" name="Oval 1028"/>
            <p:cNvSpPr>
              <a:spLocks noChangeAspect="1" noChangeArrowheads="1"/>
            </p:cNvSpPr>
            <p:nvPr/>
          </p:nvSpPr>
          <p:spPr bwMode="auto">
            <a:xfrm>
              <a:off x="3244364"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0" name="Oval 1028"/>
            <p:cNvSpPr>
              <a:spLocks noChangeAspect="1" noChangeArrowheads="1"/>
            </p:cNvSpPr>
            <p:nvPr/>
          </p:nvSpPr>
          <p:spPr bwMode="auto">
            <a:xfrm>
              <a:off x="5010778"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1" name="Oval 1028"/>
            <p:cNvSpPr>
              <a:spLocks noChangeAspect="1" noChangeArrowheads="1"/>
            </p:cNvSpPr>
            <p:nvPr/>
          </p:nvSpPr>
          <p:spPr bwMode="auto">
            <a:xfrm>
              <a:off x="4127570"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2" name="Oval 1028"/>
            <p:cNvSpPr>
              <a:spLocks noChangeAspect="1" noChangeArrowheads="1"/>
            </p:cNvSpPr>
            <p:nvPr/>
          </p:nvSpPr>
          <p:spPr bwMode="auto">
            <a:xfrm>
              <a:off x="598604"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grpSp>
      <p:grpSp>
        <p:nvGrpSpPr>
          <p:cNvPr id="43" name="Group 42"/>
          <p:cNvGrpSpPr/>
          <p:nvPr/>
        </p:nvGrpSpPr>
        <p:grpSpPr>
          <a:xfrm>
            <a:off x="560958" y="1642310"/>
            <a:ext cx="2930922" cy="252000"/>
            <a:chOff x="2361158" y="1642310"/>
            <a:chExt cx="2930922" cy="252000"/>
          </a:xfrm>
        </p:grpSpPr>
        <p:sp>
          <p:nvSpPr>
            <p:cNvPr id="44" name="Oval 1028"/>
            <p:cNvSpPr>
              <a:spLocks noChangeAspect="1" noChangeArrowheads="1"/>
            </p:cNvSpPr>
            <p:nvPr/>
          </p:nvSpPr>
          <p:spPr bwMode="auto">
            <a:xfrm>
              <a:off x="2361158"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5" name="Oval 1028"/>
            <p:cNvSpPr>
              <a:spLocks noChangeAspect="1" noChangeArrowheads="1"/>
            </p:cNvSpPr>
            <p:nvPr/>
          </p:nvSpPr>
          <p:spPr bwMode="auto">
            <a:xfrm>
              <a:off x="3244364"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6" name="Oval 1028"/>
            <p:cNvSpPr>
              <a:spLocks noChangeAspect="1" noChangeArrowheads="1"/>
            </p:cNvSpPr>
            <p:nvPr/>
          </p:nvSpPr>
          <p:spPr bwMode="auto">
            <a:xfrm>
              <a:off x="5010778"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sp>
          <p:nvSpPr>
            <p:cNvPr id="47" name="Oval 1028"/>
            <p:cNvSpPr>
              <a:spLocks noChangeAspect="1" noChangeArrowheads="1"/>
            </p:cNvSpPr>
            <p:nvPr/>
          </p:nvSpPr>
          <p:spPr bwMode="auto">
            <a:xfrm>
              <a:off x="4127570" y="1642310"/>
              <a:ext cx="281302" cy="252000"/>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grpSp>
      <p:cxnSp>
        <p:nvCxnSpPr>
          <p:cNvPr id="48" name="Straight Connector 47"/>
          <p:cNvCxnSpPr/>
          <p:nvPr/>
        </p:nvCxnSpPr>
        <p:spPr>
          <a:xfrm>
            <a:off x="4742025" y="2461920"/>
            <a:ext cx="977227" cy="1"/>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401007" y="3170050"/>
            <a:ext cx="8742993" cy="715511"/>
            <a:chOff x="401007" y="3064022"/>
            <a:chExt cx="8742993" cy="715511"/>
          </a:xfrm>
        </p:grpSpPr>
        <p:cxnSp>
          <p:nvCxnSpPr>
            <p:cNvPr id="50" name="Straight Arrow Connector 49"/>
            <p:cNvCxnSpPr/>
            <p:nvPr/>
          </p:nvCxnSpPr>
          <p:spPr>
            <a:xfrm flipV="1">
              <a:off x="401007" y="3741746"/>
              <a:ext cx="8742993" cy="2090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493647" y="3064022"/>
              <a:ext cx="8332206" cy="715511"/>
              <a:chOff x="493647" y="602823"/>
              <a:chExt cx="8332206" cy="1215096"/>
            </a:xfrm>
          </p:grpSpPr>
          <p:grpSp>
            <p:nvGrpSpPr>
              <p:cNvPr id="60" name="Group 59"/>
              <p:cNvGrpSpPr/>
              <p:nvPr/>
            </p:nvGrpSpPr>
            <p:grpSpPr>
              <a:xfrm>
                <a:off x="493647" y="620688"/>
                <a:ext cx="907469" cy="1169417"/>
                <a:chOff x="5661027" y="4181802"/>
                <a:chExt cx="6260645" cy="1331575"/>
              </a:xfrm>
            </p:grpSpPr>
            <p:sp>
              <p:nvSpPr>
                <p:cNvPr id="96" name="Freeform 95"/>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Arrow Connector 96"/>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1379312" y="622119"/>
                <a:ext cx="907469" cy="1169417"/>
                <a:chOff x="5661027" y="4181802"/>
                <a:chExt cx="6260645" cy="1331575"/>
              </a:xfrm>
            </p:grpSpPr>
            <p:sp>
              <p:nvSpPr>
                <p:cNvPr id="93" name="Freeform 92"/>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Arrow Connector 93"/>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2267744" y="627500"/>
                <a:ext cx="907469" cy="1169417"/>
                <a:chOff x="5661027" y="4181802"/>
                <a:chExt cx="6260645" cy="1331575"/>
              </a:xfrm>
            </p:grpSpPr>
            <p:sp>
              <p:nvSpPr>
                <p:cNvPr id="90" name="Freeform 89"/>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1" name="Straight Arrow Connector 9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3142602" y="625353"/>
                <a:ext cx="907469" cy="1169417"/>
                <a:chOff x="5661027" y="4171397"/>
                <a:chExt cx="6260645" cy="1331575"/>
              </a:xfrm>
            </p:grpSpPr>
            <p:sp>
              <p:nvSpPr>
                <p:cNvPr id="87" name="Freeform 86"/>
                <p:cNvSpPr/>
                <p:nvPr/>
              </p:nvSpPr>
              <p:spPr>
                <a:xfrm>
                  <a:off x="6076700" y="417139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8" name="Straight Arrow Connector 8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8143335" y="5491960"/>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4053531" y="602823"/>
                <a:ext cx="907469" cy="1174995"/>
                <a:chOff x="5661027" y="4140182"/>
                <a:chExt cx="6260645" cy="1337926"/>
              </a:xfrm>
            </p:grpSpPr>
            <p:sp>
              <p:nvSpPr>
                <p:cNvPr id="84" name="Freeform 83"/>
                <p:cNvSpPr/>
                <p:nvPr/>
              </p:nvSpPr>
              <p:spPr>
                <a:xfrm>
                  <a:off x="6076700" y="4140182"/>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5" name="Straight Arrow Connector 84"/>
                <p:cNvCxnSpPr/>
                <p:nvPr/>
              </p:nvCxnSpPr>
              <p:spPr>
                <a:xfrm>
                  <a:off x="5661027" y="5476370"/>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4940786" y="615707"/>
                <a:ext cx="907469" cy="1169417"/>
                <a:chOff x="5661027" y="4150587"/>
                <a:chExt cx="6260645" cy="1331575"/>
              </a:xfrm>
            </p:grpSpPr>
            <p:sp>
              <p:nvSpPr>
                <p:cNvPr id="81" name="Freeform 80"/>
                <p:cNvSpPr/>
                <p:nvPr/>
              </p:nvSpPr>
              <p:spPr>
                <a:xfrm>
                  <a:off x="6076700" y="415058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Arrow Connector 81"/>
                <p:cNvCxnSpPr/>
                <p:nvPr/>
              </p:nvCxnSpPr>
              <p:spPr>
                <a:xfrm>
                  <a:off x="5661027" y="5472104"/>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5822470" y="648502"/>
                <a:ext cx="907469" cy="1169417"/>
                <a:chOff x="5661027" y="4181802"/>
                <a:chExt cx="6260645" cy="1331575"/>
              </a:xfrm>
            </p:grpSpPr>
            <p:sp>
              <p:nvSpPr>
                <p:cNvPr id="78" name="Freeform 77"/>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9" name="Straight Arrow Connector 78"/>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8143335" y="5469424"/>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6708415" y="616011"/>
                <a:ext cx="907469" cy="1169416"/>
                <a:chOff x="5661027" y="4139715"/>
                <a:chExt cx="6260645" cy="1331575"/>
              </a:xfrm>
            </p:grpSpPr>
            <p:sp>
              <p:nvSpPr>
                <p:cNvPr id="75" name="Freeform 74"/>
                <p:cNvSpPr/>
                <p:nvPr/>
              </p:nvSpPr>
              <p:spPr>
                <a:xfrm>
                  <a:off x="6076700" y="4139715"/>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6" name="Straight Arrow Connector 75"/>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V="1">
                  <a:off x="8143335" y="546088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7585574" y="633094"/>
                <a:ext cx="907469" cy="1169415"/>
                <a:chOff x="5661027" y="4150587"/>
                <a:chExt cx="6260645" cy="1331574"/>
              </a:xfrm>
            </p:grpSpPr>
            <p:sp>
              <p:nvSpPr>
                <p:cNvPr id="72" name="Freeform 71"/>
                <p:cNvSpPr/>
                <p:nvPr/>
              </p:nvSpPr>
              <p:spPr>
                <a:xfrm>
                  <a:off x="6076700" y="4150587"/>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8143335" y="545033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p:nvGrpSpPr>
            <p:grpSpPr>
              <a:xfrm>
                <a:off x="8466047" y="628093"/>
                <a:ext cx="359806" cy="1169416"/>
                <a:chOff x="5661027" y="4140182"/>
                <a:chExt cx="2482309" cy="1331574"/>
              </a:xfrm>
            </p:grpSpPr>
            <p:sp>
              <p:nvSpPr>
                <p:cNvPr id="70" name="Freeform 69"/>
                <p:cNvSpPr/>
                <p:nvPr/>
              </p:nvSpPr>
              <p:spPr>
                <a:xfrm>
                  <a:off x="6076700" y="4140182"/>
                  <a:ext cx="2066636"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1" name="Straight Arrow Connector 70"/>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cxnSp>
        <p:nvCxnSpPr>
          <p:cNvPr id="99" name="Straight Arrow Connector 98"/>
          <p:cNvCxnSpPr/>
          <p:nvPr/>
        </p:nvCxnSpPr>
        <p:spPr>
          <a:xfrm>
            <a:off x="683568" y="4149080"/>
            <a:ext cx="936104"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00" name="Picture 9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07" y="4853300"/>
            <a:ext cx="8220334" cy="863999"/>
          </a:xfrm>
          <a:prstGeom prst="rect">
            <a:avLst/>
          </a:prstGeom>
        </p:spPr>
      </p:pic>
      <p:sp>
        <p:nvSpPr>
          <p:cNvPr id="101" name="TextBox 100"/>
          <p:cNvSpPr txBox="1"/>
          <p:nvPr/>
        </p:nvSpPr>
        <p:spPr>
          <a:xfrm>
            <a:off x="920289" y="4097712"/>
            <a:ext cx="547663" cy="369332"/>
          </a:xfrm>
          <a:prstGeom prst="rect">
            <a:avLst/>
          </a:prstGeom>
          <a:noFill/>
        </p:spPr>
        <p:txBody>
          <a:bodyPr wrap="square" rtlCol="0">
            <a:spAutoFit/>
          </a:bodyPr>
          <a:lstStyle/>
          <a:p>
            <a:r>
              <a:rPr lang="en-US" dirty="0" err="1" smtClean="0">
                <a:latin typeface="Symbol" charset="2"/>
                <a:cs typeface="Symbol" charset="2"/>
              </a:rPr>
              <a:t>D</a:t>
            </a:r>
            <a:r>
              <a:rPr lang="en-US" dirty="0" err="1" smtClean="0"/>
              <a:t>z</a:t>
            </a:r>
            <a:endParaRPr lang="en-US" dirty="0"/>
          </a:p>
        </p:txBody>
      </p:sp>
      <p:pic>
        <p:nvPicPr>
          <p:cNvPr id="102" name="Picture 101" descr="Wake1.pdf"/>
          <p:cNvPicPr>
            <a:picLocks noChangeAspect="1"/>
          </p:cNvPicPr>
          <p:nvPr/>
        </p:nvPicPr>
        <p:blipFill>
          <a:blip r:embed="rId3"/>
          <a:stretch>
            <a:fillRect/>
          </a:stretch>
        </p:blipFill>
        <p:spPr>
          <a:xfrm flipH="1">
            <a:off x="5091642" y="2461921"/>
            <a:ext cx="3922100" cy="2418631"/>
          </a:xfrm>
          <a:prstGeom prst="rect">
            <a:avLst/>
          </a:prstGeom>
        </p:spPr>
      </p:pic>
      <p:pic>
        <p:nvPicPr>
          <p:cNvPr id="103" name="Picture 10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2" y="5243882"/>
            <a:ext cx="8883586" cy="828000"/>
          </a:xfrm>
          <a:prstGeom prst="rect">
            <a:avLst/>
          </a:prstGeom>
        </p:spPr>
      </p:pic>
    </p:spTree>
    <p:extLst>
      <p:ext uri="{BB962C8B-B14F-4D97-AF65-F5344CB8AC3E}">
        <p14:creationId xmlns:p14="http://schemas.microsoft.com/office/powerpoint/2010/main" val="2071916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dissolve">
                                      <p:cBhvr>
                                        <p:cTn id="1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86</a:t>
            </a:fld>
            <a:endParaRPr lang="en-US" dirty="0"/>
          </a:p>
        </p:txBody>
      </p:sp>
      <p:sp>
        <p:nvSpPr>
          <p:cNvPr id="104" name="Content Placeholder 2"/>
          <p:cNvSpPr txBox="1">
            <a:spLocks/>
          </p:cNvSpPr>
          <p:nvPr/>
        </p:nvSpPr>
        <p:spPr>
          <a:xfrm>
            <a:off x="618967" y="1032164"/>
            <a:ext cx="7764634" cy="1080120"/>
          </a:xfrm>
          <a:prstGeom prst="rect">
            <a:avLst/>
          </a:prstGeom>
          <a:solidFill>
            <a:schemeClr val="bg1"/>
          </a:solidFill>
          <a:ln>
            <a:noFill/>
          </a:ln>
        </p:spPr>
        <p:txBody>
          <a:bodyPr vert="horz" lIns="91440" tIns="45720" rIns="91440" bIns="45720" rtlCol="0">
            <a:normAutofit fontScale="925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 short-lived wake, decaying over the length of one bunch, can only cause intra-bunch (head-tail) coupling</a:t>
            </a:r>
          </a:p>
          <a:p>
            <a:pPr marL="360000" lvl="1" indent="-285750">
              <a:spcBef>
                <a:spcPct val="20000"/>
              </a:spcBef>
              <a:buFont typeface="Arial"/>
              <a:buChar char="–"/>
              <a:defRPr/>
            </a:pPr>
            <a:r>
              <a:rPr lang="en-US" sz="2162" dirty="0" smtClean="0"/>
              <a:t>It can be therefore responsible for single bunch collective effects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05" name="Group 104"/>
          <p:cNvGrpSpPr>
            <a:grpSpLocks noChangeAspect="1"/>
          </p:cNvGrpSpPr>
          <p:nvPr/>
        </p:nvGrpSpPr>
        <p:grpSpPr>
          <a:xfrm>
            <a:off x="395536" y="2940668"/>
            <a:ext cx="4205891" cy="2628000"/>
            <a:chOff x="576127" y="2650395"/>
            <a:chExt cx="3458484" cy="2132732"/>
          </a:xfrm>
        </p:grpSpPr>
        <p:pic>
          <p:nvPicPr>
            <p:cNvPr id="106" name="Picture 105" descr="Wake3.pdf"/>
            <p:cNvPicPr>
              <a:picLocks noChangeAspect="1"/>
            </p:cNvPicPr>
            <p:nvPr/>
          </p:nvPicPr>
          <p:blipFill>
            <a:blip r:embed="rId2"/>
            <a:stretch>
              <a:fillRect/>
            </a:stretch>
          </p:blipFill>
          <p:spPr>
            <a:xfrm>
              <a:off x="576127" y="2650395"/>
              <a:ext cx="3458484" cy="2132732"/>
            </a:xfrm>
            <a:prstGeom prst="rect">
              <a:avLst/>
            </a:prstGeom>
          </p:spPr>
        </p:pic>
        <p:sp>
          <p:nvSpPr>
            <p:cNvPr id="107" name="TextBox 106"/>
            <p:cNvSpPr txBox="1"/>
            <p:nvPr/>
          </p:nvSpPr>
          <p:spPr>
            <a:xfrm>
              <a:off x="3242671" y="2876932"/>
              <a:ext cx="544735" cy="323165"/>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grpSp>
      <p:pic>
        <p:nvPicPr>
          <p:cNvPr id="108" name="Picture 107" descr="LongImped3.pdf"/>
          <p:cNvPicPr>
            <a:picLocks noChangeAspect="1"/>
          </p:cNvPicPr>
          <p:nvPr/>
        </p:nvPicPr>
        <p:blipFill>
          <a:blip r:embed="rId3"/>
          <a:stretch>
            <a:fillRect/>
          </a:stretch>
        </p:blipFill>
        <p:spPr>
          <a:xfrm>
            <a:off x="5024415" y="3012675"/>
            <a:ext cx="3911347" cy="2412000"/>
          </a:xfrm>
          <a:prstGeom prst="rect">
            <a:avLst/>
          </a:prstGeom>
          <a:ln>
            <a:noFill/>
          </a:ln>
        </p:spPr>
      </p:pic>
      <p:sp>
        <p:nvSpPr>
          <p:cNvPr id="109" name="TextBox 108"/>
          <p:cNvSpPr txBox="1"/>
          <p:nvPr/>
        </p:nvSpPr>
        <p:spPr>
          <a:xfrm>
            <a:off x="7672368" y="3012676"/>
            <a:ext cx="729400" cy="276999"/>
          </a:xfrm>
          <a:prstGeom prst="rect">
            <a:avLst/>
          </a:prstGeom>
          <a:noFill/>
        </p:spPr>
        <p:txBody>
          <a:bodyPr wrap="square" rtlCol="0">
            <a:spAutoFit/>
          </a:bodyPr>
          <a:lstStyle/>
          <a:p>
            <a:r>
              <a:rPr lang="en-US" sz="1200" b="1" dirty="0" err="1" smtClean="0">
                <a:solidFill>
                  <a:srgbClr val="000090"/>
                </a:solidFill>
              </a:rPr>
              <a:t>Re[Z</a:t>
            </a:r>
            <a:r>
              <a:rPr lang="en-US" sz="1200" b="1" baseline="-25000" dirty="0" smtClean="0">
                <a:solidFill>
                  <a:srgbClr val="000090"/>
                </a:solidFill>
              </a:rPr>
              <a:t>||</a:t>
            </a:r>
            <a:r>
              <a:rPr lang="en-US" sz="1200" b="1" dirty="0" smtClean="0">
                <a:solidFill>
                  <a:srgbClr val="000090"/>
                </a:solidFill>
              </a:rPr>
              <a:t>]</a:t>
            </a:r>
            <a:endParaRPr lang="en-US" sz="1200" b="1" dirty="0">
              <a:solidFill>
                <a:srgbClr val="000090"/>
              </a:solidFill>
            </a:endParaRPr>
          </a:p>
        </p:txBody>
      </p:sp>
      <p:sp>
        <p:nvSpPr>
          <p:cNvPr id="110" name="TextBox 109"/>
          <p:cNvSpPr txBox="1"/>
          <p:nvPr/>
        </p:nvSpPr>
        <p:spPr>
          <a:xfrm>
            <a:off x="6169688" y="3902981"/>
            <a:ext cx="729400" cy="323165"/>
          </a:xfrm>
          <a:prstGeom prst="rect">
            <a:avLst/>
          </a:prstGeom>
          <a:noFill/>
        </p:spPr>
        <p:txBody>
          <a:bodyPr wrap="square" rtlCol="0">
            <a:spAutoFit/>
          </a:bodyPr>
          <a:lstStyle/>
          <a:p>
            <a:r>
              <a:rPr lang="en-US" sz="1200" b="1" dirty="0" err="1" smtClean="0">
                <a:solidFill>
                  <a:srgbClr val="FF0000"/>
                </a:solidFill>
              </a:rPr>
              <a:t>Im[Z</a:t>
            </a:r>
            <a:r>
              <a:rPr lang="en-US" sz="12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spTree>
    <p:extLst>
      <p:ext uri="{BB962C8B-B14F-4D97-AF65-F5344CB8AC3E}">
        <p14:creationId xmlns:p14="http://schemas.microsoft.com/office/powerpoint/2010/main" val="133228267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6460"/>
            <a:ext cx="8229600" cy="538966"/>
          </a:xfrm>
        </p:spPr>
        <p:txBody>
          <a:bodyPr/>
          <a:lstStyle/>
          <a:p>
            <a:r>
              <a:rPr lang="en-US" dirty="0" smtClean="0"/>
              <a:t>Single bunch vs. multi-bunch effects</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87</a:t>
            </a:fld>
            <a:endParaRPr lang="en-US" dirty="0"/>
          </a:p>
        </p:txBody>
      </p:sp>
      <p:pic>
        <p:nvPicPr>
          <p:cNvPr id="13" name="Picture 12" descr="Wake1.pdf"/>
          <p:cNvPicPr>
            <a:picLocks noChangeAspect="1"/>
          </p:cNvPicPr>
          <p:nvPr/>
        </p:nvPicPr>
        <p:blipFill>
          <a:blip r:embed="rId2"/>
          <a:stretch>
            <a:fillRect/>
          </a:stretch>
        </p:blipFill>
        <p:spPr>
          <a:xfrm>
            <a:off x="457200" y="3187407"/>
            <a:ext cx="3922100" cy="2418631"/>
          </a:xfrm>
          <a:prstGeom prst="rect">
            <a:avLst/>
          </a:prstGeom>
        </p:spPr>
      </p:pic>
      <p:pic>
        <p:nvPicPr>
          <p:cNvPr id="14" name="Picture 13" descr="LongImped4.pdf"/>
          <p:cNvPicPr>
            <a:picLocks noChangeAspect="1"/>
          </p:cNvPicPr>
          <p:nvPr/>
        </p:nvPicPr>
        <p:blipFill>
          <a:blip r:embed="rId3"/>
          <a:stretch>
            <a:fillRect/>
          </a:stretch>
        </p:blipFill>
        <p:spPr>
          <a:xfrm>
            <a:off x="5017560" y="3169952"/>
            <a:ext cx="3867336" cy="2384857"/>
          </a:xfrm>
          <a:prstGeom prst="rect">
            <a:avLst/>
          </a:prstGeom>
        </p:spPr>
      </p:pic>
      <p:sp>
        <p:nvSpPr>
          <p:cNvPr id="15" name="Content Placeholder 2"/>
          <p:cNvSpPr txBox="1">
            <a:spLocks/>
          </p:cNvSpPr>
          <p:nvPr/>
        </p:nvSpPr>
        <p:spPr>
          <a:xfrm>
            <a:off x="587366" y="998596"/>
            <a:ext cx="7764634" cy="1472631"/>
          </a:xfrm>
          <a:prstGeom prst="rect">
            <a:avLst/>
          </a:prstGeom>
          <a:solidFill>
            <a:schemeClr val="bg1"/>
          </a:solidFill>
          <a:ln>
            <a:noFill/>
          </a:ln>
        </p:spPr>
        <p:txBody>
          <a:bodyPr vert="horz" lIns="91440" tIns="45720" rIns="91440" bIns="45720" rtlCol="0">
            <a:normAutofit fontScale="92500" lnSpcReduction="20000"/>
          </a:bodyPr>
          <a:lstStyle/>
          <a:p>
            <a:pPr marL="360000" lvl="1" indent="-285750">
              <a:spcBef>
                <a:spcPct val="20000"/>
              </a:spcBef>
              <a:buFont typeface="Arial"/>
              <a:buChar char="–"/>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A long-lived wake field, decaying over the length of a train of bunches, or even </a:t>
            </a:r>
            <a:r>
              <a:rPr lang="en-US" sz="2162" dirty="0" smtClean="0"/>
              <a:t>several</a:t>
            </a:r>
            <a:r>
              <a:rPr kumimoji="0" lang="en-US" sz="2162" b="0" i="0" u="none" strike="noStrike" kern="1200" cap="none" spc="0" normalizeH="0" baseline="0" noProof="0" dirty="0" smtClean="0">
                <a:ln>
                  <a:noFill/>
                </a:ln>
                <a:solidFill>
                  <a:schemeClr val="tx1"/>
                </a:solidFill>
                <a:effectLst/>
                <a:uLnTx/>
                <a:uFillTx/>
                <a:latin typeface="+mn-lt"/>
                <a:ea typeface="+mn-ea"/>
                <a:cs typeface="+mn-cs"/>
              </a:rPr>
              <a:t> turns, causes bunch-to-bunch or multi-turn coupling</a:t>
            </a:r>
          </a:p>
          <a:p>
            <a:pPr marL="360000" lvl="1" indent="-285750">
              <a:spcBef>
                <a:spcPct val="20000"/>
              </a:spcBef>
              <a:buFont typeface="Arial"/>
              <a:buChar char="–"/>
              <a:defRPr/>
            </a:pPr>
            <a:r>
              <a:rPr lang="en-US" sz="2162" dirty="0" smtClean="0"/>
              <a:t>It can be therefore responsible for multi-bunch or multi-turn collective effects</a:t>
            </a: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p:cNvSpPr txBox="1"/>
          <p:nvPr/>
        </p:nvSpPr>
        <p:spPr>
          <a:xfrm>
            <a:off x="7092280" y="3223533"/>
            <a:ext cx="729400" cy="276999"/>
          </a:xfrm>
          <a:prstGeom prst="rect">
            <a:avLst/>
          </a:prstGeom>
          <a:noFill/>
        </p:spPr>
        <p:txBody>
          <a:bodyPr wrap="square" rtlCol="0">
            <a:spAutoFit/>
          </a:bodyPr>
          <a:lstStyle/>
          <a:p>
            <a:r>
              <a:rPr lang="en-US" sz="1200" b="1" dirty="0" err="1" smtClean="0">
                <a:solidFill>
                  <a:srgbClr val="000090"/>
                </a:solidFill>
              </a:rPr>
              <a:t>Re[Z</a:t>
            </a:r>
            <a:r>
              <a:rPr lang="en-US" sz="1200" b="1" baseline="-25000" dirty="0" smtClean="0">
                <a:solidFill>
                  <a:srgbClr val="000090"/>
                </a:solidFill>
              </a:rPr>
              <a:t>||</a:t>
            </a:r>
            <a:r>
              <a:rPr lang="en-US" sz="1200" b="1" dirty="0" smtClean="0">
                <a:solidFill>
                  <a:srgbClr val="000090"/>
                </a:solidFill>
              </a:rPr>
              <a:t>]</a:t>
            </a:r>
            <a:endParaRPr lang="en-US" sz="1200" b="1" dirty="0">
              <a:solidFill>
                <a:srgbClr val="000090"/>
              </a:solidFill>
            </a:endParaRPr>
          </a:p>
        </p:txBody>
      </p:sp>
      <p:sp>
        <p:nvSpPr>
          <p:cNvPr id="17" name="TextBox 16"/>
          <p:cNvSpPr txBox="1"/>
          <p:nvPr/>
        </p:nvSpPr>
        <p:spPr>
          <a:xfrm>
            <a:off x="5580112" y="4231645"/>
            <a:ext cx="729400" cy="323165"/>
          </a:xfrm>
          <a:prstGeom prst="rect">
            <a:avLst/>
          </a:prstGeom>
          <a:noFill/>
        </p:spPr>
        <p:txBody>
          <a:bodyPr wrap="square" rtlCol="0">
            <a:spAutoFit/>
          </a:bodyPr>
          <a:lstStyle/>
          <a:p>
            <a:r>
              <a:rPr lang="en-US" sz="1200" b="1" dirty="0" err="1" smtClean="0">
                <a:solidFill>
                  <a:srgbClr val="FF0000"/>
                </a:solidFill>
              </a:rPr>
              <a:t>Im[Z</a:t>
            </a:r>
            <a:r>
              <a:rPr lang="en-US" sz="1200" b="1" baseline="-25000" dirty="0" smtClean="0">
                <a:solidFill>
                  <a:srgbClr val="FF0000"/>
                </a:solidFill>
              </a:rPr>
              <a:t>||</a:t>
            </a:r>
            <a:r>
              <a:rPr lang="en-US" sz="1500" b="1" dirty="0" smtClean="0">
                <a:solidFill>
                  <a:srgbClr val="FF0000"/>
                </a:solidFill>
              </a:rPr>
              <a:t>]</a:t>
            </a:r>
            <a:endParaRPr lang="en-US" sz="1500" b="1" dirty="0">
              <a:solidFill>
                <a:srgbClr val="FF0000"/>
              </a:solidFill>
            </a:endParaRPr>
          </a:p>
        </p:txBody>
      </p:sp>
      <p:sp>
        <p:nvSpPr>
          <p:cNvPr id="18" name="TextBox 17"/>
          <p:cNvSpPr txBox="1"/>
          <p:nvPr/>
        </p:nvSpPr>
        <p:spPr>
          <a:xfrm>
            <a:off x="3347864" y="3476535"/>
            <a:ext cx="544735" cy="323165"/>
          </a:xfrm>
          <a:prstGeom prst="rect">
            <a:avLst/>
          </a:prstGeom>
          <a:noFill/>
        </p:spPr>
        <p:txBody>
          <a:bodyPr wrap="square" rtlCol="0">
            <a:spAutoFit/>
          </a:bodyPr>
          <a:lstStyle/>
          <a:p>
            <a:r>
              <a:rPr lang="en-US" sz="1500" b="1" dirty="0" smtClean="0">
                <a:solidFill>
                  <a:srgbClr val="000090"/>
                </a:solidFill>
              </a:rPr>
              <a:t>W</a:t>
            </a:r>
            <a:r>
              <a:rPr lang="en-US" sz="1500" b="1" baseline="-25000" dirty="0" smtClean="0">
                <a:solidFill>
                  <a:srgbClr val="000090"/>
                </a:solidFill>
              </a:rPr>
              <a:t>||</a:t>
            </a:r>
            <a:endParaRPr lang="en-US" sz="1500" b="1" dirty="0">
              <a:solidFill>
                <a:srgbClr val="000090"/>
              </a:solidFill>
            </a:endParaRPr>
          </a:p>
        </p:txBody>
      </p:sp>
    </p:spTree>
    <p:extLst>
      <p:ext uri="{BB962C8B-B14F-4D97-AF65-F5344CB8AC3E}">
        <p14:creationId xmlns:p14="http://schemas.microsoft.com/office/powerpoint/2010/main" val="14613857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88</a:t>
            </a:fld>
            <a:endParaRPr lang="en-US" dirty="0"/>
          </a:p>
        </p:txBody>
      </p:sp>
      <p:grpSp>
        <p:nvGrpSpPr>
          <p:cNvPr id="12" name="Group 11"/>
          <p:cNvGrpSpPr/>
          <p:nvPr/>
        </p:nvGrpSpPr>
        <p:grpSpPr>
          <a:xfrm>
            <a:off x="332531" y="908369"/>
            <a:ext cx="3819208" cy="1700983"/>
            <a:chOff x="5410200" y="3810000"/>
            <a:chExt cx="3505200" cy="2057401"/>
          </a:xfrm>
        </p:grpSpPr>
        <p:cxnSp>
          <p:nvCxnSpPr>
            <p:cNvPr id="19" name="Straight Arrow Connector 18"/>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6076700" y="4181934"/>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a:off x="5657573" y="5497993"/>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4" name="Picture 23" descr="latex-image-1.pdf"/>
            <p:cNvPicPr>
              <a:picLocks noChangeAspect="1"/>
            </p:cNvPicPr>
            <p:nvPr/>
          </p:nvPicPr>
          <p:blipFill>
            <a:blip r:embed="rId2"/>
            <a:stretch>
              <a:fillRect/>
            </a:stretch>
          </p:blipFill>
          <p:spPr>
            <a:xfrm>
              <a:off x="8080002" y="5614502"/>
              <a:ext cx="126667" cy="180000"/>
            </a:xfrm>
            <a:prstGeom prst="rect">
              <a:avLst/>
            </a:prstGeom>
          </p:spPr>
        </p:pic>
        <p:pic>
          <p:nvPicPr>
            <p:cNvPr id="25" name="Picture 24" descr="latex-image-1.pdf"/>
            <p:cNvPicPr>
              <a:picLocks noChangeAspect="1"/>
            </p:cNvPicPr>
            <p:nvPr/>
          </p:nvPicPr>
          <p:blipFill>
            <a:blip r:embed="rId3"/>
            <a:stretch>
              <a:fillRect/>
            </a:stretch>
          </p:blipFill>
          <p:spPr>
            <a:xfrm>
              <a:off x="5914398" y="5614502"/>
              <a:ext cx="300000" cy="180000"/>
            </a:xfrm>
            <a:prstGeom prst="rect">
              <a:avLst/>
            </a:prstGeom>
          </p:spPr>
        </p:pic>
        <p:pic>
          <p:nvPicPr>
            <p:cNvPr id="26" name="Picture 25" descr="latex-image-1.pdf"/>
            <p:cNvPicPr>
              <a:picLocks noChangeAspect="1"/>
            </p:cNvPicPr>
            <p:nvPr/>
          </p:nvPicPr>
          <p:blipFill>
            <a:blip r:embed="rId4"/>
            <a:stretch>
              <a:fillRect/>
            </a:stretch>
          </p:blipFill>
          <p:spPr>
            <a:xfrm>
              <a:off x="7278416" y="3902645"/>
              <a:ext cx="485053" cy="288000"/>
            </a:xfrm>
            <a:prstGeom prst="rect">
              <a:avLst/>
            </a:prstGeom>
          </p:spPr>
        </p:pic>
      </p:grpSp>
      <p:sp>
        <p:nvSpPr>
          <p:cNvPr id="27" name="Oval 1028"/>
          <p:cNvSpPr>
            <a:spLocks noChangeArrowheads="1"/>
          </p:cNvSpPr>
          <p:nvPr/>
        </p:nvSpPr>
        <p:spPr bwMode="auto">
          <a:xfrm>
            <a:off x="986728" y="3596304"/>
            <a:ext cx="2323781" cy="593256"/>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cxnSp>
        <p:nvCxnSpPr>
          <p:cNvPr id="28" name="Straight Arrow Connector 27"/>
          <p:cNvCxnSpPr/>
          <p:nvPr/>
        </p:nvCxnSpPr>
        <p:spPr>
          <a:xfrm rot="16200000" flipV="1">
            <a:off x="1728578" y="2642708"/>
            <a:ext cx="3163878" cy="2"/>
          </a:xfrm>
          <a:prstGeom prst="straightConnector1">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10518" y="3528409"/>
            <a:ext cx="1185601" cy="307777"/>
          </a:xfrm>
          <a:prstGeom prst="rect">
            <a:avLst/>
          </a:prstGeom>
          <a:solidFill>
            <a:srgbClr val="FFFFFF"/>
          </a:solidFill>
          <a:ln>
            <a:solidFill>
              <a:srgbClr val="7F7F7F"/>
            </a:solidFill>
          </a:ln>
        </p:spPr>
        <p:txBody>
          <a:bodyPr wrap="square" rtlCol="0">
            <a:spAutoFit/>
          </a:bodyPr>
          <a:lstStyle/>
          <a:p>
            <a:r>
              <a:rPr lang="en-US" sz="1400" dirty="0" smtClean="0"/>
              <a:t>Bunch head</a:t>
            </a:r>
            <a:endParaRPr lang="en-US" sz="1400" dirty="0"/>
          </a:p>
        </p:txBody>
      </p:sp>
      <p:sp>
        <p:nvSpPr>
          <p:cNvPr id="30" name="TextBox 29"/>
          <p:cNvSpPr txBox="1"/>
          <p:nvPr/>
        </p:nvSpPr>
        <p:spPr>
          <a:xfrm>
            <a:off x="43862" y="3724261"/>
            <a:ext cx="908159" cy="307777"/>
          </a:xfrm>
          <a:prstGeom prst="rect">
            <a:avLst/>
          </a:prstGeom>
          <a:solidFill>
            <a:srgbClr val="FFFFFF"/>
          </a:solidFill>
          <a:ln>
            <a:solidFill>
              <a:srgbClr val="7F7F7F"/>
            </a:solidFill>
          </a:ln>
        </p:spPr>
        <p:txBody>
          <a:bodyPr wrap="none" rtlCol="0">
            <a:spAutoFit/>
          </a:bodyPr>
          <a:lstStyle/>
          <a:p>
            <a:r>
              <a:rPr lang="en-US" sz="1400" dirty="0" smtClean="0"/>
              <a:t>Bunch tail</a:t>
            </a:r>
            <a:endParaRPr lang="en-US" sz="1400" dirty="0"/>
          </a:p>
        </p:txBody>
      </p:sp>
      <p:sp>
        <p:nvSpPr>
          <p:cNvPr id="31" name="Rectangle 30"/>
          <p:cNvSpPr/>
          <p:nvPr/>
        </p:nvSpPr>
        <p:spPr>
          <a:xfrm>
            <a:off x="1433424" y="3656833"/>
            <a:ext cx="74350" cy="48323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1484740" y="4436607"/>
            <a:ext cx="1317856"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3" name="Picture 32" descr="latex-image-1.pdf"/>
          <p:cNvPicPr>
            <a:picLocks noChangeAspect="1"/>
          </p:cNvPicPr>
          <p:nvPr/>
        </p:nvPicPr>
        <p:blipFill>
          <a:blip r:embed="rId5"/>
          <a:stretch>
            <a:fillRect/>
          </a:stretch>
        </p:blipFill>
        <p:spPr>
          <a:xfrm>
            <a:off x="1857710" y="4438195"/>
            <a:ext cx="661500" cy="252000"/>
          </a:xfrm>
          <a:prstGeom prst="rect">
            <a:avLst/>
          </a:prstGeom>
        </p:spPr>
      </p:pic>
      <p:pic>
        <p:nvPicPr>
          <p:cNvPr id="34" name="Picture 33" descr="Wake1.pdf"/>
          <p:cNvPicPr>
            <a:picLocks noChangeAspect="1"/>
          </p:cNvPicPr>
          <p:nvPr/>
        </p:nvPicPr>
        <p:blipFill>
          <a:blip r:embed="rId6"/>
          <a:stretch>
            <a:fillRect/>
          </a:stretch>
        </p:blipFill>
        <p:spPr>
          <a:xfrm>
            <a:off x="1106308" y="1215870"/>
            <a:ext cx="1909651" cy="1888429"/>
          </a:xfrm>
          <a:prstGeom prst="rect">
            <a:avLst/>
          </a:prstGeom>
        </p:spPr>
      </p:pic>
      <p:pic>
        <p:nvPicPr>
          <p:cNvPr id="35" name="Picture 34" descr="latex-image-1.pdf"/>
          <p:cNvPicPr>
            <a:picLocks noChangeAspect="1"/>
          </p:cNvPicPr>
          <p:nvPr/>
        </p:nvPicPr>
        <p:blipFill>
          <a:blip r:embed="rId7"/>
          <a:stretch>
            <a:fillRect/>
          </a:stretch>
        </p:blipFill>
        <p:spPr>
          <a:xfrm>
            <a:off x="756569" y="4128480"/>
            <a:ext cx="689684" cy="252000"/>
          </a:xfrm>
          <a:prstGeom prst="rect">
            <a:avLst/>
          </a:prstGeom>
          <a:solidFill>
            <a:schemeClr val="bg1"/>
          </a:solidFill>
        </p:spPr>
      </p:pic>
      <p:grpSp>
        <p:nvGrpSpPr>
          <p:cNvPr id="36" name="Group 35"/>
          <p:cNvGrpSpPr/>
          <p:nvPr/>
        </p:nvGrpSpPr>
        <p:grpSpPr>
          <a:xfrm>
            <a:off x="2368108" y="3276409"/>
            <a:ext cx="711900" cy="824139"/>
            <a:chOff x="2540664" y="3276409"/>
            <a:chExt cx="711900" cy="824139"/>
          </a:xfrm>
        </p:grpSpPr>
        <p:sp>
          <p:nvSpPr>
            <p:cNvPr id="37" name="Rectangle 36"/>
            <p:cNvSpPr/>
            <p:nvPr/>
          </p:nvSpPr>
          <p:spPr>
            <a:xfrm>
              <a:off x="2900802" y="3689281"/>
              <a:ext cx="74350" cy="411267"/>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descr="latex-image-1.pdf"/>
            <p:cNvPicPr>
              <a:picLocks noChangeAspect="1"/>
            </p:cNvPicPr>
            <p:nvPr/>
          </p:nvPicPr>
          <p:blipFill>
            <a:blip r:embed="rId8"/>
            <a:stretch>
              <a:fillRect/>
            </a:stretch>
          </p:blipFill>
          <p:spPr>
            <a:xfrm>
              <a:off x="2540664" y="3276409"/>
              <a:ext cx="711900" cy="252000"/>
            </a:xfrm>
            <a:prstGeom prst="rect">
              <a:avLst/>
            </a:prstGeom>
          </p:spPr>
        </p:pic>
      </p:grpSp>
      <p:pic>
        <p:nvPicPr>
          <p:cNvPr id="39" name="Picture 38" descr="latex-image-1.pdf"/>
          <p:cNvPicPr>
            <a:picLocks noChangeAspect="1"/>
          </p:cNvPicPr>
          <p:nvPr/>
        </p:nvPicPr>
        <p:blipFill>
          <a:blip r:embed="rId9"/>
          <a:stretch>
            <a:fillRect/>
          </a:stretch>
        </p:blipFill>
        <p:spPr>
          <a:xfrm>
            <a:off x="4528702" y="1877304"/>
            <a:ext cx="4475270" cy="731459"/>
          </a:xfrm>
          <a:prstGeom prst="rect">
            <a:avLst/>
          </a:prstGeom>
        </p:spPr>
      </p:pic>
      <p:pic>
        <p:nvPicPr>
          <p:cNvPr id="40" name="Picture 39" descr="latex-image-1.pdf"/>
          <p:cNvPicPr>
            <a:picLocks noChangeAspect="1"/>
          </p:cNvPicPr>
          <p:nvPr/>
        </p:nvPicPr>
        <p:blipFill>
          <a:blip r:embed="rId10"/>
          <a:stretch>
            <a:fillRect/>
          </a:stretch>
        </p:blipFill>
        <p:spPr>
          <a:xfrm>
            <a:off x="5254453" y="2861353"/>
            <a:ext cx="3023768" cy="741980"/>
          </a:xfrm>
          <a:prstGeom prst="rect">
            <a:avLst/>
          </a:prstGeom>
        </p:spPr>
      </p:pic>
      <p:grpSp>
        <p:nvGrpSpPr>
          <p:cNvPr id="41" name="Group 40"/>
          <p:cNvGrpSpPr/>
          <p:nvPr/>
        </p:nvGrpSpPr>
        <p:grpSpPr>
          <a:xfrm>
            <a:off x="3938559" y="4084283"/>
            <a:ext cx="5016211" cy="1987517"/>
            <a:chOff x="4182310" y="4345847"/>
            <a:chExt cx="5016211" cy="1987517"/>
          </a:xfrm>
        </p:grpSpPr>
        <p:sp>
          <p:nvSpPr>
            <p:cNvPr id="42" name="Rounded Rectangle 41"/>
            <p:cNvSpPr/>
            <p:nvPr/>
          </p:nvSpPr>
          <p:spPr>
            <a:xfrm>
              <a:off x="4182310" y="4345847"/>
              <a:ext cx="5016211" cy="1987517"/>
            </a:xfrm>
            <a:prstGeom prst="roundRect">
              <a:avLst/>
            </a:prstGeom>
            <a:no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latex-image-1.pdf"/>
            <p:cNvPicPr>
              <a:picLocks noChangeAspect="1"/>
            </p:cNvPicPr>
            <p:nvPr/>
          </p:nvPicPr>
          <p:blipFill>
            <a:blip r:embed="rId11"/>
            <a:stretch>
              <a:fillRect/>
            </a:stretch>
          </p:blipFill>
          <p:spPr>
            <a:xfrm>
              <a:off x="4372148" y="4614019"/>
              <a:ext cx="4551295" cy="1440000"/>
            </a:xfrm>
            <a:prstGeom prst="rect">
              <a:avLst/>
            </a:prstGeom>
          </p:spPr>
        </p:pic>
      </p:grpSp>
      <p:pic>
        <p:nvPicPr>
          <p:cNvPr id="44" name="Picture 43"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53303" y="1261922"/>
            <a:ext cx="4426068" cy="362792"/>
          </a:xfrm>
          <a:prstGeom prst="rect">
            <a:avLst/>
          </a:prstGeom>
        </p:spPr>
      </p:pic>
      <p:pic>
        <p:nvPicPr>
          <p:cNvPr id="45" name="Picture 44" descr="Wake1.pdf"/>
          <p:cNvPicPr>
            <a:picLocks noChangeAspect="1"/>
          </p:cNvPicPr>
          <p:nvPr/>
        </p:nvPicPr>
        <p:blipFill>
          <a:blip r:embed="rId6"/>
          <a:stretch>
            <a:fillRect/>
          </a:stretch>
        </p:blipFill>
        <p:spPr>
          <a:xfrm flipH="1">
            <a:off x="1382953" y="1285434"/>
            <a:ext cx="1909651" cy="1888429"/>
          </a:xfrm>
          <a:prstGeom prst="rect">
            <a:avLst/>
          </a:prstGeom>
        </p:spPr>
      </p:pic>
      <p:sp>
        <p:nvSpPr>
          <p:cNvPr id="46" name="Title 1"/>
          <p:cNvSpPr txBox="1">
            <a:spLocks/>
          </p:cNvSpPr>
          <p:nvPr/>
        </p:nvSpPr>
        <p:spPr>
          <a:xfrm>
            <a:off x="46672" y="140714"/>
            <a:ext cx="8229600" cy="538966"/>
          </a:xfrm>
          <a:prstGeom prst="rect">
            <a:avLst/>
          </a:prstGeom>
        </p:spPr>
        <p:txBody>
          <a:bodyPr vert="horz" lIns="45720" rIns="45720" anchor="ctr">
            <a:noAutofit/>
          </a:bodyPr>
          <a:lstStyle>
            <a:lvl1pPr algn="l" rtl="0" eaLnBrk="1" latinLnBrk="0" hangingPunct="1">
              <a:spcBef>
                <a:spcPct val="0"/>
              </a:spcBef>
              <a:buNone/>
              <a:defRPr kumimoji="0" sz="3200" kern="1200">
                <a:solidFill>
                  <a:schemeClr val="tx1"/>
                </a:solidFill>
                <a:latin typeface="+mj-lt"/>
                <a:ea typeface="+mj-ea"/>
                <a:cs typeface="+mj-cs"/>
              </a:defRPr>
            </a:lvl1pPr>
          </a:lstStyle>
          <a:p>
            <a:r>
              <a:rPr lang="en-US" smtClean="0"/>
              <a:t>Energy loss of a bunch </a:t>
            </a:r>
            <a:br>
              <a:rPr lang="en-US" smtClean="0"/>
            </a:br>
            <a:r>
              <a:rPr lang="en-US" smtClean="0"/>
              <a:t>(single pass, no memory) </a:t>
            </a:r>
            <a:endParaRPr lang="en-US" dirty="0"/>
          </a:p>
        </p:txBody>
      </p:sp>
    </p:spTree>
    <p:extLst>
      <p:ext uri="{BB962C8B-B14F-4D97-AF65-F5344CB8AC3E}">
        <p14:creationId xmlns:p14="http://schemas.microsoft.com/office/powerpoint/2010/main" val="3980528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6508 -0.00093 L -0.1411 -0.00278 " pathEditMode="relative" rAng="0" ptsTypes="AA">
                                      <p:cBhvr>
                                        <p:cTn id="8" dur="2000" fill="hold"/>
                                        <p:tgtEl>
                                          <p:spTgt spid="36"/>
                                        </p:tgtEl>
                                        <p:attrNameLst>
                                          <p:attrName>ppt_x</p:attrName>
                                          <p:attrName>ppt_y</p:attrName>
                                        </p:attrNameLst>
                                      </p:cBhvr>
                                      <p:rCtr x="-10309" y="-93"/>
                                    </p:animMotion>
                                  </p:childTnLst>
                                </p:cTn>
                              </p:par>
                              <p:par>
                                <p:cTn id="9" presetID="1" presetClass="exit" presetSubtype="0" fill="hold"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2000"/>
                                  </p:stCondLst>
                                  <p:childTnLst>
                                    <p:set>
                                      <p:cBhvr>
                                        <p:cTn id="16" dur="1" fill="hold">
                                          <p:stCondLst>
                                            <p:cond delay="0"/>
                                          </p:stCondLst>
                                        </p:cTn>
                                        <p:tgtEl>
                                          <p:spTgt spid="40"/>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20079 -0.00347 L -0.05432 -0.00555 " pathEditMode="relative" rAng="0" ptsTypes="AA">
                                      <p:cBhvr>
                                        <p:cTn id="18" dur="2000" fill="hold"/>
                                        <p:tgtEl>
                                          <p:spTgt spid="31"/>
                                        </p:tgtEl>
                                        <p:attrNameLst>
                                          <p:attrName>ppt_x</p:attrName>
                                          <p:attrName>ppt_y</p:attrName>
                                        </p:attrNameLst>
                                      </p:cBhvr>
                                      <p:rCtr x="-12756" y="-116"/>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 y="140714"/>
            <a:ext cx="8229600" cy="538966"/>
          </a:xfrm>
        </p:spPr>
        <p:txBody>
          <a:bodyPr/>
          <a:lstStyle/>
          <a:p>
            <a:r>
              <a:rPr lang="en-US" dirty="0"/>
              <a:t>E</a:t>
            </a:r>
            <a:r>
              <a:rPr lang="en-US" dirty="0" smtClean="0"/>
              <a:t>nergy loss of a bunch </a:t>
            </a:r>
            <a:br>
              <a:rPr lang="en-US" dirty="0" smtClean="0"/>
            </a:br>
            <a:r>
              <a:rPr lang="en-US" dirty="0" smtClean="0"/>
              <a:t>(single pass, no memory) </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89</a:t>
            </a:fld>
            <a:endParaRPr lang="en-US" dirty="0"/>
          </a:p>
        </p:txBody>
      </p:sp>
      <p:grpSp>
        <p:nvGrpSpPr>
          <p:cNvPr id="12" name="Group 11"/>
          <p:cNvGrpSpPr/>
          <p:nvPr/>
        </p:nvGrpSpPr>
        <p:grpSpPr>
          <a:xfrm>
            <a:off x="332531" y="908369"/>
            <a:ext cx="3819208" cy="1700983"/>
            <a:chOff x="5410200" y="3810000"/>
            <a:chExt cx="3505200" cy="2057401"/>
          </a:xfrm>
        </p:grpSpPr>
        <p:cxnSp>
          <p:nvCxnSpPr>
            <p:cNvPr id="19" name="Straight Arrow Connector 18"/>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6076700" y="4181934"/>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a:off x="5657573" y="5497993"/>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4" name="Picture 23" descr="latex-image-1.pdf"/>
            <p:cNvPicPr>
              <a:picLocks noChangeAspect="1"/>
            </p:cNvPicPr>
            <p:nvPr/>
          </p:nvPicPr>
          <p:blipFill>
            <a:blip r:embed="rId2"/>
            <a:stretch>
              <a:fillRect/>
            </a:stretch>
          </p:blipFill>
          <p:spPr>
            <a:xfrm>
              <a:off x="8080002" y="5614502"/>
              <a:ext cx="126667" cy="180000"/>
            </a:xfrm>
            <a:prstGeom prst="rect">
              <a:avLst/>
            </a:prstGeom>
          </p:spPr>
        </p:pic>
        <p:pic>
          <p:nvPicPr>
            <p:cNvPr id="25" name="Picture 24" descr="latex-image-1.pdf"/>
            <p:cNvPicPr>
              <a:picLocks noChangeAspect="1"/>
            </p:cNvPicPr>
            <p:nvPr/>
          </p:nvPicPr>
          <p:blipFill>
            <a:blip r:embed="rId3"/>
            <a:stretch>
              <a:fillRect/>
            </a:stretch>
          </p:blipFill>
          <p:spPr>
            <a:xfrm>
              <a:off x="5914398" y="5614502"/>
              <a:ext cx="300000" cy="180000"/>
            </a:xfrm>
            <a:prstGeom prst="rect">
              <a:avLst/>
            </a:prstGeom>
          </p:spPr>
        </p:pic>
        <p:pic>
          <p:nvPicPr>
            <p:cNvPr id="26" name="Picture 25" descr="latex-image-1.pdf"/>
            <p:cNvPicPr>
              <a:picLocks noChangeAspect="1"/>
            </p:cNvPicPr>
            <p:nvPr/>
          </p:nvPicPr>
          <p:blipFill>
            <a:blip r:embed="rId4"/>
            <a:stretch>
              <a:fillRect/>
            </a:stretch>
          </p:blipFill>
          <p:spPr>
            <a:xfrm>
              <a:off x="7278416" y="3902645"/>
              <a:ext cx="485053" cy="288000"/>
            </a:xfrm>
            <a:prstGeom prst="rect">
              <a:avLst/>
            </a:prstGeom>
          </p:spPr>
        </p:pic>
      </p:grpSp>
      <p:sp>
        <p:nvSpPr>
          <p:cNvPr id="27" name="Oval 1028"/>
          <p:cNvSpPr>
            <a:spLocks noChangeArrowheads="1"/>
          </p:cNvSpPr>
          <p:nvPr/>
        </p:nvSpPr>
        <p:spPr bwMode="auto">
          <a:xfrm>
            <a:off x="986728" y="3596304"/>
            <a:ext cx="2323781" cy="593256"/>
          </a:xfrm>
          <a:prstGeom prst="ellipse">
            <a:avLst/>
          </a:prstGeom>
          <a:solidFill>
            <a:srgbClr val="0000FF">
              <a:alpha val="79000"/>
            </a:srgbClr>
          </a:solidFill>
          <a:ln w="9525">
            <a:solidFill>
              <a:srgbClr val="5E53FF"/>
            </a:solidFill>
            <a:round/>
            <a:headEnd/>
            <a:tailEnd/>
          </a:ln>
        </p:spPr>
        <p:txBody>
          <a:bodyPr wrap="none" anchor="ctr">
            <a:prstTxWarp prst="textNoShape">
              <a:avLst/>
            </a:prstTxWarp>
          </a:bodyPr>
          <a:lstStyle/>
          <a:p>
            <a:endParaRPr lang="en-US"/>
          </a:p>
        </p:txBody>
      </p:sp>
      <p:cxnSp>
        <p:nvCxnSpPr>
          <p:cNvPr id="28" name="Straight Arrow Connector 27"/>
          <p:cNvCxnSpPr/>
          <p:nvPr/>
        </p:nvCxnSpPr>
        <p:spPr>
          <a:xfrm rot="16200000" flipV="1">
            <a:off x="1728578" y="2642708"/>
            <a:ext cx="3163878" cy="2"/>
          </a:xfrm>
          <a:prstGeom prst="straightConnector1">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10518" y="3528409"/>
            <a:ext cx="1185601" cy="307777"/>
          </a:xfrm>
          <a:prstGeom prst="rect">
            <a:avLst/>
          </a:prstGeom>
          <a:solidFill>
            <a:srgbClr val="FFFFFF"/>
          </a:solidFill>
          <a:ln>
            <a:solidFill>
              <a:srgbClr val="7F7F7F"/>
            </a:solidFill>
          </a:ln>
        </p:spPr>
        <p:txBody>
          <a:bodyPr wrap="square" rtlCol="0">
            <a:spAutoFit/>
          </a:bodyPr>
          <a:lstStyle/>
          <a:p>
            <a:r>
              <a:rPr lang="en-US" sz="1400" dirty="0" smtClean="0"/>
              <a:t>Bunch head</a:t>
            </a:r>
            <a:endParaRPr lang="en-US" sz="1400" dirty="0"/>
          </a:p>
        </p:txBody>
      </p:sp>
      <p:sp>
        <p:nvSpPr>
          <p:cNvPr id="30" name="TextBox 29"/>
          <p:cNvSpPr txBox="1"/>
          <p:nvPr/>
        </p:nvSpPr>
        <p:spPr>
          <a:xfrm>
            <a:off x="43862" y="3724261"/>
            <a:ext cx="908159" cy="307777"/>
          </a:xfrm>
          <a:prstGeom prst="rect">
            <a:avLst/>
          </a:prstGeom>
          <a:solidFill>
            <a:srgbClr val="FFFFFF"/>
          </a:solidFill>
          <a:ln>
            <a:solidFill>
              <a:srgbClr val="7F7F7F"/>
            </a:solidFill>
          </a:ln>
        </p:spPr>
        <p:txBody>
          <a:bodyPr wrap="none" rtlCol="0">
            <a:spAutoFit/>
          </a:bodyPr>
          <a:lstStyle/>
          <a:p>
            <a:r>
              <a:rPr lang="en-US" sz="1400" dirty="0" smtClean="0"/>
              <a:t>Bunch tail</a:t>
            </a:r>
            <a:endParaRPr lang="en-US" sz="1400" dirty="0"/>
          </a:p>
        </p:txBody>
      </p:sp>
      <p:sp>
        <p:nvSpPr>
          <p:cNvPr id="31" name="Rectangle 30"/>
          <p:cNvSpPr/>
          <p:nvPr/>
        </p:nvSpPr>
        <p:spPr>
          <a:xfrm>
            <a:off x="936444" y="3615415"/>
            <a:ext cx="74350" cy="483236"/>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1484740" y="4436607"/>
            <a:ext cx="1317856" cy="1588"/>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33" name="Picture 32" descr="latex-image-1.pdf"/>
          <p:cNvPicPr>
            <a:picLocks noChangeAspect="1"/>
          </p:cNvPicPr>
          <p:nvPr/>
        </p:nvPicPr>
        <p:blipFill>
          <a:blip r:embed="rId5"/>
          <a:stretch>
            <a:fillRect/>
          </a:stretch>
        </p:blipFill>
        <p:spPr>
          <a:xfrm>
            <a:off x="1857710" y="4438195"/>
            <a:ext cx="661500" cy="252000"/>
          </a:xfrm>
          <a:prstGeom prst="rect">
            <a:avLst/>
          </a:prstGeom>
        </p:spPr>
      </p:pic>
      <p:pic>
        <p:nvPicPr>
          <p:cNvPr id="35" name="Picture 34" descr="latex-image-1.pdf"/>
          <p:cNvPicPr>
            <a:picLocks noChangeAspect="1"/>
          </p:cNvPicPr>
          <p:nvPr/>
        </p:nvPicPr>
        <p:blipFill>
          <a:blip r:embed="rId6"/>
          <a:stretch>
            <a:fillRect/>
          </a:stretch>
        </p:blipFill>
        <p:spPr>
          <a:xfrm>
            <a:off x="756569" y="4128480"/>
            <a:ext cx="689684" cy="252000"/>
          </a:xfrm>
          <a:prstGeom prst="rect">
            <a:avLst/>
          </a:prstGeom>
          <a:solidFill>
            <a:schemeClr val="bg1"/>
          </a:solidFill>
        </p:spPr>
      </p:pic>
      <p:grpSp>
        <p:nvGrpSpPr>
          <p:cNvPr id="36" name="Group 35"/>
          <p:cNvGrpSpPr/>
          <p:nvPr/>
        </p:nvGrpSpPr>
        <p:grpSpPr>
          <a:xfrm>
            <a:off x="2368108" y="3276409"/>
            <a:ext cx="711900" cy="824139"/>
            <a:chOff x="2540664" y="3276409"/>
            <a:chExt cx="711900" cy="824139"/>
          </a:xfrm>
        </p:grpSpPr>
        <p:sp>
          <p:nvSpPr>
            <p:cNvPr id="37" name="Rectangle 36"/>
            <p:cNvSpPr/>
            <p:nvPr/>
          </p:nvSpPr>
          <p:spPr>
            <a:xfrm>
              <a:off x="2900802" y="3689281"/>
              <a:ext cx="74350" cy="411267"/>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descr="latex-image-1.pdf"/>
            <p:cNvPicPr>
              <a:picLocks noChangeAspect="1"/>
            </p:cNvPicPr>
            <p:nvPr/>
          </p:nvPicPr>
          <p:blipFill>
            <a:blip r:embed="rId7"/>
            <a:stretch>
              <a:fillRect/>
            </a:stretch>
          </p:blipFill>
          <p:spPr>
            <a:xfrm>
              <a:off x="2540664" y="3276409"/>
              <a:ext cx="711900" cy="252000"/>
            </a:xfrm>
            <a:prstGeom prst="rect">
              <a:avLst/>
            </a:prstGeom>
          </p:spPr>
        </p:pic>
      </p:grpSp>
      <p:pic>
        <p:nvPicPr>
          <p:cNvPr id="39" name="Picture 38" descr="latex-image-1.pdf"/>
          <p:cNvPicPr>
            <a:picLocks noChangeAspect="1"/>
          </p:cNvPicPr>
          <p:nvPr/>
        </p:nvPicPr>
        <p:blipFill>
          <a:blip r:embed="rId8"/>
          <a:stretch>
            <a:fillRect/>
          </a:stretch>
        </p:blipFill>
        <p:spPr>
          <a:xfrm>
            <a:off x="4528702" y="1877304"/>
            <a:ext cx="4475270" cy="731459"/>
          </a:xfrm>
          <a:prstGeom prst="rect">
            <a:avLst/>
          </a:prstGeom>
        </p:spPr>
      </p:pic>
      <p:pic>
        <p:nvPicPr>
          <p:cNvPr id="40" name="Picture 39" descr="latex-image-1.pdf"/>
          <p:cNvPicPr>
            <a:picLocks noChangeAspect="1"/>
          </p:cNvPicPr>
          <p:nvPr/>
        </p:nvPicPr>
        <p:blipFill>
          <a:blip r:embed="rId9"/>
          <a:stretch>
            <a:fillRect/>
          </a:stretch>
        </p:blipFill>
        <p:spPr>
          <a:xfrm>
            <a:off x="5254453" y="2861353"/>
            <a:ext cx="3023768" cy="741980"/>
          </a:xfrm>
          <a:prstGeom prst="rect">
            <a:avLst/>
          </a:prstGeom>
        </p:spPr>
      </p:pic>
      <p:grpSp>
        <p:nvGrpSpPr>
          <p:cNvPr id="41" name="Group 40"/>
          <p:cNvGrpSpPr/>
          <p:nvPr/>
        </p:nvGrpSpPr>
        <p:grpSpPr>
          <a:xfrm>
            <a:off x="3938559" y="4084283"/>
            <a:ext cx="5016211" cy="1987517"/>
            <a:chOff x="4182310" y="4345847"/>
            <a:chExt cx="5016211" cy="1987517"/>
          </a:xfrm>
        </p:grpSpPr>
        <p:sp>
          <p:nvSpPr>
            <p:cNvPr id="42" name="Rounded Rectangle 41"/>
            <p:cNvSpPr/>
            <p:nvPr/>
          </p:nvSpPr>
          <p:spPr>
            <a:xfrm>
              <a:off x="4182310" y="4345847"/>
              <a:ext cx="5016211" cy="1987517"/>
            </a:xfrm>
            <a:prstGeom prst="roundRect">
              <a:avLst/>
            </a:prstGeom>
            <a:no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descr="latex-image-1.pdf"/>
            <p:cNvPicPr>
              <a:picLocks noChangeAspect="1"/>
            </p:cNvPicPr>
            <p:nvPr/>
          </p:nvPicPr>
          <p:blipFill>
            <a:blip r:embed="rId10"/>
            <a:stretch>
              <a:fillRect/>
            </a:stretch>
          </p:blipFill>
          <p:spPr>
            <a:xfrm>
              <a:off x="4372148" y="4614019"/>
              <a:ext cx="4551295" cy="1440000"/>
            </a:xfrm>
            <a:prstGeom prst="rect">
              <a:avLst/>
            </a:prstGeom>
          </p:spPr>
        </p:pic>
      </p:grpSp>
      <p:pic>
        <p:nvPicPr>
          <p:cNvPr id="44" name="Picture 43"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3303" y="1261922"/>
            <a:ext cx="4426068" cy="362792"/>
          </a:xfrm>
          <a:prstGeom prst="rect">
            <a:avLst/>
          </a:prstGeom>
        </p:spPr>
      </p:pic>
      <p:pic>
        <p:nvPicPr>
          <p:cNvPr id="45" name="Picture 44" descr="Wake1.pdf"/>
          <p:cNvPicPr>
            <a:picLocks noChangeAspect="1"/>
          </p:cNvPicPr>
          <p:nvPr/>
        </p:nvPicPr>
        <p:blipFill>
          <a:blip r:embed="rId12"/>
          <a:stretch>
            <a:fillRect/>
          </a:stretch>
        </p:blipFill>
        <p:spPr>
          <a:xfrm flipH="1">
            <a:off x="1382953" y="1285434"/>
            <a:ext cx="1909651" cy="1888429"/>
          </a:xfrm>
          <a:prstGeom prst="rect">
            <a:avLst/>
          </a:prstGeom>
        </p:spPr>
      </p:pic>
      <p:sp>
        <p:nvSpPr>
          <p:cNvPr id="3" name="TextBox 2"/>
          <p:cNvSpPr txBox="1"/>
          <p:nvPr/>
        </p:nvSpPr>
        <p:spPr>
          <a:xfrm>
            <a:off x="1507774" y="2816320"/>
            <a:ext cx="6264389" cy="1815882"/>
          </a:xfrm>
          <a:prstGeom prst="rect">
            <a:avLst/>
          </a:prstGeom>
          <a:solidFill>
            <a:schemeClr val="bg1"/>
          </a:solidFill>
          <a:ln>
            <a:solidFill>
              <a:srgbClr val="07408F"/>
            </a:solidFill>
          </a:ln>
        </p:spPr>
        <p:txBody>
          <a:bodyPr wrap="square" rtlCol="0">
            <a:spAutoFit/>
          </a:bodyPr>
          <a:lstStyle/>
          <a:p>
            <a:r>
              <a:rPr lang="en-US" sz="1600" dirty="0" smtClean="0"/>
              <a:t>This formula does not take into account the contribution of the wakes from previous passages in case of periodic traversals.</a:t>
            </a:r>
          </a:p>
          <a:p>
            <a:endParaRPr lang="en-US" sz="1600" dirty="0" smtClean="0"/>
          </a:p>
          <a:p>
            <a:r>
              <a:rPr lang="en-US" sz="1600" dirty="0" smtClean="0"/>
              <a:t>Therefore, it holds if:</a:t>
            </a:r>
          </a:p>
          <a:p>
            <a:pPr marL="342900" indent="-342900">
              <a:buFont typeface="+mj-lt"/>
              <a:buAutoNum type="arabicPeriod"/>
            </a:pPr>
            <a:r>
              <a:rPr lang="en-US" sz="1600" dirty="0" smtClean="0"/>
              <a:t>The bunch only goes once through the wake source</a:t>
            </a:r>
          </a:p>
          <a:p>
            <a:pPr marL="342900" indent="-342900">
              <a:buFont typeface="+mj-lt"/>
              <a:buAutoNum type="arabicPeriod"/>
            </a:pPr>
            <a:r>
              <a:rPr lang="en-US" sz="1600" dirty="0" smtClean="0"/>
              <a:t>The wake is sufficiently short-lived that it has fully decayed at the time of the next traversal</a:t>
            </a:r>
            <a:endParaRPr lang="en-US" sz="1600" dirty="0"/>
          </a:p>
        </p:txBody>
      </p:sp>
    </p:spTree>
    <p:extLst>
      <p:ext uri="{BB962C8B-B14F-4D97-AF65-F5344CB8AC3E}">
        <p14:creationId xmlns:p14="http://schemas.microsoft.com/office/powerpoint/2010/main" val="33531826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 to the general problem</a:t>
            </a:r>
            <a:endParaRPr lang="en-US" dirty="0"/>
          </a:p>
        </p:txBody>
      </p:sp>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a:t>
            </a:fld>
            <a:endParaRPr lang="en-US" dirty="0"/>
          </a:p>
        </p:txBody>
      </p:sp>
      <p:grpSp>
        <p:nvGrpSpPr>
          <p:cNvPr id="39" name="Group 38"/>
          <p:cNvGrpSpPr/>
          <p:nvPr/>
        </p:nvGrpSpPr>
        <p:grpSpPr>
          <a:xfrm>
            <a:off x="661742" y="993372"/>
            <a:ext cx="2077567" cy="872420"/>
            <a:chOff x="6843187" y="3853947"/>
            <a:chExt cx="2077567" cy="872420"/>
          </a:xfrm>
        </p:grpSpPr>
        <p:sp>
          <p:nvSpPr>
            <p:cNvPr id="40" name="Rounded Rectangle 39"/>
            <p:cNvSpPr/>
            <p:nvPr/>
          </p:nvSpPr>
          <p:spPr>
            <a:xfrm>
              <a:off x="6843187" y="3853947"/>
              <a:ext cx="1946965" cy="872420"/>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843188" y="3853947"/>
              <a:ext cx="2077566" cy="784830"/>
            </a:xfrm>
            <a:prstGeom prst="rect">
              <a:avLst/>
            </a:prstGeom>
            <a:noFill/>
          </p:spPr>
          <p:txBody>
            <a:bodyPr wrap="square" rtlCol="0">
              <a:spAutoFit/>
            </a:bodyPr>
            <a:lstStyle/>
            <a:p>
              <a:r>
                <a:rPr lang="en-US" sz="1500" dirty="0" smtClean="0"/>
                <a:t>Interaction of the beam with the external environment</a:t>
              </a:r>
              <a:endParaRPr lang="en-US" sz="1500" dirty="0"/>
            </a:p>
          </p:txBody>
        </p:sp>
      </p:grpSp>
      <p:grpSp>
        <p:nvGrpSpPr>
          <p:cNvPr id="42" name="Group 41"/>
          <p:cNvGrpSpPr/>
          <p:nvPr/>
        </p:nvGrpSpPr>
        <p:grpSpPr>
          <a:xfrm>
            <a:off x="2616644" y="993372"/>
            <a:ext cx="5659628" cy="1824785"/>
            <a:chOff x="2404165" y="1780415"/>
            <a:chExt cx="5659628" cy="1824785"/>
          </a:xfrm>
        </p:grpSpPr>
        <p:cxnSp>
          <p:nvCxnSpPr>
            <p:cNvPr id="43" name="Straight Arrow Connector 42"/>
            <p:cNvCxnSpPr/>
            <p:nvPr/>
          </p:nvCxnSpPr>
          <p:spPr>
            <a:xfrm>
              <a:off x="2404165" y="2128482"/>
              <a:ext cx="2015435" cy="1588"/>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44" name="Content Placeholder 2"/>
            <p:cNvSpPr txBox="1">
              <a:spLocks/>
            </p:cNvSpPr>
            <p:nvPr/>
          </p:nvSpPr>
          <p:spPr>
            <a:xfrm>
              <a:off x="4482393" y="1780415"/>
              <a:ext cx="3581400" cy="1824785"/>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706" b="0" i="0" u="none" strike="noStrike" kern="1200" cap="none" spc="0" normalizeH="0" baseline="0" noProof="0" dirty="0" smtClean="0">
                  <a:ln>
                    <a:noFill/>
                  </a:ln>
                  <a:solidFill>
                    <a:schemeClr val="tx1"/>
                  </a:solidFill>
                  <a:effectLst/>
                  <a:uLnTx/>
                  <a:uFillTx/>
                  <a:latin typeface="+mn-lt"/>
                  <a:ea typeface="+mn-ea"/>
                  <a:cs typeface="+mn-cs"/>
                </a:rPr>
                <a:t>Beam self-fields</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Set of Maxwell’s equations with</a:t>
              </a:r>
            </a:p>
            <a:p>
              <a:pPr marL="817200" lvl="2" indent="-285750">
                <a:spcBef>
                  <a:spcPct val="20000"/>
                </a:spcBef>
                <a:buFont typeface="Courier New"/>
                <a:buChar char="o"/>
              </a:pPr>
              <a:r>
                <a:rPr lang="en-US" sz="1935" dirty="0" smtClean="0"/>
                <a:t>The beam as the source term</a:t>
              </a:r>
            </a:p>
            <a:p>
              <a:pPr marL="817200" lvl="2" indent="-285750">
                <a:spcBef>
                  <a:spcPct val="20000"/>
                </a:spcBef>
                <a:buFont typeface="Courier New"/>
                <a:buChar char="o"/>
              </a:pPr>
              <a:r>
                <a:rPr kumimoji="0" lang="en-US" sz="1935" b="0" i="0" u="none" strike="noStrike" kern="1200" cap="none" spc="0" normalizeH="0" baseline="0" noProof="0" dirty="0" smtClean="0">
                  <a:ln>
                    <a:noFill/>
                  </a:ln>
                  <a:solidFill>
                    <a:schemeClr val="tx1"/>
                  </a:solidFill>
                  <a:effectLst/>
                  <a:uLnTx/>
                  <a:uFillTx/>
                  <a:latin typeface="+mn-lt"/>
                  <a:ea typeface="+mn-ea"/>
                  <a:cs typeface="+mn-cs"/>
                </a:rPr>
                <a:t>Boundary conditions given by the accelerator component </a:t>
              </a:r>
              <a:r>
                <a:rPr lang="en-US" sz="1935" dirty="0" smtClean="0"/>
                <a:t>in which the beam propagates</a:t>
              </a:r>
              <a:endParaRPr kumimoji="0" lang="en-US" sz="1935"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5" name="Group 44"/>
          <p:cNvGrpSpPr/>
          <p:nvPr/>
        </p:nvGrpSpPr>
        <p:grpSpPr>
          <a:xfrm>
            <a:off x="1812679" y="1865792"/>
            <a:ext cx="6463593" cy="3386176"/>
            <a:chOff x="1600200" y="2652835"/>
            <a:chExt cx="6463593" cy="3386176"/>
          </a:xfrm>
        </p:grpSpPr>
        <p:cxnSp>
          <p:nvCxnSpPr>
            <p:cNvPr id="46" name="Straight Arrow Connector 45"/>
            <p:cNvCxnSpPr/>
            <p:nvPr/>
          </p:nvCxnSpPr>
          <p:spPr>
            <a:xfrm>
              <a:off x="1600200" y="2652835"/>
              <a:ext cx="2819400" cy="1766765"/>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47" name="Content Placeholder 2"/>
            <p:cNvSpPr txBox="1">
              <a:spLocks/>
            </p:cNvSpPr>
            <p:nvPr/>
          </p:nvSpPr>
          <p:spPr>
            <a:xfrm>
              <a:off x="4482393" y="4114800"/>
              <a:ext cx="3581400" cy="1924211"/>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706" b="0" i="0" u="none" strike="noStrike" kern="1200" cap="none" spc="0" normalizeH="0" baseline="0" noProof="0" dirty="0" smtClean="0">
                  <a:ln>
                    <a:noFill/>
                  </a:ln>
                  <a:solidFill>
                    <a:schemeClr val="tx1"/>
                  </a:solidFill>
                  <a:effectLst/>
                  <a:uLnTx/>
                  <a:uFillTx/>
                  <a:latin typeface="+mn-lt"/>
                  <a:ea typeface="+mn-ea"/>
                  <a:cs typeface="+mn-cs"/>
                </a:rPr>
                <a:t>Fields from a</a:t>
              </a:r>
              <a:r>
                <a:rPr lang="en-US" sz="2706" dirty="0" err="1" smtClean="0"/>
                <a:t>nother</a:t>
              </a:r>
              <a:r>
                <a:rPr kumimoji="0" lang="en-US" sz="2706" b="0" i="0" u="none" strike="noStrike" kern="1200" cap="none" spc="0" normalizeH="0" baseline="0" noProof="0" dirty="0" smtClean="0">
                  <a:ln>
                    <a:noFill/>
                  </a:ln>
                  <a:solidFill>
                    <a:schemeClr val="tx1"/>
                  </a:solidFill>
                  <a:effectLst/>
                  <a:uLnTx/>
                  <a:uFillTx/>
                  <a:latin typeface="+mn-lt"/>
                  <a:ea typeface="+mn-ea"/>
                  <a:cs typeface="+mn-cs"/>
                </a:rPr>
                <a:t> beam</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Set of Maxwell’s equations with</a:t>
              </a:r>
            </a:p>
            <a:p>
              <a:pPr marL="817200" lvl="2" indent="-285750">
                <a:spcBef>
                  <a:spcPct val="20000"/>
                </a:spcBef>
                <a:buFont typeface="Courier New"/>
                <a:buChar char="o"/>
              </a:pPr>
              <a:r>
                <a:rPr lang="en-US" sz="1935" dirty="0" smtClean="0"/>
                <a:t>The other beam as the source term</a:t>
              </a:r>
            </a:p>
            <a:p>
              <a:pPr marL="817200" lvl="2" indent="-285750">
                <a:spcBef>
                  <a:spcPct val="20000"/>
                </a:spcBef>
                <a:buFont typeface="Courier New"/>
                <a:buChar char="o"/>
              </a:pPr>
              <a:r>
                <a:rPr kumimoji="0" lang="en-US" sz="1935" b="0" i="0" u="none" strike="noStrike" kern="1200" cap="none" spc="0" normalizeH="0" baseline="0" noProof="0" dirty="0" smtClean="0">
                  <a:ln>
                    <a:noFill/>
                  </a:ln>
                  <a:solidFill>
                    <a:schemeClr val="tx1"/>
                  </a:solidFill>
                  <a:effectLst/>
                  <a:uLnTx/>
                  <a:uFillTx/>
                  <a:latin typeface="+mn-lt"/>
                  <a:ea typeface="+mn-ea"/>
                  <a:cs typeface="+mn-cs"/>
                </a:rPr>
                <a:t>Boundary conditions given by the chamber in which the encounter between the beams takes place</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48" name="Group 47"/>
          <p:cNvGrpSpPr/>
          <p:nvPr/>
        </p:nvGrpSpPr>
        <p:grpSpPr>
          <a:xfrm>
            <a:off x="407295" y="1865790"/>
            <a:ext cx="3767583" cy="4158373"/>
            <a:chOff x="194816" y="2652833"/>
            <a:chExt cx="3767583" cy="4158373"/>
          </a:xfrm>
        </p:grpSpPr>
        <p:cxnSp>
          <p:nvCxnSpPr>
            <p:cNvPr id="49" name="Straight Arrow Connector 48"/>
            <p:cNvCxnSpPr/>
            <p:nvPr/>
          </p:nvCxnSpPr>
          <p:spPr>
            <a:xfrm rot="5400000">
              <a:off x="-191847" y="3631427"/>
              <a:ext cx="1961649" cy="4462"/>
            </a:xfrm>
            <a:prstGeom prst="straightConnector1">
              <a:avLst/>
            </a:prstGeom>
            <a:ln>
              <a:solidFill>
                <a:srgbClr val="0055A0"/>
              </a:solidFill>
              <a:tailEnd type="arrow"/>
            </a:ln>
          </p:spPr>
          <p:style>
            <a:lnRef idx="2">
              <a:schemeClr val="accent1"/>
            </a:lnRef>
            <a:fillRef idx="0">
              <a:schemeClr val="accent1"/>
            </a:fillRef>
            <a:effectRef idx="1">
              <a:schemeClr val="accent1"/>
            </a:effectRef>
            <a:fontRef idx="minor">
              <a:schemeClr val="tx1"/>
            </a:fontRef>
          </p:style>
        </p:cxnSp>
        <p:sp>
          <p:nvSpPr>
            <p:cNvPr id="62" name="Content Placeholder 2"/>
            <p:cNvSpPr txBox="1">
              <a:spLocks/>
            </p:cNvSpPr>
            <p:nvPr/>
          </p:nvSpPr>
          <p:spPr>
            <a:xfrm>
              <a:off x="194816" y="4661731"/>
              <a:ext cx="3767583" cy="2149475"/>
            </a:xfrm>
            <a:prstGeom prst="rect">
              <a:avLst/>
            </a:prstGeom>
            <a:solidFill>
              <a:schemeClr val="bg1"/>
            </a:solidFill>
            <a:ln>
              <a:solidFill>
                <a:srgbClr val="000000"/>
              </a:solidFill>
            </a:ln>
          </p:spPr>
          <p:txBody>
            <a:bodyPr vert="horz" lIns="91440" tIns="45720" rIns="91440" bIns="45720" rtlCol="0">
              <a:normAutofit fontScale="77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706" b="0" i="0" u="none" strike="noStrike" kern="1200" cap="none" spc="0" normalizeH="0" baseline="0" noProof="0" dirty="0" smtClean="0">
                  <a:ln>
                    <a:noFill/>
                  </a:ln>
                  <a:solidFill>
                    <a:schemeClr val="tx1"/>
                  </a:solidFill>
                  <a:effectLst/>
                  <a:uLnTx/>
                  <a:uFillTx/>
                  <a:latin typeface="+mn-lt"/>
                  <a:ea typeface="+mn-ea"/>
                  <a:cs typeface="+mn-cs"/>
                </a:rPr>
                <a:t>The</a:t>
              </a:r>
              <a:r>
                <a:rPr kumimoji="0" lang="en-US" sz="2706" b="0" i="0" u="none" strike="noStrike" kern="1200" cap="none" spc="0" normalizeH="0" noProof="0" dirty="0" smtClean="0">
                  <a:ln>
                    <a:noFill/>
                  </a:ln>
                  <a:solidFill>
                    <a:schemeClr val="tx1"/>
                  </a:solidFill>
                  <a:effectLst/>
                  <a:uLnTx/>
                  <a:uFillTx/>
                  <a:latin typeface="+mn-lt"/>
                  <a:ea typeface="+mn-ea"/>
                  <a:cs typeface="+mn-cs"/>
                </a:rPr>
                <a:t> </a:t>
              </a:r>
              <a:r>
                <a:rPr kumimoji="0" lang="en-US" sz="2706" b="0" i="0" u="none" strike="noStrike" kern="1200" cap="none" spc="0" normalizeH="0" baseline="0" noProof="0" dirty="0" smtClean="0">
                  <a:ln>
                    <a:noFill/>
                  </a:ln>
                  <a:solidFill>
                    <a:schemeClr val="tx1"/>
                  </a:solidFill>
                  <a:effectLst/>
                  <a:uLnTx/>
                  <a:uFillTx/>
                  <a:latin typeface="+mn-lt"/>
                  <a:ea typeface="+mn-ea"/>
                  <a:cs typeface="+mn-cs"/>
                </a:rPr>
                <a:t>electron/ion cloud</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Electron/ion production and accumulation</a:t>
              </a: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162" b="0" i="0" u="none" strike="noStrike" kern="1200" cap="none" spc="0" normalizeH="0" baseline="0" noProof="0" dirty="0" smtClean="0">
                  <a:ln>
                    <a:noFill/>
                  </a:ln>
                  <a:solidFill>
                    <a:schemeClr val="tx1"/>
                  </a:solidFill>
                  <a:effectLst/>
                  <a:uLnTx/>
                  <a:uFillTx/>
                  <a:latin typeface="+mn-lt"/>
                  <a:ea typeface="+mn-ea"/>
                  <a:cs typeface="+mn-cs"/>
                </a:rPr>
                <a:t>Poisson’s equation with</a:t>
              </a:r>
            </a:p>
            <a:p>
              <a:pPr marL="817200" lvl="2" indent="-285750">
                <a:spcBef>
                  <a:spcPct val="20000"/>
                </a:spcBef>
                <a:buFont typeface="Courier New"/>
                <a:buChar char="o"/>
              </a:pPr>
              <a:r>
                <a:rPr lang="en-US" sz="1935" dirty="0" smtClean="0"/>
                <a:t>The electron cloud as the source term</a:t>
              </a:r>
            </a:p>
            <a:p>
              <a:pPr marL="817200" lvl="2" indent="-285750">
                <a:spcBef>
                  <a:spcPct val="20000"/>
                </a:spcBef>
                <a:buFont typeface="Courier New"/>
                <a:buChar char="o"/>
              </a:pPr>
              <a:r>
                <a:rPr kumimoji="0" lang="en-US" sz="1935" b="0" i="0" u="none" strike="noStrike" kern="1200" cap="none" spc="0" normalizeH="0" baseline="0" noProof="0" dirty="0" smtClean="0">
                  <a:ln>
                    <a:noFill/>
                  </a:ln>
                  <a:solidFill>
                    <a:schemeClr val="tx1"/>
                  </a:solidFill>
                  <a:effectLst/>
                  <a:uLnTx/>
                  <a:uFillTx/>
                  <a:latin typeface="+mn-lt"/>
                  <a:ea typeface="+mn-ea"/>
                  <a:cs typeface="+mn-cs"/>
                </a:rPr>
                <a:t>Boundary conditions given by the chamber in which the electron cloud builds up</a:t>
              </a: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grpSp>
        <p:nvGrpSpPr>
          <p:cNvPr id="63" name="Group 62"/>
          <p:cNvGrpSpPr/>
          <p:nvPr/>
        </p:nvGrpSpPr>
        <p:grpSpPr>
          <a:xfrm>
            <a:off x="2881552" y="2271936"/>
            <a:ext cx="5055910" cy="2643383"/>
            <a:chOff x="2669073" y="3058979"/>
            <a:chExt cx="5055910" cy="2643383"/>
          </a:xfrm>
        </p:grpSpPr>
        <p:grpSp>
          <p:nvGrpSpPr>
            <p:cNvPr id="64" name="Group 63"/>
            <p:cNvGrpSpPr/>
            <p:nvPr/>
          </p:nvGrpSpPr>
          <p:grpSpPr>
            <a:xfrm>
              <a:off x="4699446" y="4114800"/>
              <a:ext cx="3025537" cy="1587562"/>
              <a:chOff x="3164497" y="5001358"/>
              <a:chExt cx="3025537" cy="1587562"/>
            </a:xfrm>
          </p:grpSpPr>
          <p:sp>
            <p:nvSpPr>
              <p:cNvPr id="66" name="Rounded Rectangle 65"/>
              <p:cNvSpPr/>
              <p:nvPr/>
            </p:nvSpPr>
            <p:spPr>
              <a:xfrm>
                <a:off x="3164497" y="5001358"/>
                <a:ext cx="3025537" cy="1587562"/>
              </a:xfrm>
              <a:prstGeom prst="roundRect">
                <a:avLst/>
              </a:prstGeom>
              <a:solidFill>
                <a:srgbClr val="E0E0E0">
                  <a:alpha val="22000"/>
                </a:srgb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latex-image-1.pdf"/>
              <p:cNvPicPr>
                <a:picLocks noChangeAspect="1"/>
              </p:cNvPicPr>
              <p:nvPr/>
            </p:nvPicPr>
            <p:blipFill>
              <a:blip r:embed="rId2"/>
              <a:stretch>
                <a:fillRect/>
              </a:stretch>
            </p:blipFill>
            <p:spPr>
              <a:xfrm>
                <a:off x="4234966" y="5115539"/>
                <a:ext cx="917816" cy="540000"/>
              </a:xfrm>
              <a:prstGeom prst="rect">
                <a:avLst/>
              </a:prstGeom>
            </p:spPr>
          </p:pic>
          <p:sp>
            <p:nvSpPr>
              <p:cNvPr id="68" name="TextBox 67"/>
              <p:cNvSpPr txBox="1"/>
              <p:nvPr/>
            </p:nvSpPr>
            <p:spPr>
              <a:xfrm>
                <a:off x="3319452" y="5717718"/>
                <a:ext cx="2870582" cy="784830"/>
              </a:xfrm>
              <a:prstGeom prst="rect">
                <a:avLst/>
              </a:prstGeom>
              <a:noFill/>
            </p:spPr>
            <p:txBody>
              <a:bodyPr wrap="square" rtlCol="0">
                <a:spAutoFit/>
              </a:bodyPr>
              <a:lstStyle/>
              <a:p>
                <a:r>
                  <a:rPr lang="en-US" sz="1500" dirty="0" smtClean="0"/>
                  <a:t>Additional electromagnetic field acting on the beam, besides RF and external magnetic fields </a:t>
                </a:r>
                <a:endParaRPr lang="en-US" sz="1500" dirty="0"/>
              </a:p>
            </p:txBody>
          </p:sp>
        </p:grpSp>
        <p:sp>
          <p:nvSpPr>
            <p:cNvPr id="65" name="Right Arrow 64"/>
            <p:cNvSpPr/>
            <p:nvPr/>
          </p:nvSpPr>
          <p:spPr>
            <a:xfrm rot="1940858">
              <a:off x="2669073" y="3058979"/>
              <a:ext cx="1923181" cy="685800"/>
            </a:xfrm>
            <a:prstGeom prst="rightArrow">
              <a:avLst/>
            </a:prstGeom>
            <a:solidFill>
              <a:schemeClr val="accent3">
                <a:lumMod val="75000"/>
              </a:schemeClr>
            </a:solidFill>
            <a:ln>
              <a:solidFill>
                <a:srgbClr val="0055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3022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90</a:t>
            </a:fld>
            <a:endParaRPr lang="en-US" dirty="0"/>
          </a:p>
        </p:txBody>
      </p:sp>
      <p:sp>
        <p:nvSpPr>
          <p:cNvPr id="46" name="Rounded Rectangle 45"/>
          <p:cNvSpPr/>
          <p:nvPr/>
        </p:nvSpPr>
        <p:spPr>
          <a:xfrm>
            <a:off x="1949032" y="4659804"/>
            <a:ext cx="4753704" cy="946727"/>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eft Brace 46"/>
          <p:cNvSpPr/>
          <p:nvPr/>
        </p:nvSpPr>
        <p:spPr>
          <a:xfrm rot="16200000">
            <a:off x="4395462" y="2477096"/>
            <a:ext cx="334817" cy="2742217"/>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Left Brace 47"/>
          <p:cNvSpPr/>
          <p:nvPr/>
        </p:nvSpPr>
        <p:spPr>
          <a:xfrm rot="16200000">
            <a:off x="7210730" y="2482716"/>
            <a:ext cx="334817" cy="2730978"/>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9" name="Picture 48" descr="latex-image-1.pdf"/>
          <p:cNvPicPr>
            <a:picLocks noChangeAspect="1"/>
          </p:cNvPicPr>
          <p:nvPr/>
        </p:nvPicPr>
        <p:blipFill>
          <a:blip r:embed="rId2"/>
          <a:stretch>
            <a:fillRect/>
          </a:stretch>
        </p:blipFill>
        <p:spPr>
          <a:xfrm>
            <a:off x="4146673" y="4070198"/>
            <a:ext cx="674182" cy="288000"/>
          </a:xfrm>
          <a:prstGeom prst="rect">
            <a:avLst/>
          </a:prstGeom>
        </p:spPr>
      </p:pic>
      <p:pic>
        <p:nvPicPr>
          <p:cNvPr id="50" name="Picture 49" descr="latex-image-1.pdf"/>
          <p:cNvPicPr>
            <a:picLocks noChangeAspect="1"/>
          </p:cNvPicPr>
          <p:nvPr/>
        </p:nvPicPr>
        <p:blipFill>
          <a:blip r:embed="rId3"/>
          <a:stretch>
            <a:fillRect/>
          </a:stretch>
        </p:blipFill>
        <p:spPr>
          <a:xfrm>
            <a:off x="6702736" y="4070198"/>
            <a:ext cx="785455" cy="288000"/>
          </a:xfrm>
          <a:prstGeom prst="rect">
            <a:avLst/>
          </a:prstGeom>
        </p:spPr>
      </p:pic>
      <p:pic>
        <p:nvPicPr>
          <p:cNvPr id="51" name="Picture 50" descr="latex-image-1.pdf"/>
          <p:cNvPicPr>
            <a:picLocks noChangeAspect="1"/>
          </p:cNvPicPr>
          <p:nvPr/>
        </p:nvPicPr>
        <p:blipFill>
          <a:blip r:embed="rId4"/>
          <a:stretch>
            <a:fillRect/>
          </a:stretch>
        </p:blipFill>
        <p:spPr>
          <a:xfrm>
            <a:off x="1394198" y="1103332"/>
            <a:ext cx="6329574" cy="647707"/>
          </a:xfrm>
          <a:prstGeom prst="rect">
            <a:avLst/>
          </a:prstGeom>
        </p:spPr>
      </p:pic>
      <p:pic>
        <p:nvPicPr>
          <p:cNvPr id="52" name="Picture 51" descr="latex-image-1.pdf"/>
          <p:cNvPicPr>
            <a:picLocks noChangeAspect="1"/>
          </p:cNvPicPr>
          <p:nvPr/>
        </p:nvPicPr>
        <p:blipFill>
          <a:blip r:embed="rId5"/>
          <a:stretch>
            <a:fillRect/>
          </a:stretch>
        </p:blipFill>
        <p:spPr>
          <a:xfrm>
            <a:off x="457200" y="3032796"/>
            <a:ext cx="8302093" cy="648000"/>
          </a:xfrm>
          <a:prstGeom prst="rect">
            <a:avLst/>
          </a:prstGeom>
        </p:spPr>
      </p:pic>
      <p:pic>
        <p:nvPicPr>
          <p:cNvPr id="53" name="Picture 52" descr="latex-image-1.pdf"/>
          <p:cNvPicPr>
            <a:picLocks noChangeAspect="1"/>
          </p:cNvPicPr>
          <p:nvPr/>
        </p:nvPicPr>
        <p:blipFill>
          <a:blip r:embed="rId6"/>
          <a:stretch>
            <a:fillRect/>
          </a:stretch>
        </p:blipFill>
        <p:spPr>
          <a:xfrm>
            <a:off x="1617743" y="2100485"/>
            <a:ext cx="5870448" cy="612000"/>
          </a:xfrm>
          <a:prstGeom prst="rect">
            <a:avLst/>
          </a:prstGeom>
        </p:spPr>
      </p:pic>
      <p:pic>
        <p:nvPicPr>
          <p:cNvPr id="54" name="Picture 53" descr="latex-image-1.pdf"/>
          <p:cNvPicPr>
            <a:picLocks noChangeAspect="1"/>
          </p:cNvPicPr>
          <p:nvPr/>
        </p:nvPicPr>
        <p:blipFill>
          <a:blip r:embed="rId7"/>
          <a:srcRect l="3258"/>
          <a:stretch>
            <a:fillRect/>
          </a:stretch>
        </p:blipFill>
        <p:spPr>
          <a:xfrm>
            <a:off x="1780397" y="3020812"/>
            <a:ext cx="558923" cy="684000"/>
          </a:xfrm>
          <a:prstGeom prst="rect">
            <a:avLst/>
          </a:prstGeom>
          <a:solidFill>
            <a:srgbClr val="FFFFFF"/>
          </a:solidFill>
        </p:spPr>
      </p:pic>
      <p:pic>
        <p:nvPicPr>
          <p:cNvPr id="55" name="Picture 54" descr="latex-image-1.pdf"/>
          <p:cNvPicPr>
            <a:picLocks noChangeAspect="1"/>
          </p:cNvPicPr>
          <p:nvPr/>
        </p:nvPicPr>
        <p:blipFill>
          <a:blip r:embed="rId8"/>
          <a:stretch>
            <a:fillRect/>
          </a:stretch>
        </p:blipFill>
        <p:spPr>
          <a:xfrm>
            <a:off x="2245033" y="4812695"/>
            <a:ext cx="4288154" cy="684000"/>
          </a:xfrm>
          <a:prstGeom prst="rect">
            <a:avLst/>
          </a:prstGeom>
        </p:spPr>
      </p:pic>
      <p:sp>
        <p:nvSpPr>
          <p:cNvPr id="57" name="Title 1"/>
          <p:cNvSpPr>
            <a:spLocks noGrp="1"/>
          </p:cNvSpPr>
          <p:nvPr>
            <p:ph type="title"/>
          </p:nvPr>
        </p:nvSpPr>
        <p:spPr>
          <a:xfrm>
            <a:off x="46672" y="140714"/>
            <a:ext cx="8229600" cy="538966"/>
          </a:xfrm>
        </p:spPr>
        <p:txBody>
          <a:bodyPr/>
          <a:lstStyle/>
          <a:p>
            <a:r>
              <a:rPr lang="en-US" dirty="0"/>
              <a:t>E</a:t>
            </a:r>
            <a:r>
              <a:rPr lang="en-US" dirty="0" smtClean="0"/>
              <a:t>nergy loss of a bunch </a:t>
            </a:r>
            <a:br>
              <a:rPr lang="en-US" dirty="0" smtClean="0"/>
            </a:br>
            <a:r>
              <a:rPr lang="en-US" dirty="0" smtClean="0"/>
              <a:t>(single pass with memory) </a:t>
            </a:r>
            <a:endParaRPr lang="en-US" dirty="0"/>
          </a:p>
        </p:txBody>
      </p:sp>
    </p:spTree>
    <p:extLst>
      <p:ext uri="{BB962C8B-B14F-4D97-AF65-F5344CB8AC3E}">
        <p14:creationId xmlns:p14="http://schemas.microsoft.com/office/powerpoint/2010/main" val="209018135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91</a:t>
            </a:fld>
            <a:endParaRPr lang="en-US" dirty="0"/>
          </a:p>
        </p:txBody>
      </p:sp>
      <p:sp>
        <p:nvSpPr>
          <p:cNvPr id="46" name="Rounded Rectangle 45"/>
          <p:cNvSpPr/>
          <p:nvPr/>
        </p:nvSpPr>
        <p:spPr>
          <a:xfrm>
            <a:off x="1949032" y="4659804"/>
            <a:ext cx="4753704" cy="946727"/>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Left Brace 46"/>
          <p:cNvSpPr/>
          <p:nvPr/>
        </p:nvSpPr>
        <p:spPr>
          <a:xfrm rot="16200000">
            <a:off x="4395462" y="2477096"/>
            <a:ext cx="334817" cy="2742217"/>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Left Brace 47"/>
          <p:cNvSpPr/>
          <p:nvPr/>
        </p:nvSpPr>
        <p:spPr>
          <a:xfrm rot="16200000">
            <a:off x="7210730" y="2482716"/>
            <a:ext cx="334817" cy="2730978"/>
          </a:xfrm>
          <a:prstGeom prst="leftBrace">
            <a:avLst>
              <a:gd name="adj1" fmla="val 4281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9" name="Picture 48" descr="latex-image-1.pdf"/>
          <p:cNvPicPr>
            <a:picLocks noChangeAspect="1"/>
          </p:cNvPicPr>
          <p:nvPr/>
        </p:nvPicPr>
        <p:blipFill>
          <a:blip r:embed="rId2"/>
          <a:stretch>
            <a:fillRect/>
          </a:stretch>
        </p:blipFill>
        <p:spPr>
          <a:xfrm>
            <a:off x="4146673" y="4070198"/>
            <a:ext cx="674182" cy="288000"/>
          </a:xfrm>
          <a:prstGeom prst="rect">
            <a:avLst/>
          </a:prstGeom>
        </p:spPr>
      </p:pic>
      <p:pic>
        <p:nvPicPr>
          <p:cNvPr id="50" name="Picture 49" descr="latex-image-1.pdf"/>
          <p:cNvPicPr>
            <a:picLocks noChangeAspect="1"/>
          </p:cNvPicPr>
          <p:nvPr/>
        </p:nvPicPr>
        <p:blipFill>
          <a:blip r:embed="rId3"/>
          <a:stretch>
            <a:fillRect/>
          </a:stretch>
        </p:blipFill>
        <p:spPr>
          <a:xfrm>
            <a:off x="6702736" y="4070198"/>
            <a:ext cx="785455" cy="288000"/>
          </a:xfrm>
          <a:prstGeom prst="rect">
            <a:avLst/>
          </a:prstGeom>
        </p:spPr>
      </p:pic>
      <p:pic>
        <p:nvPicPr>
          <p:cNvPr id="51" name="Picture 50" descr="latex-image-1.pdf"/>
          <p:cNvPicPr>
            <a:picLocks noChangeAspect="1"/>
          </p:cNvPicPr>
          <p:nvPr/>
        </p:nvPicPr>
        <p:blipFill>
          <a:blip r:embed="rId4"/>
          <a:stretch>
            <a:fillRect/>
          </a:stretch>
        </p:blipFill>
        <p:spPr>
          <a:xfrm>
            <a:off x="1394198" y="1103332"/>
            <a:ext cx="6329574" cy="647707"/>
          </a:xfrm>
          <a:prstGeom prst="rect">
            <a:avLst/>
          </a:prstGeom>
        </p:spPr>
      </p:pic>
      <p:pic>
        <p:nvPicPr>
          <p:cNvPr id="52" name="Picture 51" descr="latex-image-1.pdf"/>
          <p:cNvPicPr>
            <a:picLocks noChangeAspect="1"/>
          </p:cNvPicPr>
          <p:nvPr/>
        </p:nvPicPr>
        <p:blipFill>
          <a:blip r:embed="rId5"/>
          <a:stretch>
            <a:fillRect/>
          </a:stretch>
        </p:blipFill>
        <p:spPr>
          <a:xfrm>
            <a:off x="457200" y="3032796"/>
            <a:ext cx="8302093" cy="648000"/>
          </a:xfrm>
          <a:prstGeom prst="rect">
            <a:avLst/>
          </a:prstGeom>
        </p:spPr>
      </p:pic>
      <p:pic>
        <p:nvPicPr>
          <p:cNvPr id="53" name="Picture 52" descr="latex-image-1.pdf"/>
          <p:cNvPicPr>
            <a:picLocks noChangeAspect="1"/>
          </p:cNvPicPr>
          <p:nvPr/>
        </p:nvPicPr>
        <p:blipFill>
          <a:blip r:embed="rId6"/>
          <a:stretch>
            <a:fillRect/>
          </a:stretch>
        </p:blipFill>
        <p:spPr>
          <a:xfrm>
            <a:off x="1617743" y="2100485"/>
            <a:ext cx="5870448" cy="612000"/>
          </a:xfrm>
          <a:prstGeom prst="rect">
            <a:avLst/>
          </a:prstGeom>
        </p:spPr>
      </p:pic>
      <p:pic>
        <p:nvPicPr>
          <p:cNvPr id="54" name="Picture 53" descr="latex-image-1.pdf"/>
          <p:cNvPicPr>
            <a:picLocks noChangeAspect="1"/>
          </p:cNvPicPr>
          <p:nvPr/>
        </p:nvPicPr>
        <p:blipFill>
          <a:blip r:embed="rId7"/>
          <a:srcRect l="3258"/>
          <a:stretch>
            <a:fillRect/>
          </a:stretch>
        </p:blipFill>
        <p:spPr>
          <a:xfrm>
            <a:off x="1780397" y="3020812"/>
            <a:ext cx="558923" cy="684000"/>
          </a:xfrm>
          <a:prstGeom prst="rect">
            <a:avLst/>
          </a:prstGeom>
          <a:solidFill>
            <a:srgbClr val="FFFFFF"/>
          </a:solidFill>
        </p:spPr>
      </p:pic>
      <p:pic>
        <p:nvPicPr>
          <p:cNvPr id="55" name="Picture 54" descr="latex-image-1.pdf"/>
          <p:cNvPicPr>
            <a:picLocks noChangeAspect="1"/>
          </p:cNvPicPr>
          <p:nvPr/>
        </p:nvPicPr>
        <p:blipFill>
          <a:blip r:embed="rId8"/>
          <a:stretch>
            <a:fillRect/>
          </a:stretch>
        </p:blipFill>
        <p:spPr>
          <a:xfrm>
            <a:off x="2245033" y="4812695"/>
            <a:ext cx="4288154" cy="684000"/>
          </a:xfrm>
          <a:prstGeom prst="rect">
            <a:avLst/>
          </a:prstGeom>
        </p:spPr>
      </p:pic>
      <p:sp>
        <p:nvSpPr>
          <p:cNvPr id="57" name="Title 1"/>
          <p:cNvSpPr>
            <a:spLocks noGrp="1"/>
          </p:cNvSpPr>
          <p:nvPr>
            <p:ph type="title"/>
          </p:nvPr>
        </p:nvSpPr>
        <p:spPr>
          <a:xfrm>
            <a:off x="46672" y="140714"/>
            <a:ext cx="8229600" cy="538966"/>
          </a:xfrm>
        </p:spPr>
        <p:txBody>
          <a:bodyPr/>
          <a:lstStyle/>
          <a:p>
            <a:r>
              <a:rPr lang="en-US" dirty="0"/>
              <a:t>E</a:t>
            </a:r>
            <a:r>
              <a:rPr lang="en-US" dirty="0" smtClean="0"/>
              <a:t>nergy loss of a bunch </a:t>
            </a:r>
            <a:br>
              <a:rPr lang="en-US" dirty="0" smtClean="0"/>
            </a:br>
            <a:r>
              <a:rPr lang="en-US" dirty="0" smtClean="0"/>
              <a:t>(single pass with memory) </a:t>
            </a:r>
            <a:endParaRPr lang="en-US" dirty="0"/>
          </a:p>
        </p:txBody>
      </p:sp>
      <p:sp>
        <p:nvSpPr>
          <p:cNvPr id="16" name="TextBox 15"/>
          <p:cNvSpPr txBox="1"/>
          <p:nvPr/>
        </p:nvSpPr>
        <p:spPr>
          <a:xfrm>
            <a:off x="1780397" y="2596643"/>
            <a:ext cx="5618675" cy="1815882"/>
          </a:xfrm>
          <a:prstGeom prst="rect">
            <a:avLst/>
          </a:prstGeom>
          <a:solidFill>
            <a:srgbClr val="FFFFFF"/>
          </a:solidFill>
          <a:ln>
            <a:solidFill>
              <a:srgbClr val="07408F"/>
            </a:solidFill>
          </a:ln>
        </p:spPr>
        <p:txBody>
          <a:bodyPr wrap="square" rtlCol="0">
            <a:spAutoFit/>
          </a:bodyPr>
          <a:lstStyle/>
          <a:p>
            <a:r>
              <a:rPr lang="en-US" sz="1600" dirty="0" smtClean="0"/>
              <a:t>This formula is more general.</a:t>
            </a:r>
          </a:p>
          <a:p>
            <a:r>
              <a:rPr lang="en-US" sz="1600" dirty="0"/>
              <a:t>I</a:t>
            </a:r>
            <a:r>
              <a:rPr lang="en-US" sz="1600" dirty="0" smtClean="0"/>
              <a:t>t still calculates the energy loss for single pass but taking into account the contribution of the wakes from previous passages in case of periodic traversals.</a:t>
            </a:r>
          </a:p>
          <a:p>
            <a:endParaRPr lang="en-US" sz="1600" dirty="0"/>
          </a:p>
          <a:p>
            <a:r>
              <a:rPr lang="en-US" sz="1600" dirty="0" smtClean="0"/>
              <a:t>In the case of a circular machine, this formula expresses the bunch energy loss per turn</a:t>
            </a:r>
            <a:endParaRPr lang="en-US" sz="1600" dirty="0"/>
          </a:p>
        </p:txBody>
      </p:sp>
    </p:spTree>
    <p:extLst>
      <p:ext uri="{BB962C8B-B14F-4D97-AF65-F5344CB8AC3E}">
        <p14:creationId xmlns:p14="http://schemas.microsoft.com/office/powerpoint/2010/main" val="4083915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92</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Bunch energy loss per turn and stable phase</a:t>
            </a:r>
            <a:endParaRPr lang="en-US" dirty="0"/>
          </a:p>
        </p:txBody>
      </p:sp>
      <p:sp>
        <p:nvSpPr>
          <p:cNvPr id="17" name="Rounded Rectangle 16"/>
          <p:cNvSpPr/>
          <p:nvPr/>
        </p:nvSpPr>
        <p:spPr>
          <a:xfrm>
            <a:off x="185669" y="2115748"/>
            <a:ext cx="4917266" cy="1913184"/>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622311" y="962640"/>
            <a:ext cx="7764634" cy="1129679"/>
          </a:xfrm>
          <a:prstGeom prst="rect">
            <a:avLst/>
          </a:prstGeom>
          <a:solidFill>
            <a:schemeClr val="bg1"/>
          </a:solidFill>
          <a:ln>
            <a:noFill/>
          </a:ln>
        </p:spPr>
        <p:txBody>
          <a:bodyPr vert="horz" lIns="91440" tIns="45720" rIns="91440" bIns="45720" rtlCol="0">
            <a:normAutofit fontScale="85000" lnSpcReduction="20000"/>
          </a:bodyPr>
          <a:lstStyle/>
          <a:p>
            <a:pPr marL="360000" lvl="1" indent="-285750">
              <a:spcBef>
                <a:spcPct val="20000"/>
              </a:spcBef>
              <a:buFont typeface="Arial"/>
              <a:buChar char="–"/>
              <a:defRPr/>
            </a:pPr>
            <a:r>
              <a:rPr kumimoji="0" lang="en-US" sz="2162" b="0" i="0" u="none" strike="noStrike" kern="1200" cap="none" spc="0" normalizeH="0" noProof="0" dirty="0" smtClean="0">
                <a:ln>
                  <a:noFill/>
                </a:ln>
                <a:solidFill>
                  <a:schemeClr val="tx1"/>
                </a:solidFill>
                <a:effectLst/>
                <a:uLnTx/>
                <a:uFillTx/>
                <a:latin typeface="+mn-lt"/>
                <a:ea typeface="+mn-ea"/>
                <a:cs typeface="+mn-cs"/>
                <a:sym typeface="Wingdings"/>
              </a:rPr>
              <a:t>T</a:t>
            </a:r>
            <a:r>
              <a:rPr lang="en-US" sz="2162" dirty="0" smtClean="0">
                <a:sym typeface="Wingdings"/>
              </a:rPr>
              <a:t>he RF system compensates for the energy loss by imparting a net acceleration to the bunch</a:t>
            </a:r>
          </a:p>
          <a:p>
            <a:pPr marL="360000" lvl="1" indent="-285750">
              <a:spcBef>
                <a:spcPct val="20000"/>
              </a:spcBef>
              <a:buFont typeface="Arial"/>
              <a:buChar char="–"/>
              <a:defRPr/>
            </a:pPr>
            <a:r>
              <a:rPr kumimoji="0" lang="en-US" sz="2162" b="0" i="0" u="none" strike="noStrike" kern="1200" cap="none" spc="0" normalizeH="0" noProof="0" dirty="0" smtClean="0">
                <a:ln>
                  <a:noFill/>
                </a:ln>
                <a:solidFill>
                  <a:schemeClr val="tx1"/>
                </a:solidFill>
                <a:effectLst/>
                <a:uLnTx/>
                <a:uFillTx/>
                <a:latin typeface="+mn-lt"/>
                <a:ea typeface="+mn-ea"/>
                <a:cs typeface="+mn-cs"/>
                <a:sym typeface="Wingdings"/>
              </a:rPr>
              <a:t>Therefore, the bunch readjusts to a new equilibrium distribution in the bucket and moves to an average synchronous angle </a:t>
            </a:r>
            <a:r>
              <a:rPr kumimoji="0" lang="en-US" sz="2162" b="0" i="0" u="none" strike="noStrike" kern="1200" cap="none" spc="0" normalizeH="0" noProof="0" dirty="0" smtClean="0">
                <a:ln>
                  <a:noFill/>
                </a:ln>
                <a:solidFill>
                  <a:schemeClr val="tx1"/>
                </a:solidFill>
                <a:effectLst/>
                <a:uLnTx/>
                <a:uFillTx/>
                <a:latin typeface="Symbol" charset="2"/>
                <a:ea typeface="+mn-ea"/>
                <a:cs typeface="Symbol" charset="2"/>
                <a:sym typeface="Wingdings"/>
              </a:rPr>
              <a:t>DF</a:t>
            </a:r>
            <a:r>
              <a:rPr kumimoji="0" lang="en-US" sz="2162" b="0" i="0" u="none" strike="noStrike" kern="1200" cap="none" spc="0" normalizeH="0" baseline="-25000" noProof="0" dirty="0" smtClean="0">
                <a:ln>
                  <a:noFill/>
                </a:ln>
                <a:solidFill>
                  <a:schemeClr val="tx1"/>
                </a:solidFill>
                <a:effectLst/>
                <a:uLnTx/>
                <a:uFillTx/>
                <a:latin typeface="+mn-lt"/>
                <a:ea typeface="+mn-ea"/>
                <a:cs typeface="+mn-cs"/>
                <a:sym typeface="Wingdings"/>
              </a:rPr>
              <a:t>s</a:t>
            </a:r>
            <a:r>
              <a:rPr kumimoji="0" lang="en-US" sz="2162" b="0" i="0" u="none" strike="noStrike" kern="1200" cap="none" spc="0" normalizeH="0" noProof="0" dirty="0" smtClean="0">
                <a:ln>
                  <a:noFill/>
                </a:ln>
                <a:solidFill>
                  <a:schemeClr val="tx1"/>
                </a:solidFill>
                <a:effectLst/>
                <a:uLnTx/>
                <a:uFillTx/>
                <a:latin typeface="+mn-lt"/>
                <a:ea typeface="+mn-ea"/>
                <a:cs typeface="+mn-cs"/>
                <a:sym typeface="Wingdings"/>
              </a:rPr>
              <a:t> </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36000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162"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9" name="Group 18"/>
          <p:cNvGrpSpPr/>
          <p:nvPr/>
        </p:nvGrpSpPr>
        <p:grpSpPr>
          <a:xfrm>
            <a:off x="5226623" y="2388220"/>
            <a:ext cx="3819208" cy="1700983"/>
            <a:chOff x="5410200" y="3810000"/>
            <a:chExt cx="3505200" cy="2057401"/>
          </a:xfrm>
        </p:grpSpPr>
        <p:cxnSp>
          <p:nvCxnSpPr>
            <p:cNvPr id="20" name="Straight Arrow Connector 19"/>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6076700" y="4166418"/>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a:off x="5645798" y="5497993"/>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8143336" y="5484812"/>
              <a:ext cx="418600" cy="1588"/>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5" name="Picture 24" descr="latex-image-1.pdf"/>
            <p:cNvPicPr>
              <a:picLocks noChangeAspect="1"/>
            </p:cNvPicPr>
            <p:nvPr/>
          </p:nvPicPr>
          <p:blipFill>
            <a:blip r:embed="rId2"/>
            <a:stretch>
              <a:fillRect/>
            </a:stretch>
          </p:blipFill>
          <p:spPr>
            <a:xfrm>
              <a:off x="8080002" y="5614502"/>
              <a:ext cx="126667" cy="180000"/>
            </a:xfrm>
            <a:prstGeom prst="rect">
              <a:avLst/>
            </a:prstGeom>
          </p:spPr>
        </p:pic>
        <p:pic>
          <p:nvPicPr>
            <p:cNvPr id="26" name="Picture 25" descr="latex-image-1.pdf"/>
            <p:cNvPicPr>
              <a:picLocks noChangeAspect="1"/>
            </p:cNvPicPr>
            <p:nvPr/>
          </p:nvPicPr>
          <p:blipFill>
            <a:blip r:embed="rId3"/>
            <a:stretch>
              <a:fillRect/>
            </a:stretch>
          </p:blipFill>
          <p:spPr>
            <a:xfrm>
              <a:off x="5914398" y="5614502"/>
              <a:ext cx="300000" cy="180000"/>
            </a:xfrm>
            <a:prstGeom prst="rect">
              <a:avLst/>
            </a:prstGeom>
          </p:spPr>
        </p:pic>
        <p:pic>
          <p:nvPicPr>
            <p:cNvPr id="27" name="Picture 26" descr="latex-image-1.pdf"/>
            <p:cNvPicPr>
              <a:picLocks noChangeAspect="1"/>
            </p:cNvPicPr>
            <p:nvPr/>
          </p:nvPicPr>
          <p:blipFill>
            <a:blip r:embed="rId4"/>
            <a:stretch>
              <a:fillRect/>
            </a:stretch>
          </p:blipFill>
          <p:spPr>
            <a:xfrm>
              <a:off x="7278416" y="3902645"/>
              <a:ext cx="485053" cy="288000"/>
            </a:xfrm>
            <a:prstGeom prst="rect">
              <a:avLst/>
            </a:prstGeom>
          </p:spPr>
        </p:pic>
      </p:grpSp>
      <p:grpSp>
        <p:nvGrpSpPr>
          <p:cNvPr id="29" name="Group 28"/>
          <p:cNvGrpSpPr/>
          <p:nvPr/>
        </p:nvGrpSpPr>
        <p:grpSpPr>
          <a:xfrm>
            <a:off x="5036766" y="3951349"/>
            <a:ext cx="3819208" cy="2566101"/>
            <a:chOff x="4487400" y="3790251"/>
            <a:chExt cx="3819208" cy="2566101"/>
          </a:xfrm>
        </p:grpSpPr>
        <p:grpSp>
          <p:nvGrpSpPr>
            <p:cNvPr id="30" name="Group 29"/>
            <p:cNvGrpSpPr/>
            <p:nvPr/>
          </p:nvGrpSpPr>
          <p:grpSpPr>
            <a:xfrm>
              <a:off x="4487400" y="4655369"/>
              <a:ext cx="3819208" cy="1700983"/>
              <a:chOff x="4867592" y="4517722"/>
              <a:chExt cx="3819208" cy="1700983"/>
            </a:xfrm>
          </p:grpSpPr>
          <p:grpSp>
            <p:nvGrpSpPr>
              <p:cNvPr id="32" name="Group 31"/>
              <p:cNvGrpSpPr/>
              <p:nvPr/>
            </p:nvGrpSpPr>
            <p:grpSpPr>
              <a:xfrm>
                <a:off x="4867592" y="4517722"/>
                <a:ext cx="3819208" cy="1700983"/>
                <a:chOff x="4155207" y="4844422"/>
                <a:chExt cx="3819208" cy="1700983"/>
              </a:xfrm>
            </p:grpSpPr>
            <p:cxnSp>
              <p:nvCxnSpPr>
                <p:cNvPr id="34" name="Straight Arrow Connector 33"/>
                <p:cNvCxnSpPr/>
                <p:nvPr/>
              </p:nvCxnSpPr>
              <p:spPr>
                <a:xfrm flipV="1">
                  <a:off x="4155207" y="6231720"/>
                  <a:ext cx="3819208" cy="8272"/>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476523" y="6226469"/>
                  <a:ext cx="456100" cy="1313"/>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091552" y="6227782"/>
                  <a:ext cx="456100" cy="1313"/>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5160647" y="5694912"/>
                  <a:ext cx="1700983"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38" name="Picture 37" descr="latex-image-1.pdf"/>
                <p:cNvPicPr>
                  <a:picLocks noChangeAspect="1"/>
                </p:cNvPicPr>
                <p:nvPr/>
              </p:nvPicPr>
              <p:blipFill>
                <a:blip r:embed="rId2"/>
                <a:stretch>
                  <a:fillRect/>
                </a:stretch>
              </p:blipFill>
              <p:spPr>
                <a:xfrm>
                  <a:off x="7064179" y="6336317"/>
                  <a:ext cx="138014" cy="148817"/>
                </a:xfrm>
                <a:prstGeom prst="rect">
                  <a:avLst/>
                </a:prstGeom>
              </p:spPr>
            </p:pic>
            <p:pic>
              <p:nvPicPr>
                <p:cNvPr id="39" name="Picture 38" descr="latex-image-1.pdf"/>
                <p:cNvPicPr>
                  <a:picLocks noChangeAspect="1"/>
                </p:cNvPicPr>
                <p:nvPr/>
              </p:nvPicPr>
              <p:blipFill>
                <a:blip r:embed="rId3"/>
                <a:stretch>
                  <a:fillRect/>
                </a:stretch>
              </p:blipFill>
              <p:spPr>
                <a:xfrm>
                  <a:off x="4704573" y="6336317"/>
                  <a:ext cx="326875" cy="148817"/>
                </a:xfrm>
                <a:prstGeom prst="rect">
                  <a:avLst/>
                </a:prstGeom>
              </p:spPr>
            </p:pic>
            <p:pic>
              <p:nvPicPr>
                <p:cNvPr id="40" name="Picture 39" descr="latex-image-1.pdf"/>
                <p:cNvPicPr>
                  <a:picLocks noChangeAspect="1"/>
                </p:cNvPicPr>
                <p:nvPr/>
              </p:nvPicPr>
              <p:blipFill>
                <a:blip r:embed="rId4"/>
                <a:stretch>
                  <a:fillRect/>
                </a:stretch>
              </p:blipFill>
              <p:spPr>
                <a:xfrm>
                  <a:off x="6190784" y="4844422"/>
                  <a:ext cx="528506" cy="238108"/>
                </a:xfrm>
                <a:prstGeom prst="rect">
                  <a:avLst/>
                </a:prstGeom>
              </p:spPr>
            </p:pic>
            <p:sp>
              <p:nvSpPr>
                <p:cNvPr id="41" name="Freeform 40"/>
                <p:cNvSpPr/>
                <p:nvPr/>
              </p:nvSpPr>
              <p:spPr>
                <a:xfrm>
                  <a:off x="4900026" y="5107679"/>
                  <a:ext cx="2191526" cy="1140659"/>
                </a:xfrm>
                <a:custGeom>
                  <a:avLst/>
                  <a:gdLst>
                    <a:gd name="connsiteX0" fmla="*/ 0 w 2191526"/>
                    <a:gd name="connsiteY0" fmla="*/ 1140659 h 1140659"/>
                    <a:gd name="connsiteX1" fmla="*/ 1303677 w 2191526"/>
                    <a:gd name="connsiteY1" fmla="*/ 5619 h 1140659"/>
                    <a:gd name="connsiteX2" fmla="*/ 2191526 w 2191526"/>
                    <a:gd name="connsiteY2" fmla="*/ 1106945 h 1140659"/>
                  </a:gdLst>
                  <a:ahLst/>
                  <a:cxnLst>
                    <a:cxn ang="0">
                      <a:pos x="connsiteX0" y="connsiteY0"/>
                    </a:cxn>
                    <a:cxn ang="0">
                      <a:pos x="connsiteX1" y="connsiteY1"/>
                    </a:cxn>
                    <a:cxn ang="0">
                      <a:pos x="connsiteX2" y="connsiteY2"/>
                    </a:cxn>
                  </a:cxnLst>
                  <a:rect l="l" t="t" r="r" b="b"/>
                  <a:pathLst>
                    <a:path w="2191526" h="1140659">
                      <a:moveTo>
                        <a:pt x="0" y="1140659"/>
                      </a:moveTo>
                      <a:cubicBezTo>
                        <a:pt x="469211" y="575948"/>
                        <a:pt x="938423" y="11238"/>
                        <a:pt x="1303677" y="5619"/>
                      </a:cubicBezTo>
                      <a:cubicBezTo>
                        <a:pt x="1668931" y="0"/>
                        <a:pt x="1930228" y="553472"/>
                        <a:pt x="2191526" y="110694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3" name="TextBox 32"/>
              <p:cNvSpPr txBox="1"/>
              <p:nvPr/>
            </p:nvSpPr>
            <p:spPr>
              <a:xfrm>
                <a:off x="7510674" y="4787395"/>
                <a:ext cx="955270" cy="523220"/>
              </a:xfrm>
              <a:prstGeom prst="rect">
                <a:avLst/>
              </a:prstGeom>
              <a:noFill/>
            </p:spPr>
            <p:txBody>
              <a:bodyPr wrap="square" rtlCol="0">
                <a:spAutoFit/>
              </a:bodyPr>
              <a:lstStyle/>
              <a:p>
                <a:r>
                  <a:rPr lang="en-US" sz="1400" dirty="0" smtClean="0">
                    <a:solidFill>
                      <a:srgbClr val="0000FF"/>
                    </a:solidFill>
                  </a:rPr>
                  <a:t>Above transition</a:t>
                </a:r>
                <a:endParaRPr lang="en-US" sz="1400" dirty="0">
                  <a:solidFill>
                    <a:srgbClr val="0000FF"/>
                  </a:solidFill>
                </a:endParaRPr>
              </a:p>
            </p:txBody>
          </p:sp>
        </p:grpSp>
        <p:cxnSp>
          <p:nvCxnSpPr>
            <p:cNvPr id="31" name="Straight Arrow Connector 30"/>
            <p:cNvCxnSpPr/>
            <p:nvPr/>
          </p:nvCxnSpPr>
          <p:spPr>
            <a:xfrm>
              <a:off x="6043129" y="3790251"/>
              <a:ext cx="332156" cy="62142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457200" y="3982916"/>
            <a:ext cx="5078246" cy="2052734"/>
            <a:chOff x="457200" y="4303616"/>
            <a:chExt cx="5078246" cy="2052734"/>
          </a:xfrm>
        </p:grpSpPr>
        <p:grpSp>
          <p:nvGrpSpPr>
            <p:cNvPr id="43" name="Group 42"/>
            <p:cNvGrpSpPr/>
            <p:nvPr/>
          </p:nvGrpSpPr>
          <p:grpSpPr>
            <a:xfrm>
              <a:off x="457200" y="4655367"/>
              <a:ext cx="3819208" cy="1700983"/>
              <a:chOff x="1120682" y="4908230"/>
              <a:chExt cx="3819208" cy="1700983"/>
            </a:xfrm>
          </p:grpSpPr>
          <p:grpSp>
            <p:nvGrpSpPr>
              <p:cNvPr id="45" name="Group 44"/>
              <p:cNvGrpSpPr/>
              <p:nvPr/>
            </p:nvGrpSpPr>
            <p:grpSpPr>
              <a:xfrm>
                <a:off x="1120682" y="4908230"/>
                <a:ext cx="3819208" cy="1700983"/>
                <a:chOff x="4155207" y="4844422"/>
                <a:chExt cx="3819208" cy="1700983"/>
              </a:xfrm>
            </p:grpSpPr>
            <p:cxnSp>
              <p:nvCxnSpPr>
                <p:cNvPr id="59" name="Straight Arrow Connector 58"/>
                <p:cNvCxnSpPr/>
                <p:nvPr/>
              </p:nvCxnSpPr>
              <p:spPr>
                <a:xfrm flipV="1">
                  <a:off x="4155207" y="6231720"/>
                  <a:ext cx="3819208" cy="8272"/>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476523" y="6226469"/>
                  <a:ext cx="456100" cy="1313"/>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7091552" y="6227782"/>
                  <a:ext cx="456100" cy="1313"/>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5160647" y="5694912"/>
                  <a:ext cx="1700983"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63" name="Picture 62" descr="latex-image-1.pdf"/>
                <p:cNvPicPr>
                  <a:picLocks noChangeAspect="1"/>
                </p:cNvPicPr>
                <p:nvPr/>
              </p:nvPicPr>
              <p:blipFill>
                <a:blip r:embed="rId2"/>
                <a:stretch>
                  <a:fillRect/>
                </a:stretch>
              </p:blipFill>
              <p:spPr>
                <a:xfrm>
                  <a:off x="7064179" y="6336317"/>
                  <a:ext cx="138014" cy="148817"/>
                </a:xfrm>
                <a:prstGeom prst="rect">
                  <a:avLst/>
                </a:prstGeom>
              </p:spPr>
            </p:pic>
            <p:pic>
              <p:nvPicPr>
                <p:cNvPr id="64" name="Picture 63" descr="latex-image-1.pdf"/>
                <p:cNvPicPr>
                  <a:picLocks noChangeAspect="1"/>
                </p:cNvPicPr>
                <p:nvPr/>
              </p:nvPicPr>
              <p:blipFill>
                <a:blip r:embed="rId3"/>
                <a:stretch>
                  <a:fillRect/>
                </a:stretch>
              </p:blipFill>
              <p:spPr>
                <a:xfrm>
                  <a:off x="4704573" y="6336317"/>
                  <a:ext cx="326875" cy="148817"/>
                </a:xfrm>
                <a:prstGeom prst="rect">
                  <a:avLst/>
                </a:prstGeom>
              </p:spPr>
            </p:pic>
            <p:pic>
              <p:nvPicPr>
                <p:cNvPr id="65" name="Picture 64" descr="latex-image-1.pdf"/>
                <p:cNvPicPr>
                  <a:picLocks noChangeAspect="1"/>
                </p:cNvPicPr>
                <p:nvPr/>
              </p:nvPicPr>
              <p:blipFill>
                <a:blip r:embed="rId4"/>
                <a:stretch>
                  <a:fillRect/>
                </a:stretch>
              </p:blipFill>
              <p:spPr>
                <a:xfrm>
                  <a:off x="6190784" y="4844422"/>
                  <a:ext cx="528506" cy="238108"/>
                </a:xfrm>
                <a:prstGeom prst="rect">
                  <a:avLst/>
                </a:prstGeom>
              </p:spPr>
            </p:pic>
            <p:sp>
              <p:nvSpPr>
                <p:cNvPr id="66" name="Freeform 65"/>
                <p:cNvSpPr/>
                <p:nvPr/>
              </p:nvSpPr>
              <p:spPr>
                <a:xfrm flipH="1">
                  <a:off x="4900026" y="5107679"/>
                  <a:ext cx="2191526" cy="1140659"/>
                </a:xfrm>
                <a:custGeom>
                  <a:avLst/>
                  <a:gdLst>
                    <a:gd name="connsiteX0" fmla="*/ 0 w 2191526"/>
                    <a:gd name="connsiteY0" fmla="*/ 1140659 h 1140659"/>
                    <a:gd name="connsiteX1" fmla="*/ 1303677 w 2191526"/>
                    <a:gd name="connsiteY1" fmla="*/ 5619 h 1140659"/>
                    <a:gd name="connsiteX2" fmla="*/ 2191526 w 2191526"/>
                    <a:gd name="connsiteY2" fmla="*/ 1106945 h 1140659"/>
                  </a:gdLst>
                  <a:ahLst/>
                  <a:cxnLst>
                    <a:cxn ang="0">
                      <a:pos x="connsiteX0" y="connsiteY0"/>
                    </a:cxn>
                    <a:cxn ang="0">
                      <a:pos x="connsiteX1" y="connsiteY1"/>
                    </a:cxn>
                    <a:cxn ang="0">
                      <a:pos x="connsiteX2" y="connsiteY2"/>
                    </a:cxn>
                  </a:cxnLst>
                  <a:rect l="l" t="t" r="r" b="b"/>
                  <a:pathLst>
                    <a:path w="2191526" h="1140659">
                      <a:moveTo>
                        <a:pt x="0" y="1140659"/>
                      </a:moveTo>
                      <a:cubicBezTo>
                        <a:pt x="469211" y="575948"/>
                        <a:pt x="938423" y="11238"/>
                        <a:pt x="1303677" y="5619"/>
                      </a:cubicBezTo>
                      <a:cubicBezTo>
                        <a:pt x="1668931" y="0"/>
                        <a:pt x="1930228" y="553472"/>
                        <a:pt x="2191526" y="110694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8" name="TextBox 57"/>
              <p:cNvSpPr txBox="1"/>
              <p:nvPr/>
            </p:nvSpPr>
            <p:spPr>
              <a:xfrm>
                <a:off x="3340665" y="5049005"/>
                <a:ext cx="955270" cy="523220"/>
              </a:xfrm>
              <a:prstGeom prst="rect">
                <a:avLst/>
              </a:prstGeom>
              <a:noFill/>
            </p:spPr>
            <p:txBody>
              <a:bodyPr wrap="square" rtlCol="0">
                <a:spAutoFit/>
              </a:bodyPr>
              <a:lstStyle/>
              <a:p>
                <a:r>
                  <a:rPr lang="en-US" sz="1400" dirty="0" smtClean="0">
                    <a:solidFill>
                      <a:srgbClr val="0000FF"/>
                    </a:solidFill>
                  </a:rPr>
                  <a:t>Below transition</a:t>
                </a:r>
                <a:endParaRPr lang="en-US" sz="1400" dirty="0">
                  <a:solidFill>
                    <a:srgbClr val="0000FF"/>
                  </a:solidFill>
                </a:endParaRPr>
              </a:p>
            </p:txBody>
          </p:sp>
        </p:grpSp>
        <p:cxnSp>
          <p:nvCxnSpPr>
            <p:cNvPr id="44" name="Straight Arrow Connector 43"/>
            <p:cNvCxnSpPr/>
            <p:nvPr/>
          </p:nvCxnSpPr>
          <p:spPr>
            <a:xfrm flipH="1">
              <a:off x="3849645" y="4303616"/>
              <a:ext cx="1685801" cy="101574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 name="Picture 1" descr="latex-image-1.pdf"/>
          <p:cNvPicPr>
            <a:picLocks noChangeAspect="1"/>
          </p:cNvPicPr>
          <p:nvPr/>
        </p:nvPicPr>
        <p:blipFill rotWithShape="1">
          <a:blip r:embed="rId5">
            <a:extLst>
              <a:ext uri="{28A0092B-C50C-407E-A947-70E740481C1C}">
                <a14:useLocalDpi xmlns:a14="http://schemas.microsoft.com/office/drawing/2010/main" val="0"/>
              </a:ext>
            </a:extLst>
          </a:blip>
          <a:srcRect l="32279"/>
          <a:stretch/>
        </p:blipFill>
        <p:spPr>
          <a:xfrm>
            <a:off x="172613" y="3099240"/>
            <a:ext cx="4864153" cy="816565"/>
          </a:xfrm>
          <a:prstGeom prst="rect">
            <a:avLst/>
          </a:prstGeom>
        </p:spPr>
      </p:pic>
      <p:pic>
        <p:nvPicPr>
          <p:cNvPr id="68" name="Picture 67" descr="latex-image-1.pdf"/>
          <p:cNvPicPr>
            <a:picLocks noChangeAspect="1"/>
          </p:cNvPicPr>
          <p:nvPr/>
        </p:nvPicPr>
        <p:blipFill rotWithShape="1">
          <a:blip r:embed="rId5">
            <a:extLst>
              <a:ext uri="{28A0092B-C50C-407E-A947-70E740481C1C}">
                <a14:useLocalDpi xmlns:a14="http://schemas.microsoft.com/office/drawing/2010/main" val="0"/>
              </a:ext>
            </a:extLst>
          </a:blip>
          <a:srcRect l="-966" r="62694"/>
          <a:stretch/>
        </p:blipFill>
        <p:spPr>
          <a:xfrm>
            <a:off x="272342" y="2263966"/>
            <a:ext cx="2748941" cy="816565"/>
          </a:xfrm>
          <a:prstGeom prst="rect">
            <a:avLst/>
          </a:prstGeom>
        </p:spPr>
      </p:pic>
    </p:spTree>
    <p:extLst>
      <p:ext uri="{BB962C8B-B14F-4D97-AF65-F5344CB8AC3E}">
        <p14:creationId xmlns:p14="http://schemas.microsoft.com/office/powerpoint/2010/main" val="919845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build="allAtOnce"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93</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Beam energy loss per turn </a:t>
            </a:r>
            <a:endParaRPr lang="en-US" dirty="0"/>
          </a:p>
        </p:txBody>
      </p:sp>
      <p:sp>
        <p:nvSpPr>
          <p:cNvPr id="46" name="Rounded Rectangle 45"/>
          <p:cNvSpPr/>
          <p:nvPr/>
        </p:nvSpPr>
        <p:spPr>
          <a:xfrm>
            <a:off x="1488527" y="1029044"/>
            <a:ext cx="6067863" cy="946727"/>
          </a:xfrm>
          <a:prstGeom prst="roundRect">
            <a:avLst/>
          </a:prstGeom>
          <a:gradFill flip="none" rotWithShape="1">
            <a:gsLst>
              <a:gs pos="0">
                <a:schemeClr val="accent1">
                  <a:tint val="100000"/>
                  <a:shade val="100000"/>
                  <a:satMod val="130000"/>
                  <a:alpha val="54000"/>
                </a:schemeClr>
              </a:gs>
              <a:gs pos="100000">
                <a:schemeClr val="accent1">
                  <a:tint val="50000"/>
                  <a:shade val="100000"/>
                  <a:satMod val="350000"/>
                  <a:alpha val="54000"/>
                </a:schemeClr>
              </a:gs>
            </a:gsLst>
            <a:lin ang="16200000" scaled="0"/>
            <a:tileRect/>
          </a:gra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beam_spectrum_onlyboth.png"/>
          <p:cNvPicPr>
            <a:picLocks noChangeAspect="1"/>
          </p:cNvPicPr>
          <p:nvPr/>
        </p:nvPicPr>
        <p:blipFill>
          <a:blip r:embed="rId2" cstate="print"/>
          <a:srcRect r="5500"/>
          <a:stretch>
            <a:fillRect/>
          </a:stretch>
        </p:blipFill>
        <p:spPr>
          <a:xfrm>
            <a:off x="3194467" y="2104345"/>
            <a:ext cx="5812624" cy="3844329"/>
          </a:xfrm>
          <a:prstGeom prst="rect">
            <a:avLst/>
          </a:prstGeom>
        </p:spPr>
      </p:pic>
      <p:grpSp>
        <p:nvGrpSpPr>
          <p:cNvPr id="48" name="Group 47"/>
          <p:cNvGrpSpPr/>
          <p:nvPr/>
        </p:nvGrpSpPr>
        <p:grpSpPr>
          <a:xfrm>
            <a:off x="821072" y="2616861"/>
            <a:ext cx="2103986" cy="2641608"/>
            <a:chOff x="821072" y="2616861"/>
            <a:chExt cx="2103986" cy="2641608"/>
          </a:xfrm>
        </p:grpSpPr>
        <p:grpSp>
          <p:nvGrpSpPr>
            <p:cNvPr id="49" name="Group 48"/>
            <p:cNvGrpSpPr/>
            <p:nvPr/>
          </p:nvGrpSpPr>
          <p:grpSpPr>
            <a:xfrm>
              <a:off x="821072" y="2616861"/>
              <a:ext cx="2103986" cy="2304780"/>
              <a:chOff x="898046" y="2411613"/>
              <a:chExt cx="2103986" cy="2304780"/>
            </a:xfrm>
          </p:grpSpPr>
          <p:pic>
            <p:nvPicPr>
              <p:cNvPr id="51" name="Picture 5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501" y="2788194"/>
                <a:ext cx="576976" cy="364853"/>
              </a:xfrm>
              <a:prstGeom prst="rect">
                <a:avLst/>
              </a:prstGeom>
            </p:spPr>
          </p:pic>
          <p:sp>
            <p:nvSpPr>
              <p:cNvPr id="52" name="Down Arrow 51"/>
              <p:cNvSpPr/>
              <p:nvPr/>
            </p:nvSpPr>
            <p:spPr>
              <a:xfrm>
                <a:off x="1565500" y="3437825"/>
                <a:ext cx="474269" cy="667040"/>
              </a:xfrm>
              <a:prstGeom prst="downArrow">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TextBox 52"/>
              <p:cNvSpPr txBox="1"/>
              <p:nvPr/>
            </p:nvSpPr>
            <p:spPr>
              <a:xfrm>
                <a:off x="898046" y="2411613"/>
                <a:ext cx="2103986" cy="369332"/>
              </a:xfrm>
              <a:prstGeom prst="rect">
                <a:avLst/>
              </a:prstGeom>
              <a:noFill/>
            </p:spPr>
            <p:txBody>
              <a:bodyPr wrap="square" rtlCol="0">
                <a:spAutoFit/>
              </a:bodyPr>
              <a:lstStyle/>
              <a:p>
                <a:r>
                  <a:rPr lang="en-US" dirty="0" smtClean="0">
                    <a:solidFill>
                      <a:schemeClr val="accent4">
                        <a:lumMod val="75000"/>
                      </a:schemeClr>
                    </a:solidFill>
                  </a:rPr>
                  <a:t>Bunch spectrum</a:t>
                </a:r>
                <a:endParaRPr lang="en-US" dirty="0">
                  <a:solidFill>
                    <a:schemeClr val="accent4">
                      <a:lumMod val="75000"/>
                    </a:schemeClr>
                  </a:solidFill>
                </a:endParaRPr>
              </a:p>
            </p:txBody>
          </p:sp>
          <p:sp>
            <p:nvSpPr>
              <p:cNvPr id="54" name="TextBox 53"/>
              <p:cNvSpPr txBox="1"/>
              <p:nvPr/>
            </p:nvSpPr>
            <p:spPr>
              <a:xfrm>
                <a:off x="898046" y="4347061"/>
                <a:ext cx="2103986" cy="369332"/>
              </a:xfrm>
              <a:prstGeom prst="rect">
                <a:avLst/>
              </a:prstGeom>
              <a:noFill/>
            </p:spPr>
            <p:txBody>
              <a:bodyPr wrap="square" rtlCol="0">
                <a:spAutoFit/>
              </a:bodyPr>
              <a:lstStyle/>
              <a:p>
                <a:r>
                  <a:rPr lang="en-US" dirty="0" smtClean="0">
                    <a:solidFill>
                      <a:schemeClr val="accent4">
                        <a:lumMod val="75000"/>
                      </a:schemeClr>
                    </a:solidFill>
                  </a:rPr>
                  <a:t>Beam spectrum</a:t>
                </a:r>
                <a:endParaRPr lang="en-US" dirty="0">
                  <a:solidFill>
                    <a:schemeClr val="accent4">
                      <a:lumMod val="75000"/>
                    </a:schemeClr>
                  </a:solidFill>
                </a:endParaRPr>
              </a:p>
            </p:txBody>
          </p:sp>
        </p:grpSp>
        <p:pic>
          <p:nvPicPr>
            <p:cNvPr id="50" name="Picture 4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547" y="4934470"/>
              <a:ext cx="1243456" cy="323999"/>
            </a:xfrm>
            <a:prstGeom prst="rect">
              <a:avLst/>
            </a:prstGeom>
          </p:spPr>
        </p:pic>
      </p:grpSp>
      <p:grpSp>
        <p:nvGrpSpPr>
          <p:cNvPr id="55" name="Group 54"/>
          <p:cNvGrpSpPr/>
          <p:nvPr/>
        </p:nvGrpSpPr>
        <p:grpSpPr>
          <a:xfrm>
            <a:off x="4990311" y="2706052"/>
            <a:ext cx="1112586" cy="987968"/>
            <a:chOff x="4990311" y="2706052"/>
            <a:chExt cx="1112586" cy="987968"/>
          </a:xfrm>
        </p:grpSpPr>
        <p:pic>
          <p:nvPicPr>
            <p:cNvPr id="56" name="Picture 5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6604" y="3370020"/>
              <a:ext cx="512372" cy="324000"/>
            </a:xfrm>
            <a:prstGeom prst="rect">
              <a:avLst/>
            </a:prstGeom>
          </p:spPr>
        </p:pic>
        <p:pic>
          <p:nvPicPr>
            <p:cNvPr id="67" name="Picture 6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311" y="2706052"/>
              <a:ext cx="1112586" cy="289899"/>
            </a:xfrm>
            <a:prstGeom prst="rect">
              <a:avLst/>
            </a:prstGeom>
          </p:spPr>
        </p:pic>
      </p:grpSp>
      <p:pic>
        <p:nvPicPr>
          <p:cNvPr id="68" name="Picture 6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3143" y="1086423"/>
            <a:ext cx="5762796" cy="864000"/>
          </a:xfrm>
          <a:prstGeom prst="rect">
            <a:avLst/>
          </a:prstGeom>
        </p:spPr>
      </p:pic>
    </p:spTree>
    <p:extLst>
      <p:ext uri="{BB962C8B-B14F-4D97-AF65-F5344CB8AC3E}">
        <p14:creationId xmlns:p14="http://schemas.microsoft.com/office/powerpoint/2010/main" val="1121275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linds(horizontal)">
                                      <p:cBhvr>
                                        <p:cTn id="11" dur="500"/>
                                        <p:tgtEl>
                                          <p:spTgt spid="55"/>
                                        </p:tgtEl>
                                      </p:cBhvr>
                                    </p:animEffect>
                                  </p:childTnLst>
                                </p:cTn>
                              </p:par>
                              <p:par>
                                <p:cTn id="12" presetID="3" presetClass="entr" presetSubtype="1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linds(horizontal)">
                                      <p:cBhvr>
                                        <p:cTn id="1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94</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Beam deflection kick</a:t>
            </a:r>
            <a:endParaRPr lang="en-US" dirty="0"/>
          </a:p>
        </p:txBody>
      </p:sp>
      <p:cxnSp>
        <p:nvCxnSpPr>
          <p:cNvPr id="19" name="Straight Arrow Connector 18"/>
          <p:cNvCxnSpPr/>
          <p:nvPr/>
        </p:nvCxnSpPr>
        <p:spPr>
          <a:xfrm flipV="1">
            <a:off x="288133" y="2400574"/>
            <a:ext cx="2277705" cy="1"/>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58101" y="1820580"/>
            <a:ext cx="1629868" cy="1190205"/>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626548" y="2286653"/>
            <a:ext cx="180577" cy="2159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1348576" y="1487976"/>
            <a:ext cx="4" cy="1834359"/>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48576" y="2565499"/>
            <a:ext cx="395998" cy="0"/>
          </a:xfrm>
          <a:prstGeom prst="straightConnector1">
            <a:avLst/>
          </a:prstGeom>
          <a:ln>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74816" y="2514183"/>
            <a:ext cx="379126" cy="323165"/>
          </a:xfrm>
          <a:prstGeom prst="rect">
            <a:avLst/>
          </a:prstGeom>
          <a:noFill/>
        </p:spPr>
        <p:txBody>
          <a:bodyPr wrap="square" rtlCol="0">
            <a:spAutoFit/>
          </a:bodyPr>
          <a:lstStyle/>
          <a:p>
            <a:r>
              <a:rPr lang="en-US" sz="1500" dirty="0" smtClean="0">
                <a:solidFill>
                  <a:schemeClr val="accent6">
                    <a:lumMod val="50000"/>
                  </a:schemeClr>
                </a:solidFill>
              </a:rPr>
              <a:t>x</a:t>
            </a:r>
            <a:r>
              <a:rPr lang="en-US" sz="1500" baseline="-25000" dirty="0" smtClean="0">
                <a:solidFill>
                  <a:schemeClr val="accent6">
                    <a:lumMod val="50000"/>
                  </a:schemeClr>
                </a:solidFill>
              </a:rPr>
              <a:t>0</a:t>
            </a:r>
            <a:endParaRPr lang="en-US" sz="1500" dirty="0">
              <a:solidFill>
                <a:schemeClr val="accent6">
                  <a:lumMod val="50000"/>
                </a:schemeClr>
              </a:solidFill>
            </a:endParaRPr>
          </a:p>
        </p:txBody>
      </p:sp>
      <p:sp>
        <p:nvSpPr>
          <p:cNvPr id="25" name="TextBox 24"/>
          <p:cNvSpPr txBox="1"/>
          <p:nvPr/>
        </p:nvSpPr>
        <p:spPr>
          <a:xfrm>
            <a:off x="2284356" y="2365432"/>
            <a:ext cx="379126" cy="323165"/>
          </a:xfrm>
          <a:prstGeom prst="rect">
            <a:avLst/>
          </a:prstGeom>
          <a:noFill/>
        </p:spPr>
        <p:txBody>
          <a:bodyPr wrap="square" rtlCol="0">
            <a:spAutoFit/>
          </a:bodyPr>
          <a:lstStyle/>
          <a:p>
            <a:r>
              <a:rPr lang="en-US" sz="1500" dirty="0" smtClean="0">
                <a:solidFill>
                  <a:schemeClr val="accent6">
                    <a:lumMod val="50000"/>
                  </a:schemeClr>
                </a:solidFill>
              </a:rPr>
              <a:t>x</a:t>
            </a:r>
            <a:endParaRPr lang="en-US" sz="1500" dirty="0">
              <a:solidFill>
                <a:schemeClr val="accent6">
                  <a:lumMod val="50000"/>
                </a:schemeClr>
              </a:solidFill>
            </a:endParaRPr>
          </a:p>
        </p:txBody>
      </p:sp>
      <p:sp>
        <p:nvSpPr>
          <p:cNvPr id="26" name="TextBox 25"/>
          <p:cNvSpPr txBox="1"/>
          <p:nvPr/>
        </p:nvSpPr>
        <p:spPr>
          <a:xfrm>
            <a:off x="1348576" y="1458931"/>
            <a:ext cx="379126" cy="323165"/>
          </a:xfrm>
          <a:prstGeom prst="rect">
            <a:avLst/>
          </a:prstGeom>
          <a:noFill/>
        </p:spPr>
        <p:txBody>
          <a:bodyPr wrap="square" rtlCol="0">
            <a:spAutoFit/>
          </a:bodyPr>
          <a:lstStyle/>
          <a:p>
            <a:r>
              <a:rPr lang="en-US" sz="1500" dirty="0" smtClean="0">
                <a:solidFill>
                  <a:schemeClr val="accent6">
                    <a:lumMod val="50000"/>
                  </a:schemeClr>
                </a:solidFill>
              </a:rPr>
              <a:t>y</a:t>
            </a:r>
            <a:endParaRPr lang="en-US" sz="1500" dirty="0">
              <a:solidFill>
                <a:schemeClr val="accent6">
                  <a:lumMod val="50000"/>
                </a:schemeClr>
              </a:solidFill>
            </a:endParaRPr>
          </a:p>
        </p:txBody>
      </p:sp>
      <p:sp>
        <p:nvSpPr>
          <p:cNvPr id="27" name="TextBox 26"/>
          <p:cNvSpPr txBox="1"/>
          <p:nvPr/>
        </p:nvSpPr>
        <p:spPr>
          <a:xfrm>
            <a:off x="326620" y="859449"/>
            <a:ext cx="2149412" cy="553998"/>
          </a:xfrm>
          <a:prstGeom prst="rect">
            <a:avLst/>
          </a:prstGeom>
          <a:noFill/>
        </p:spPr>
        <p:txBody>
          <a:bodyPr wrap="square" rtlCol="0">
            <a:spAutoFit/>
          </a:bodyPr>
          <a:lstStyle/>
          <a:p>
            <a:r>
              <a:rPr lang="en-US" sz="1500" dirty="0" smtClean="0"/>
              <a:t>Off-axis traversal of symmetric chamber</a:t>
            </a:r>
            <a:endParaRPr lang="en-US" sz="1500" dirty="0"/>
          </a:p>
        </p:txBody>
      </p:sp>
      <p:cxnSp>
        <p:nvCxnSpPr>
          <p:cNvPr id="28" name="Straight Arrow Connector 27"/>
          <p:cNvCxnSpPr/>
          <p:nvPr/>
        </p:nvCxnSpPr>
        <p:spPr>
          <a:xfrm flipV="1">
            <a:off x="302161" y="5004316"/>
            <a:ext cx="2277705" cy="1"/>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362604" y="4115843"/>
            <a:ext cx="4" cy="1834359"/>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98384" y="4993299"/>
            <a:ext cx="379126" cy="323165"/>
          </a:xfrm>
          <a:prstGeom prst="rect">
            <a:avLst/>
          </a:prstGeom>
          <a:noFill/>
        </p:spPr>
        <p:txBody>
          <a:bodyPr wrap="square" rtlCol="0">
            <a:spAutoFit/>
          </a:bodyPr>
          <a:lstStyle/>
          <a:p>
            <a:r>
              <a:rPr lang="en-US" sz="1500" dirty="0" smtClean="0">
                <a:solidFill>
                  <a:schemeClr val="accent6">
                    <a:lumMod val="50000"/>
                  </a:schemeClr>
                </a:solidFill>
              </a:rPr>
              <a:t>x</a:t>
            </a:r>
            <a:endParaRPr lang="en-US" sz="1500" dirty="0">
              <a:solidFill>
                <a:schemeClr val="accent6">
                  <a:lumMod val="50000"/>
                </a:schemeClr>
              </a:solidFill>
            </a:endParaRPr>
          </a:p>
        </p:txBody>
      </p:sp>
      <p:sp>
        <p:nvSpPr>
          <p:cNvPr id="31" name="TextBox 30"/>
          <p:cNvSpPr txBox="1"/>
          <p:nvPr/>
        </p:nvSpPr>
        <p:spPr>
          <a:xfrm>
            <a:off x="1324117" y="4073970"/>
            <a:ext cx="379126" cy="323165"/>
          </a:xfrm>
          <a:prstGeom prst="rect">
            <a:avLst/>
          </a:prstGeom>
          <a:noFill/>
        </p:spPr>
        <p:txBody>
          <a:bodyPr wrap="square" rtlCol="0">
            <a:spAutoFit/>
          </a:bodyPr>
          <a:lstStyle/>
          <a:p>
            <a:r>
              <a:rPr lang="en-US" sz="1500" dirty="0" smtClean="0">
                <a:solidFill>
                  <a:schemeClr val="accent6">
                    <a:lumMod val="50000"/>
                  </a:schemeClr>
                </a:solidFill>
              </a:rPr>
              <a:t>y</a:t>
            </a:r>
            <a:endParaRPr lang="en-US" sz="1500" dirty="0">
              <a:solidFill>
                <a:schemeClr val="accent6">
                  <a:lumMod val="50000"/>
                </a:schemeClr>
              </a:solidFill>
            </a:endParaRPr>
          </a:p>
        </p:txBody>
      </p:sp>
      <p:sp>
        <p:nvSpPr>
          <p:cNvPr id="32" name="Oval 31"/>
          <p:cNvSpPr/>
          <p:nvPr/>
        </p:nvSpPr>
        <p:spPr>
          <a:xfrm>
            <a:off x="1268535" y="4914520"/>
            <a:ext cx="180577" cy="2159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L-Shape 32"/>
          <p:cNvSpPr/>
          <p:nvPr/>
        </p:nvSpPr>
        <p:spPr>
          <a:xfrm>
            <a:off x="473245" y="4914520"/>
            <a:ext cx="1590436" cy="724132"/>
          </a:xfrm>
          <a:prstGeom prst="corner">
            <a:avLst>
              <a:gd name="adj1" fmla="val 34568"/>
              <a:gd name="adj2" fmla="val 27552"/>
            </a:avLst>
          </a:prstGeom>
          <a:solidFill>
            <a:srgbClr val="26262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L-Shape 33"/>
          <p:cNvSpPr/>
          <p:nvPr/>
        </p:nvSpPr>
        <p:spPr>
          <a:xfrm flipV="1">
            <a:off x="473244" y="4397135"/>
            <a:ext cx="1590437" cy="733383"/>
          </a:xfrm>
          <a:prstGeom prst="corner">
            <a:avLst>
              <a:gd name="adj1" fmla="val 34568"/>
              <a:gd name="adj2" fmla="val 27552"/>
            </a:avLst>
          </a:prstGeom>
          <a:solidFill>
            <a:srgbClr val="26262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5" name="Rectangle 34"/>
          <p:cNvSpPr/>
          <p:nvPr/>
        </p:nvSpPr>
        <p:spPr>
          <a:xfrm>
            <a:off x="2089341" y="4643611"/>
            <a:ext cx="49502" cy="756833"/>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02239" y="4637196"/>
            <a:ext cx="49502" cy="756833"/>
          </a:xfrm>
          <a:prstGeom prst="rect">
            <a:avLst/>
          </a:prstGeom>
          <a:solidFill>
            <a:srgbClr val="868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57200" y="3524909"/>
            <a:ext cx="2149412" cy="553998"/>
          </a:xfrm>
          <a:prstGeom prst="rect">
            <a:avLst/>
          </a:prstGeom>
          <a:noFill/>
        </p:spPr>
        <p:txBody>
          <a:bodyPr wrap="square" rtlCol="0">
            <a:spAutoFit/>
          </a:bodyPr>
          <a:lstStyle/>
          <a:p>
            <a:r>
              <a:rPr lang="en-US" sz="1500" dirty="0"/>
              <a:t>T</a:t>
            </a:r>
            <a:r>
              <a:rPr lang="en-US" sz="1500" dirty="0" smtClean="0"/>
              <a:t>raversal of asymmetric chamber</a:t>
            </a:r>
            <a:endParaRPr lang="en-US" sz="1500" dirty="0"/>
          </a:p>
        </p:txBody>
      </p:sp>
      <p:pic>
        <p:nvPicPr>
          <p:cNvPr id="38" name="Picture 3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680" y="4669959"/>
            <a:ext cx="4551153" cy="668714"/>
          </a:xfrm>
          <a:prstGeom prst="rect">
            <a:avLst/>
          </a:prstGeom>
        </p:spPr>
      </p:pic>
      <p:pic>
        <p:nvPicPr>
          <p:cNvPr id="39" name="Picture 3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928" y="1110814"/>
            <a:ext cx="5542657" cy="2783673"/>
          </a:xfrm>
          <a:prstGeom prst="rect">
            <a:avLst/>
          </a:prstGeom>
        </p:spPr>
      </p:pic>
    </p:spTree>
    <p:extLst>
      <p:ext uri="{BB962C8B-B14F-4D97-AF65-F5344CB8AC3E}">
        <p14:creationId xmlns:p14="http://schemas.microsoft.com/office/powerpoint/2010/main" val="4232057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animBg="1"/>
      <p:bldP spid="34" grpId="0" animBg="1"/>
      <p:bldP spid="35" grpId="0" animBg="1"/>
      <p:bldP spid="36" grpId="0" animBg="1"/>
      <p:bldP spid="3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95</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Beam deflection kick</a:t>
            </a:r>
            <a:endParaRPr lang="en-US" dirty="0"/>
          </a:p>
        </p:txBody>
      </p:sp>
      <p:cxnSp>
        <p:nvCxnSpPr>
          <p:cNvPr id="19" name="Straight Arrow Connector 18"/>
          <p:cNvCxnSpPr/>
          <p:nvPr/>
        </p:nvCxnSpPr>
        <p:spPr>
          <a:xfrm flipV="1">
            <a:off x="288133" y="2400574"/>
            <a:ext cx="2277705" cy="1"/>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58101" y="1820580"/>
            <a:ext cx="1629868" cy="1190205"/>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626548" y="2286653"/>
            <a:ext cx="180577" cy="2159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1348576" y="1487976"/>
            <a:ext cx="4" cy="1834359"/>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348576" y="2565499"/>
            <a:ext cx="395998" cy="0"/>
          </a:xfrm>
          <a:prstGeom prst="straightConnector1">
            <a:avLst/>
          </a:prstGeom>
          <a:ln>
            <a:solidFill>
              <a:srgbClr val="262626"/>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374816" y="2514183"/>
            <a:ext cx="379126" cy="323165"/>
          </a:xfrm>
          <a:prstGeom prst="rect">
            <a:avLst/>
          </a:prstGeom>
          <a:noFill/>
        </p:spPr>
        <p:txBody>
          <a:bodyPr wrap="square" rtlCol="0">
            <a:spAutoFit/>
          </a:bodyPr>
          <a:lstStyle/>
          <a:p>
            <a:r>
              <a:rPr lang="en-US" sz="1500" dirty="0" smtClean="0">
                <a:solidFill>
                  <a:schemeClr val="accent6">
                    <a:lumMod val="50000"/>
                  </a:schemeClr>
                </a:solidFill>
              </a:rPr>
              <a:t>x</a:t>
            </a:r>
            <a:r>
              <a:rPr lang="en-US" sz="1500" baseline="-25000" dirty="0" smtClean="0">
                <a:solidFill>
                  <a:schemeClr val="accent6">
                    <a:lumMod val="50000"/>
                  </a:schemeClr>
                </a:solidFill>
              </a:rPr>
              <a:t>0</a:t>
            </a:r>
            <a:endParaRPr lang="en-US" sz="1500" dirty="0">
              <a:solidFill>
                <a:schemeClr val="accent6">
                  <a:lumMod val="50000"/>
                </a:schemeClr>
              </a:solidFill>
            </a:endParaRPr>
          </a:p>
        </p:txBody>
      </p:sp>
      <p:sp>
        <p:nvSpPr>
          <p:cNvPr id="25" name="TextBox 24"/>
          <p:cNvSpPr txBox="1"/>
          <p:nvPr/>
        </p:nvSpPr>
        <p:spPr>
          <a:xfrm>
            <a:off x="2284356" y="2365432"/>
            <a:ext cx="379126" cy="323165"/>
          </a:xfrm>
          <a:prstGeom prst="rect">
            <a:avLst/>
          </a:prstGeom>
          <a:noFill/>
        </p:spPr>
        <p:txBody>
          <a:bodyPr wrap="square" rtlCol="0">
            <a:spAutoFit/>
          </a:bodyPr>
          <a:lstStyle/>
          <a:p>
            <a:r>
              <a:rPr lang="en-US" sz="1500" dirty="0" smtClean="0">
                <a:solidFill>
                  <a:schemeClr val="accent6">
                    <a:lumMod val="50000"/>
                  </a:schemeClr>
                </a:solidFill>
              </a:rPr>
              <a:t>x</a:t>
            </a:r>
            <a:endParaRPr lang="en-US" sz="1500" dirty="0">
              <a:solidFill>
                <a:schemeClr val="accent6">
                  <a:lumMod val="50000"/>
                </a:schemeClr>
              </a:solidFill>
            </a:endParaRPr>
          </a:p>
        </p:txBody>
      </p:sp>
      <p:sp>
        <p:nvSpPr>
          <p:cNvPr id="26" name="TextBox 25"/>
          <p:cNvSpPr txBox="1"/>
          <p:nvPr/>
        </p:nvSpPr>
        <p:spPr>
          <a:xfrm>
            <a:off x="1348576" y="1458931"/>
            <a:ext cx="379126" cy="323165"/>
          </a:xfrm>
          <a:prstGeom prst="rect">
            <a:avLst/>
          </a:prstGeom>
          <a:noFill/>
        </p:spPr>
        <p:txBody>
          <a:bodyPr wrap="square" rtlCol="0">
            <a:spAutoFit/>
          </a:bodyPr>
          <a:lstStyle/>
          <a:p>
            <a:r>
              <a:rPr lang="en-US" sz="1500" dirty="0" smtClean="0">
                <a:solidFill>
                  <a:schemeClr val="accent6">
                    <a:lumMod val="50000"/>
                  </a:schemeClr>
                </a:solidFill>
              </a:rPr>
              <a:t>y</a:t>
            </a:r>
            <a:endParaRPr lang="en-US" sz="1500" dirty="0">
              <a:solidFill>
                <a:schemeClr val="accent6">
                  <a:lumMod val="50000"/>
                </a:schemeClr>
              </a:solidFill>
            </a:endParaRPr>
          </a:p>
        </p:txBody>
      </p:sp>
      <p:sp>
        <p:nvSpPr>
          <p:cNvPr id="27" name="TextBox 26"/>
          <p:cNvSpPr txBox="1"/>
          <p:nvPr/>
        </p:nvSpPr>
        <p:spPr>
          <a:xfrm>
            <a:off x="326620" y="859449"/>
            <a:ext cx="2149412" cy="553998"/>
          </a:xfrm>
          <a:prstGeom prst="rect">
            <a:avLst/>
          </a:prstGeom>
          <a:noFill/>
        </p:spPr>
        <p:txBody>
          <a:bodyPr wrap="square" rtlCol="0">
            <a:spAutoFit/>
          </a:bodyPr>
          <a:lstStyle/>
          <a:p>
            <a:r>
              <a:rPr lang="en-US" sz="1500" dirty="0" smtClean="0"/>
              <a:t>Off-axis traversal of symmetric chamber</a:t>
            </a:r>
            <a:endParaRPr lang="en-US" sz="1500" dirty="0"/>
          </a:p>
        </p:txBody>
      </p:sp>
      <p:cxnSp>
        <p:nvCxnSpPr>
          <p:cNvPr id="28" name="Straight Arrow Connector 27"/>
          <p:cNvCxnSpPr/>
          <p:nvPr/>
        </p:nvCxnSpPr>
        <p:spPr>
          <a:xfrm flipV="1">
            <a:off x="302161" y="5004316"/>
            <a:ext cx="2277705" cy="1"/>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362604" y="4115843"/>
            <a:ext cx="4" cy="1834359"/>
          </a:xfrm>
          <a:prstGeom prst="straightConnector1">
            <a:avLst/>
          </a:prstGeom>
          <a:ln>
            <a:solidFill>
              <a:schemeClr val="accent6">
                <a:lumMod val="50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298384" y="4993299"/>
            <a:ext cx="379126" cy="323165"/>
          </a:xfrm>
          <a:prstGeom prst="rect">
            <a:avLst/>
          </a:prstGeom>
          <a:noFill/>
        </p:spPr>
        <p:txBody>
          <a:bodyPr wrap="square" rtlCol="0">
            <a:spAutoFit/>
          </a:bodyPr>
          <a:lstStyle/>
          <a:p>
            <a:r>
              <a:rPr lang="en-US" sz="1500" dirty="0" smtClean="0">
                <a:solidFill>
                  <a:schemeClr val="accent6">
                    <a:lumMod val="50000"/>
                  </a:schemeClr>
                </a:solidFill>
              </a:rPr>
              <a:t>x</a:t>
            </a:r>
            <a:endParaRPr lang="en-US" sz="1500" dirty="0">
              <a:solidFill>
                <a:schemeClr val="accent6">
                  <a:lumMod val="50000"/>
                </a:schemeClr>
              </a:solidFill>
            </a:endParaRPr>
          </a:p>
        </p:txBody>
      </p:sp>
      <p:sp>
        <p:nvSpPr>
          <p:cNvPr id="31" name="TextBox 30"/>
          <p:cNvSpPr txBox="1"/>
          <p:nvPr/>
        </p:nvSpPr>
        <p:spPr>
          <a:xfrm>
            <a:off x="1324117" y="4073970"/>
            <a:ext cx="379126" cy="323165"/>
          </a:xfrm>
          <a:prstGeom prst="rect">
            <a:avLst/>
          </a:prstGeom>
          <a:noFill/>
        </p:spPr>
        <p:txBody>
          <a:bodyPr wrap="square" rtlCol="0">
            <a:spAutoFit/>
          </a:bodyPr>
          <a:lstStyle/>
          <a:p>
            <a:r>
              <a:rPr lang="en-US" sz="1500" dirty="0" smtClean="0">
                <a:solidFill>
                  <a:schemeClr val="accent6">
                    <a:lumMod val="50000"/>
                  </a:schemeClr>
                </a:solidFill>
              </a:rPr>
              <a:t>y</a:t>
            </a:r>
            <a:endParaRPr lang="en-US" sz="1500" dirty="0">
              <a:solidFill>
                <a:schemeClr val="accent6">
                  <a:lumMod val="50000"/>
                </a:schemeClr>
              </a:solidFill>
            </a:endParaRPr>
          </a:p>
        </p:txBody>
      </p:sp>
      <p:sp>
        <p:nvSpPr>
          <p:cNvPr id="32" name="Oval 31"/>
          <p:cNvSpPr/>
          <p:nvPr/>
        </p:nvSpPr>
        <p:spPr>
          <a:xfrm>
            <a:off x="1268535" y="4914520"/>
            <a:ext cx="180577" cy="215998"/>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L-Shape 32"/>
          <p:cNvSpPr/>
          <p:nvPr/>
        </p:nvSpPr>
        <p:spPr>
          <a:xfrm>
            <a:off x="473245" y="4914520"/>
            <a:ext cx="1590436" cy="724132"/>
          </a:xfrm>
          <a:prstGeom prst="corner">
            <a:avLst>
              <a:gd name="adj1" fmla="val 34568"/>
              <a:gd name="adj2" fmla="val 27552"/>
            </a:avLst>
          </a:prstGeom>
          <a:solidFill>
            <a:srgbClr val="26262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4" name="L-Shape 33"/>
          <p:cNvSpPr/>
          <p:nvPr/>
        </p:nvSpPr>
        <p:spPr>
          <a:xfrm flipV="1">
            <a:off x="473244" y="4397135"/>
            <a:ext cx="1590437" cy="733383"/>
          </a:xfrm>
          <a:prstGeom prst="corner">
            <a:avLst>
              <a:gd name="adj1" fmla="val 34568"/>
              <a:gd name="adj2" fmla="val 27552"/>
            </a:avLst>
          </a:prstGeom>
          <a:solidFill>
            <a:srgbClr val="26262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5" name="Rectangle 34"/>
          <p:cNvSpPr/>
          <p:nvPr/>
        </p:nvSpPr>
        <p:spPr>
          <a:xfrm>
            <a:off x="2089341" y="4643611"/>
            <a:ext cx="49502" cy="756833"/>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02239" y="4637196"/>
            <a:ext cx="49502" cy="756833"/>
          </a:xfrm>
          <a:prstGeom prst="rect">
            <a:avLst/>
          </a:prstGeom>
          <a:solidFill>
            <a:srgbClr val="868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57200" y="3524909"/>
            <a:ext cx="2149412" cy="553998"/>
          </a:xfrm>
          <a:prstGeom prst="rect">
            <a:avLst/>
          </a:prstGeom>
          <a:noFill/>
        </p:spPr>
        <p:txBody>
          <a:bodyPr wrap="square" rtlCol="0">
            <a:spAutoFit/>
          </a:bodyPr>
          <a:lstStyle/>
          <a:p>
            <a:r>
              <a:rPr lang="en-US" sz="1500" dirty="0"/>
              <a:t>T</a:t>
            </a:r>
            <a:r>
              <a:rPr lang="en-US" sz="1500" dirty="0" smtClean="0"/>
              <a:t>raversal of asymmetric chamber</a:t>
            </a:r>
            <a:endParaRPr lang="en-US" sz="1500" dirty="0"/>
          </a:p>
        </p:txBody>
      </p:sp>
      <p:pic>
        <p:nvPicPr>
          <p:cNvPr id="38" name="Picture 3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680" y="4669959"/>
            <a:ext cx="4551153" cy="668714"/>
          </a:xfrm>
          <a:prstGeom prst="rect">
            <a:avLst/>
          </a:prstGeom>
        </p:spPr>
      </p:pic>
      <p:pic>
        <p:nvPicPr>
          <p:cNvPr id="39" name="Picture 3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928" y="1110814"/>
            <a:ext cx="5542657" cy="2783673"/>
          </a:xfrm>
          <a:prstGeom prst="rect">
            <a:avLst/>
          </a:prstGeom>
        </p:spPr>
      </p:pic>
      <p:sp>
        <p:nvSpPr>
          <p:cNvPr id="40" name="Content Placeholder 2"/>
          <p:cNvSpPr txBox="1">
            <a:spLocks/>
          </p:cNvSpPr>
          <p:nvPr/>
        </p:nvSpPr>
        <p:spPr>
          <a:xfrm>
            <a:off x="2677510" y="2565499"/>
            <a:ext cx="4804878" cy="1841437"/>
          </a:xfrm>
          <a:prstGeom prst="rect">
            <a:avLst/>
          </a:prstGeom>
          <a:solidFill>
            <a:schemeClr val="bg1"/>
          </a:solidFill>
          <a:ln w="28575" cmpd="sng">
            <a:solidFill>
              <a:srgbClr val="000000"/>
            </a:solidFill>
          </a:ln>
        </p:spPr>
        <p:txBody>
          <a:bodyPr vert="horz" lIns="91440" tIns="45720" rIns="91440" bIns="45720" rtlCol="0">
            <a:normAutofit fontScale="92500" lnSpcReduction="20000"/>
          </a:bodyPr>
          <a:lstStyle/>
          <a:p>
            <a:pPr marL="74250" lvl="1">
              <a:spcBef>
                <a:spcPct val="20000"/>
              </a:spcBef>
              <a:defRPr/>
            </a:pPr>
            <a:r>
              <a:rPr lang="en-US" sz="2300" dirty="0" smtClean="0"/>
              <a:t>The beam deflection kicks</a:t>
            </a:r>
          </a:p>
          <a:p>
            <a:pPr marL="694800" lvl="2" indent="-342900">
              <a:spcBef>
                <a:spcPct val="20000"/>
              </a:spcBef>
              <a:buFont typeface="Arial"/>
              <a:buChar char="⇒"/>
              <a:defRPr/>
            </a:pPr>
            <a:r>
              <a:rPr lang="en-US" sz="2162" dirty="0" smtClean="0"/>
              <a:t>Are responsible for intensity dependent orbit variations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a:p>
            <a:pPr marL="694800" lvl="2" indent="-342900">
              <a:spcBef>
                <a:spcPct val="20000"/>
              </a:spcBef>
              <a:buFont typeface="Arial"/>
              <a:buChar char="⇒"/>
              <a:defRPr/>
            </a:pPr>
            <a:r>
              <a:rPr lang="en-US" sz="2162" dirty="0" smtClean="0"/>
              <a:t>Cause z-dependent orbits and can determine tilted equilibrium bunch distributions for long bunches</a:t>
            </a:r>
            <a:endParaRPr kumimoji="0" lang="en-US" sz="2162" b="0" i="0" u="none" strike="noStrike" kern="1200" cap="none" spc="0" normalizeH="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378308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96</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Some hints f</a:t>
            </a:r>
            <a:r>
              <a:rPr lang="en-US" dirty="0" smtClean="0"/>
              <a:t>or energy loss estimations</a:t>
            </a:r>
            <a:endParaRPr lang="en-US" dirty="0"/>
          </a:p>
        </p:txBody>
      </p:sp>
      <p:pic>
        <p:nvPicPr>
          <p:cNvPr id="8" name="Picture 7" descr="latex-image-1.pdf"/>
          <p:cNvPicPr>
            <a:picLocks noChangeAspect="1"/>
          </p:cNvPicPr>
          <p:nvPr/>
        </p:nvPicPr>
        <p:blipFill rotWithShape="1">
          <a:blip r:embed="rId2">
            <a:extLst>
              <a:ext uri="{28A0092B-C50C-407E-A947-70E740481C1C}">
                <a14:useLocalDpi xmlns:a14="http://schemas.microsoft.com/office/drawing/2010/main" val="0"/>
              </a:ext>
            </a:extLst>
          </a:blip>
          <a:srcRect l="40933" r="48832"/>
          <a:stretch/>
        </p:blipFill>
        <p:spPr>
          <a:xfrm>
            <a:off x="4107944" y="890303"/>
            <a:ext cx="850749" cy="791999"/>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62" y="933090"/>
            <a:ext cx="3444809" cy="706424"/>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181" y="942694"/>
            <a:ext cx="2918741" cy="687217"/>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22" y="1996498"/>
            <a:ext cx="3354287" cy="725482"/>
          </a:xfrm>
          <a:prstGeom prst="rect">
            <a:avLst/>
          </a:prstGeom>
        </p:spPr>
      </p:pic>
      <p:sp>
        <p:nvSpPr>
          <p:cNvPr id="12" name="TextBox 11"/>
          <p:cNvSpPr txBox="1"/>
          <p:nvPr/>
        </p:nvSpPr>
        <p:spPr>
          <a:xfrm>
            <a:off x="1698398" y="2902789"/>
            <a:ext cx="5292519" cy="615553"/>
          </a:xfrm>
          <a:prstGeom prst="rect">
            <a:avLst/>
          </a:prstGeom>
          <a:noFill/>
        </p:spPr>
        <p:txBody>
          <a:bodyPr wrap="square" rtlCol="0">
            <a:spAutoFit/>
          </a:bodyPr>
          <a:lstStyle/>
          <a:p>
            <a:r>
              <a:rPr lang="en-US" sz="1700" dirty="0" smtClean="0"/>
              <a:t>1) With Z</a:t>
            </a:r>
            <a:r>
              <a:rPr lang="en-US" sz="1700" baseline="-25000" dirty="0"/>
              <a:t>|</a:t>
            </a:r>
            <a:r>
              <a:rPr lang="en-US" sz="1700" baseline="-25000" dirty="0" smtClean="0"/>
              <a:t>|</a:t>
            </a:r>
            <a:r>
              <a:rPr lang="en-US" sz="1700" dirty="0" smtClean="0"/>
              <a:t>(</a:t>
            </a:r>
            <a:r>
              <a:rPr lang="en-US" sz="1700" dirty="0">
                <a:latin typeface="Symbol" charset="2"/>
                <a:cs typeface="Symbol" charset="2"/>
              </a:rPr>
              <a:t>w</a:t>
            </a:r>
            <a:r>
              <a:rPr lang="en-US" sz="1700" dirty="0"/>
              <a:t>) </a:t>
            </a:r>
            <a:r>
              <a:rPr lang="en-US" sz="1700" dirty="0" smtClean="0"/>
              <a:t>=  Z</a:t>
            </a:r>
            <a:r>
              <a:rPr lang="en-US" sz="1700" baseline="-25000" dirty="0" smtClean="0"/>
              <a:t>||</a:t>
            </a:r>
            <a:r>
              <a:rPr lang="en-US" sz="1700" baseline="30000" dirty="0" smtClean="0"/>
              <a:t>Res</a:t>
            </a:r>
            <a:r>
              <a:rPr lang="en-US" sz="1700" dirty="0" smtClean="0"/>
              <a:t>(</a:t>
            </a:r>
            <a:r>
              <a:rPr lang="en-US" sz="1700" dirty="0" smtClean="0">
                <a:latin typeface="Symbol" charset="2"/>
                <a:cs typeface="Symbol" charset="2"/>
              </a:rPr>
              <a:t>w</a:t>
            </a:r>
            <a:r>
              <a:rPr lang="en-US" sz="1700" dirty="0" smtClean="0"/>
              <a:t>) from slide 77 in the two limiting cases</a:t>
            </a:r>
            <a:endParaRPr lang="en-US" sz="1700" dirty="0"/>
          </a:p>
        </p:txBody>
      </p:sp>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796" y="3760851"/>
            <a:ext cx="1103844" cy="588716"/>
          </a:xfrm>
          <a:prstGeom prst="rect">
            <a:avLst/>
          </a:prstGeom>
        </p:spPr>
      </p:pic>
      <p:sp>
        <p:nvSpPr>
          <p:cNvPr id="11" name="TextBox 10"/>
          <p:cNvSpPr txBox="1"/>
          <p:nvPr/>
        </p:nvSpPr>
        <p:spPr>
          <a:xfrm>
            <a:off x="2809049" y="3847154"/>
            <a:ext cx="4650408" cy="353943"/>
          </a:xfrm>
          <a:prstGeom prst="rect">
            <a:avLst/>
          </a:prstGeom>
          <a:noFill/>
        </p:spPr>
        <p:txBody>
          <a:bodyPr wrap="square" rtlCol="0">
            <a:spAutoFit/>
          </a:bodyPr>
          <a:lstStyle/>
          <a:p>
            <a:r>
              <a:rPr lang="en-US" sz="1700" dirty="0" smtClean="0"/>
              <a:t>Need to expand Re[Z</a:t>
            </a:r>
            <a:r>
              <a:rPr lang="en-US" sz="1700" baseline="-25000" dirty="0" smtClean="0"/>
              <a:t>||</a:t>
            </a:r>
            <a:r>
              <a:rPr lang="en-US" sz="1700" dirty="0" smtClean="0"/>
              <a:t>(</a:t>
            </a:r>
            <a:r>
              <a:rPr lang="en-US" sz="1700" dirty="0" smtClean="0">
                <a:latin typeface="Symbol" charset="2"/>
                <a:cs typeface="Symbol" charset="2"/>
              </a:rPr>
              <a:t>w</a:t>
            </a:r>
            <a:r>
              <a:rPr lang="en-US" sz="1700" dirty="0" smtClean="0"/>
              <a:t>)] for small </a:t>
            </a:r>
            <a:r>
              <a:rPr lang="en-US" sz="1700" dirty="0" smtClean="0">
                <a:latin typeface="Symbol" charset="2"/>
                <a:cs typeface="Symbol" charset="2"/>
              </a:rPr>
              <a:t>w</a:t>
            </a:r>
            <a:endParaRPr lang="en-US" sz="1700" dirty="0">
              <a:latin typeface="Symbol" charset="2"/>
              <a:cs typeface="Symbol" charset="2"/>
            </a:endParaRPr>
          </a:p>
        </p:txBody>
      </p:sp>
      <p:pic>
        <p:nvPicPr>
          <p:cNvPr id="13" name="Picture 1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454" y="4641341"/>
            <a:ext cx="1147500" cy="612000"/>
          </a:xfrm>
          <a:prstGeom prst="rect">
            <a:avLst/>
          </a:prstGeom>
        </p:spPr>
      </p:pic>
      <p:sp>
        <p:nvSpPr>
          <p:cNvPr id="16" name="TextBox 15"/>
          <p:cNvSpPr txBox="1"/>
          <p:nvPr/>
        </p:nvSpPr>
        <p:spPr>
          <a:xfrm>
            <a:off x="2857552" y="4663433"/>
            <a:ext cx="4650408" cy="353943"/>
          </a:xfrm>
          <a:prstGeom prst="rect">
            <a:avLst/>
          </a:prstGeom>
          <a:noFill/>
        </p:spPr>
        <p:txBody>
          <a:bodyPr wrap="square" rtlCol="0">
            <a:spAutoFit/>
          </a:bodyPr>
          <a:lstStyle/>
          <a:p>
            <a:r>
              <a:rPr lang="en-US" sz="1700" dirty="0" smtClean="0"/>
              <a:t>Need to assume |</a:t>
            </a:r>
            <a:r>
              <a:rPr lang="en-US" sz="1700" dirty="0" smtClean="0">
                <a:latin typeface="Symbol" charset="2"/>
                <a:cs typeface="Symbol" charset="2"/>
              </a:rPr>
              <a:t>l</a:t>
            </a:r>
            <a:r>
              <a:rPr lang="en-US" sz="1700" dirty="0" smtClean="0"/>
              <a:t>(</a:t>
            </a:r>
            <a:r>
              <a:rPr lang="en-US" sz="1700" dirty="0" smtClean="0">
                <a:latin typeface="Symbol" charset="2"/>
                <a:cs typeface="Symbol" charset="2"/>
              </a:rPr>
              <a:t>w</a:t>
            </a:r>
            <a:r>
              <a:rPr lang="en-US" sz="1700" dirty="0" smtClean="0"/>
              <a:t>)| constant over </a:t>
            </a:r>
            <a:r>
              <a:rPr lang="en-US" sz="1700" dirty="0"/>
              <a:t>Re[Z</a:t>
            </a:r>
            <a:r>
              <a:rPr lang="en-US" sz="1700" baseline="-25000" dirty="0"/>
              <a:t>||</a:t>
            </a:r>
            <a:r>
              <a:rPr lang="en-US" sz="1700" dirty="0"/>
              <a:t>(</a:t>
            </a:r>
            <a:r>
              <a:rPr lang="en-US" sz="1700" dirty="0">
                <a:latin typeface="Symbol" charset="2"/>
                <a:cs typeface="Symbol" charset="2"/>
              </a:rPr>
              <a:t>w</a:t>
            </a:r>
            <a:r>
              <a:rPr lang="en-US" sz="1700" dirty="0"/>
              <a:t>)]</a:t>
            </a:r>
            <a:endParaRPr lang="en-US" sz="1700" dirty="0">
              <a:latin typeface="Symbol" charset="2"/>
              <a:cs typeface="Symbol" charset="2"/>
            </a:endParaRPr>
          </a:p>
        </p:txBody>
      </p:sp>
      <p:sp>
        <p:nvSpPr>
          <p:cNvPr id="17" name="TextBox 16"/>
          <p:cNvSpPr txBox="1"/>
          <p:nvPr/>
        </p:nvSpPr>
        <p:spPr>
          <a:xfrm>
            <a:off x="1850798" y="5434684"/>
            <a:ext cx="5292519" cy="353943"/>
          </a:xfrm>
          <a:prstGeom prst="rect">
            <a:avLst/>
          </a:prstGeom>
          <a:noFill/>
        </p:spPr>
        <p:txBody>
          <a:bodyPr wrap="square" rtlCol="0">
            <a:spAutoFit/>
          </a:bodyPr>
          <a:lstStyle/>
          <a:p>
            <a:r>
              <a:rPr lang="en-US" sz="1700" dirty="0"/>
              <a:t>2</a:t>
            </a:r>
            <a:r>
              <a:rPr lang="en-US" sz="1700" dirty="0" smtClean="0"/>
              <a:t>) With Z</a:t>
            </a:r>
            <a:r>
              <a:rPr lang="en-US" sz="1700" baseline="-25000" dirty="0"/>
              <a:t>|</a:t>
            </a:r>
            <a:r>
              <a:rPr lang="en-US" sz="1700" baseline="-25000" dirty="0" smtClean="0"/>
              <a:t>|</a:t>
            </a:r>
            <a:r>
              <a:rPr lang="en-US" sz="1700" dirty="0" smtClean="0"/>
              <a:t>(</a:t>
            </a:r>
            <a:r>
              <a:rPr lang="en-US" sz="1700" dirty="0">
                <a:latin typeface="Symbol" charset="2"/>
                <a:cs typeface="Symbol" charset="2"/>
              </a:rPr>
              <a:t>w</a:t>
            </a:r>
            <a:r>
              <a:rPr lang="en-US" sz="1700" dirty="0"/>
              <a:t>) </a:t>
            </a:r>
            <a:r>
              <a:rPr lang="en-US" sz="1700" dirty="0" smtClean="0"/>
              <a:t>=  Z</a:t>
            </a:r>
            <a:r>
              <a:rPr lang="en-US" sz="1700" baseline="-25000" dirty="0" smtClean="0"/>
              <a:t>||RW</a:t>
            </a:r>
            <a:r>
              <a:rPr lang="en-US" sz="1700" dirty="0" smtClean="0"/>
              <a:t>(</a:t>
            </a:r>
            <a:r>
              <a:rPr lang="en-US" sz="1700" dirty="0" smtClean="0">
                <a:latin typeface="Symbol" charset="2"/>
                <a:cs typeface="Symbol" charset="2"/>
              </a:rPr>
              <a:t>w</a:t>
            </a:r>
            <a:r>
              <a:rPr lang="en-US" sz="1700" dirty="0" smtClean="0"/>
              <a:t>) from slide 64</a:t>
            </a:r>
            <a:endParaRPr lang="en-US" sz="1700" dirty="0"/>
          </a:p>
        </p:txBody>
      </p:sp>
      <p:sp>
        <p:nvSpPr>
          <p:cNvPr id="18" name="TextBox 17"/>
          <p:cNvSpPr txBox="1"/>
          <p:nvPr/>
        </p:nvSpPr>
        <p:spPr>
          <a:xfrm>
            <a:off x="4441540" y="2124153"/>
            <a:ext cx="2919268" cy="353943"/>
          </a:xfrm>
          <a:prstGeom prst="rect">
            <a:avLst/>
          </a:prstGeom>
          <a:noFill/>
        </p:spPr>
        <p:txBody>
          <a:bodyPr wrap="square" rtlCol="0">
            <a:spAutoFit/>
          </a:bodyPr>
          <a:lstStyle/>
          <a:p>
            <a:r>
              <a:rPr lang="en-US" sz="1700" dirty="0" smtClean="0"/>
              <a:t>can be calculated</a:t>
            </a:r>
            <a:endParaRPr lang="en-US" sz="1700" dirty="0"/>
          </a:p>
        </p:txBody>
      </p:sp>
    </p:spTree>
    <p:extLst>
      <p:ext uri="{BB962C8B-B14F-4D97-AF65-F5344CB8AC3E}">
        <p14:creationId xmlns:p14="http://schemas.microsoft.com/office/powerpoint/2010/main" val="416475169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97</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Some applications of the energy loss</a:t>
            </a:r>
            <a:endParaRPr lang="en-US" dirty="0"/>
          </a:p>
        </p:txBody>
      </p:sp>
      <p:sp>
        <p:nvSpPr>
          <p:cNvPr id="19" name="Content Placeholder 2"/>
          <p:cNvSpPr>
            <a:spLocks noGrp="1"/>
          </p:cNvSpPr>
          <p:nvPr>
            <p:ph idx="1"/>
          </p:nvPr>
        </p:nvSpPr>
        <p:spPr>
          <a:xfrm>
            <a:off x="457200" y="1082854"/>
            <a:ext cx="8226854" cy="5078628"/>
          </a:xfrm>
        </p:spPr>
        <p:txBody>
          <a:bodyPr>
            <a:normAutofit/>
          </a:bodyPr>
          <a:lstStyle/>
          <a:p>
            <a:r>
              <a:rPr lang="en-US" dirty="0" smtClean="0"/>
              <a:t>Train of bunches</a:t>
            </a:r>
          </a:p>
          <a:p>
            <a:pPr lvl="1"/>
            <a:r>
              <a:rPr lang="en-US" dirty="0" smtClean="0"/>
              <a:t>Analytical derivation</a:t>
            </a:r>
          </a:p>
          <a:p>
            <a:pPr lvl="1"/>
            <a:r>
              <a:rPr lang="en-US" dirty="0" smtClean="0"/>
              <a:t>Example 1: Heating of the SPS extraction kickers</a:t>
            </a:r>
          </a:p>
          <a:p>
            <a:pPr lvl="1"/>
            <a:r>
              <a:rPr lang="en-US" dirty="0" smtClean="0"/>
              <a:t>Example 2: Heating of the LHC beam screen</a:t>
            </a:r>
          </a:p>
          <a:p>
            <a:r>
              <a:rPr lang="en-US" dirty="0" smtClean="0"/>
              <a:t>Beams with exotic bunch </a:t>
            </a:r>
            <a:r>
              <a:rPr lang="en-US" dirty="0" err="1" smtClean="0"/>
              <a:t>spacings</a:t>
            </a:r>
            <a:endParaRPr lang="en-US" dirty="0" smtClean="0"/>
          </a:p>
          <a:p>
            <a:pPr lvl="1"/>
            <a:r>
              <a:rPr lang="en-US" dirty="0" smtClean="0"/>
              <a:t>The case of “doublets”</a:t>
            </a:r>
          </a:p>
          <a:p>
            <a:pPr lvl="1"/>
            <a:r>
              <a:rPr lang="en-US" dirty="0" smtClean="0"/>
              <a:t>Example: Impact in LHC, e.g. on the </a:t>
            </a:r>
            <a:r>
              <a:rPr lang="en-US" dirty="0" smtClean="0"/>
              <a:t>TDI</a:t>
            </a:r>
            <a:endParaRPr lang="en-US" dirty="0" smtClean="0"/>
          </a:p>
        </p:txBody>
      </p:sp>
    </p:spTree>
    <p:extLst>
      <p:ext uri="{BB962C8B-B14F-4D97-AF65-F5344CB8AC3E}">
        <p14:creationId xmlns:p14="http://schemas.microsoft.com/office/powerpoint/2010/main" val="70967824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98</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Energy loss of a train of bunches</a:t>
            </a:r>
            <a:endParaRPr lang="en-US" dirty="0"/>
          </a:p>
        </p:txBody>
      </p:sp>
      <p:grpSp>
        <p:nvGrpSpPr>
          <p:cNvPr id="8" name="Group 7"/>
          <p:cNvGrpSpPr/>
          <p:nvPr/>
        </p:nvGrpSpPr>
        <p:grpSpPr>
          <a:xfrm>
            <a:off x="164965" y="1084532"/>
            <a:ext cx="2851371" cy="1700983"/>
            <a:chOff x="5410200" y="3810000"/>
            <a:chExt cx="3505200" cy="2057401"/>
          </a:xfrm>
        </p:grpSpPr>
        <p:cxnSp>
          <p:nvCxnSpPr>
            <p:cNvPr id="9" name="Straight Arrow Connector 8"/>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076700" y="4197450"/>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5645798" y="5497993"/>
              <a:ext cx="418600" cy="158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143336" y="5484812"/>
              <a:ext cx="418600" cy="158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4" name="Picture 13" descr="latex-image-1.pdf"/>
            <p:cNvPicPr>
              <a:picLocks noChangeAspect="1"/>
            </p:cNvPicPr>
            <p:nvPr/>
          </p:nvPicPr>
          <p:blipFill>
            <a:blip r:embed="rId2"/>
            <a:stretch>
              <a:fillRect/>
            </a:stretch>
          </p:blipFill>
          <p:spPr>
            <a:xfrm>
              <a:off x="8080002" y="5614502"/>
              <a:ext cx="126667" cy="180000"/>
            </a:xfrm>
            <a:prstGeom prst="rect">
              <a:avLst/>
            </a:prstGeom>
          </p:spPr>
        </p:pic>
        <p:pic>
          <p:nvPicPr>
            <p:cNvPr id="15" name="Picture 14" descr="latex-image-1.pdf"/>
            <p:cNvPicPr>
              <a:picLocks noChangeAspect="1"/>
            </p:cNvPicPr>
            <p:nvPr/>
          </p:nvPicPr>
          <p:blipFill>
            <a:blip r:embed="rId3"/>
            <a:stretch>
              <a:fillRect/>
            </a:stretch>
          </p:blipFill>
          <p:spPr>
            <a:xfrm>
              <a:off x="5914398" y="5614502"/>
              <a:ext cx="300000" cy="180000"/>
            </a:xfrm>
            <a:prstGeom prst="rect">
              <a:avLst/>
            </a:prstGeom>
          </p:spPr>
        </p:pic>
      </p:grpSp>
      <p:grpSp>
        <p:nvGrpSpPr>
          <p:cNvPr id="16" name="Group 15"/>
          <p:cNvGrpSpPr/>
          <p:nvPr/>
        </p:nvGrpSpPr>
        <p:grpSpPr>
          <a:xfrm>
            <a:off x="1757615" y="3170050"/>
            <a:ext cx="7274130" cy="715511"/>
            <a:chOff x="401007" y="3064022"/>
            <a:chExt cx="10268805" cy="715511"/>
          </a:xfrm>
        </p:grpSpPr>
        <p:cxnSp>
          <p:nvCxnSpPr>
            <p:cNvPr id="17" name="Straight Arrow Connector 16"/>
            <p:cNvCxnSpPr/>
            <p:nvPr/>
          </p:nvCxnSpPr>
          <p:spPr>
            <a:xfrm flipV="1">
              <a:off x="401007" y="3741746"/>
              <a:ext cx="10268805" cy="2090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93647" y="3064022"/>
              <a:ext cx="8332206" cy="715511"/>
              <a:chOff x="493647" y="602823"/>
              <a:chExt cx="8332206" cy="1215096"/>
            </a:xfrm>
          </p:grpSpPr>
          <p:grpSp>
            <p:nvGrpSpPr>
              <p:cNvPr id="20" name="Group 19"/>
              <p:cNvGrpSpPr/>
              <p:nvPr/>
            </p:nvGrpSpPr>
            <p:grpSpPr>
              <a:xfrm>
                <a:off x="493647" y="620688"/>
                <a:ext cx="907469" cy="1169417"/>
                <a:chOff x="5661027" y="4181802"/>
                <a:chExt cx="6260645" cy="1331575"/>
              </a:xfrm>
            </p:grpSpPr>
            <p:sp>
              <p:nvSpPr>
                <p:cNvPr id="56" name="Freeform 55"/>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8" name="Straight Arrow Connector 5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379312" y="622119"/>
                <a:ext cx="907469" cy="1169417"/>
                <a:chOff x="5661027" y="4181802"/>
                <a:chExt cx="6260645" cy="1331575"/>
              </a:xfrm>
            </p:grpSpPr>
            <p:sp>
              <p:nvSpPr>
                <p:cNvPr id="53" name="Freeform 52"/>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4" name="Straight Arrow Connector 53"/>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267744" y="627500"/>
                <a:ext cx="907469" cy="1169417"/>
                <a:chOff x="5661027" y="4181802"/>
                <a:chExt cx="6260645" cy="1331575"/>
              </a:xfrm>
            </p:grpSpPr>
            <p:sp>
              <p:nvSpPr>
                <p:cNvPr id="50" name="Freeform 49"/>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1" name="Straight Arrow Connector 50"/>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3142602" y="625353"/>
                <a:ext cx="907469" cy="1169417"/>
                <a:chOff x="5661027" y="4171397"/>
                <a:chExt cx="6260645" cy="1331575"/>
              </a:xfrm>
            </p:grpSpPr>
            <p:sp>
              <p:nvSpPr>
                <p:cNvPr id="47" name="Freeform 46"/>
                <p:cNvSpPr/>
                <p:nvPr/>
              </p:nvSpPr>
              <p:spPr>
                <a:xfrm>
                  <a:off x="6076700" y="417139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8" name="Straight Arrow Connector 4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8143335" y="5491960"/>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053531" y="602823"/>
                <a:ext cx="907469" cy="1174995"/>
                <a:chOff x="5661027" y="4140182"/>
                <a:chExt cx="6260645" cy="1337926"/>
              </a:xfrm>
            </p:grpSpPr>
            <p:sp>
              <p:nvSpPr>
                <p:cNvPr id="44" name="Freeform 43"/>
                <p:cNvSpPr/>
                <p:nvPr/>
              </p:nvSpPr>
              <p:spPr>
                <a:xfrm>
                  <a:off x="6076700" y="4140182"/>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Arrow Connector 44"/>
                <p:cNvCxnSpPr/>
                <p:nvPr/>
              </p:nvCxnSpPr>
              <p:spPr>
                <a:xfrm>
                  <a:off x="5661027" y="5476370"/>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940786" y="615707"/>
                <a:ext cx="907469" cy="1169417"/>
                <a:chOff x="5661027" y="4150587"/>
                <a:chExt cx="6260645" cy="1331575"/>
              </a:xfrm>
            </p:grpSpPr>
            <p:sp>
              <p:nvSpPr>
                <p:cNvPr id="41" name="Freeform 40"/>
                <p:cNvSpPr/>
                <p:nvPr/>
              </p:nvSpPr>
              <p:spPr>
                <a:xfrm>
                  <a:off x="6076700" y="415058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2" name="Straight Arrow Connector 41"/>
                <p:cNvCxnSpPr/>
                <p:nvPr/>
              </p:nvCxnSpPr>
              <p:spPr>
                <a:xfrm>
                  <a:off x="5661027" y="5472104"/>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5822470" y="648502"/>
                <a:ext cx="907469" cy="1169417"/>
                <a:chOff x="5661027" y="4181802"/>
                <a:chExt cx="6260645" cy="1331575"/>
              </a:xfrm>
            </p:grpSpPr>
            <p:sp>
              <p:nvSpPr>
                <p:cNvPr id="38" name="Freeform 37"/>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9" name="Straight Arrow Connector 38"/>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8143335" y="5469424"/>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08415" y="616011"/>
                <a:ext cx="907469" cy="1169416"/>
                <a:chOff x="5661027" y="4139715"/>
                <a:chExt cx="6260645" cy="1331575"/>
              </a:xfrm>
            </p:grpSpPr>
            <p:sp>
              <p:nvSpPr>
                <p:cNvPr id="35" name="Freeform 34"/>
                <p:cNvSpPr/>
                <p:nvPr/>
              </p:nvSpPr>
              <p:spPr>
                <a:xfrm>
                  <a:off x="6076700" y="4139715"/>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8143335" y="546088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7585574" y="633094"/>
                <a:ext cx="907469" cy="1169415"/>
                <a:chOff x="5661027" y="4150587"/>
                <a:chExt cx="6260645" cy="1331574"/>
              </a:xfrm>
            </p:grpSpPr>
            <p:sp>
              <p:nvSpPr>
                <p:cNvPr id="32" name="Freeform 31"/>
                <p:cNvSpPr/>
                <p:nvPr/>
              </p:nvSpPr>
              <p:spPr>
                <a:xfrm>
                  <a:off x="6076700" y="4150587"/>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Arrow Connector 32"/>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8143335" y="545033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8466047" y="628093"/>
                <a:ext cx="359806" cy="1169416"/>
                <a:chOff x="5661027" y="4140182"/>
                <a:chExt cx="2482309" cy="1331574"/>
              </a:xfrm>
            </p:grpSpPr>
            <p:sp>
              <p:nvSpPr>
                <p:cNvPr id="30" name="Freeform 29"/>
                <p:cNvSpPr/>
                <p:nvPr/>
              </p:nvSpPr>
              <p:spPr>
                <a:xfrm>
                  <a:off x="6076700" y="4140182"/>
                  <a:ext cx="2066636"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Arrow Connector 30"/>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cxnSp>
        <p:nvCxnSpPr>
          <p:cNvPr id="60" name="Straight Arrow Connector 59"/>
          <p:cNvCxnSpPr/>
          <p:nvPr/>
        </p:nvCxnSpPr>
        <p:spPr>
          <a:xfrm flipV="1">
            <a:off x="59501" y="3847774"/>
            <a:ext cx="1800730" cy="13275"/>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1" name="Picture 6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452" y="1035449"/>
            <a:ext cx="585314" cy="343756"/>
          </a:xfrm>
          <a:prstGeom prst="rect">
            <a:avLst/>
          </a:prstGeom>
        </p:spPr>
      </p:pic>
      <p:pic>
        <p:nvPicPr>
          <p:cNvPr id="62" name="Picture 6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65" y="3170050"/>
            <a:ext cx="1158546" cy="324744"/>
          </a:xfrm>
          <a:prstGeom prst="rect">
            <a:avLst/>
          </a:prstGeom>
        </p:spPr>
      </p:pic>
      <p:cxnSp>
        <p:nvCxnSpPr>
          <p:cNvPr id="63" name="Straight Arrow Connector 62"/>
          <p:cNvCxnSpPr/>
          <p:nvPr/>
        </p:nvCxnSpPr>
        <p:spPr>
          <a:xfrm flipV="1">
            <a:off x="7725537" y="3846113"/>
            <a:ext cx="1177028" cy="1661"/>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3861584" y="4104859"/>
            <a:ext cx="628630" cy="0"/>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65" name="Picture 6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555" y="4170404"/>
            <a:ext cx="281452" cy="143999"/>
          </a:xfrm>
          <a:prstGeom prst="rect">
            <a:avLst/>
          </a:prstGeom>
        </p:spPr>
      </p:pic>
      <p:pic>
        <p:nvPicPr>
          <p:cNvPr id="66" name="Picture 6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79" y="3957052"/>
            <a:ext cx="879436" cy="498971"/>
          </a:xfrm>
          <a:prstGeom prst="rect">
            <a:avLst/>
          </a:prstGeom>
        </p:spPr>
      </p:pic>
      <p:pic>
        <p:nvPicPr>
          <p:cNvPr id="67" name="Picture 6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370" y="4759592"/>
            <a:ext cx="8312220" cy="791999"/>
          </a:xfrm>
          <a:prstGeom prst="rect">
            <a:avLst/>
          </a:prstGeom>
        </p:spPr>
      </p:pic>
      <p:sp>
        <p:nvSpPr>
          <p:cNvPr id="68" name="TextBox 67"/>
          <p:cNvSpPr txBox="1"/>
          <p:nvPr/>
        </p:nvSpPr>
        <p:spPr>
          <a:xfrm>
            <a:off x="4155176" y="1545965"/>
            <a:ext cx="3923180" cy="646331"/>
          </a:xfrm>
          <a:prstGeom prst="rect">
            <a:avLst/>
          </a:prstGeom>
          <a:noFill/>
        </p:spPr>
        <p:txBody>
          <a:bodyPr wrap="square" rtlCol="0">
            <a:spAutoFit/>
          </a:bodyPr>
          <a:lstStyle/>
          <a:p>
            <a:r>
              <a:rPr lang="en-US" dirty="0" smtClean="0"/>
              <a:t>A train of </a:t>
            </a:r>
            <a:r>
              <a:rPr lang="en-US" i="1" dirty="0" smtClean="0"/>
              <a:t>M </a:t>
            </a:r>
            <a:r>
              <a:rPr lang="en-US" dirty="0" smtClean="0"/>
              <a:t>identical equally spaced bunches circulating in a ring</a:t>
            </a:r>
            <a:endParaRPr lang="en-US" dirty="0"/>
          </a:p>
        </p:txBody>
      </p:sp>
      <p:pic>
        <p:nvPicPr>
          <p:cNvPr id="69" name="Picture 68"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5478" y="4742775"/>
            <a:ext cx="4144223" cy="808816"/>
          </a:xfrm>
          <a:prstGeom prst="rect">
            <a:avLst/>
          </a:prstGeom>
          <a:solidFill>
            <a:schemeClr val="bg1"/>
          </a:solidFill>
        </p:spPr>
      </p:pic>
    </p:spTree>
    <p:extLst>
      <p:ext uri="{BB962C8B-B14F-4D97-AF65-F5344CB8AC3E}">
        <p14:creationId xmlns:p14="http://schemas.microsoft.com/office/powerpoint/2010/main" val="110757029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4BFD808-6B56-4447-9401-2398D08EE3C0}" type="datetime1">
              <a:rPr lang="en-US" smtClean="0"/>
              <a:pPr/>
              <a:t>20/01/15</a:t>
            </a:fld>
            <a:endParaRPr lang="en-US" dirty="0"/>
          </a:p>
        </p:txBody>
      </p:sp>
      <p:sp>
        <p:nvSpPr>
          <p:cNvPr id="5" name="Footer Placeholder 4"/>
          <p:cNvSpPr>
            <a:spLocks noGrp="1"/>
          </p:cNvSpPr>
          <p:nvPr>
            <p:ph type="ftr" sz="quarter" idx="3"/>
          </p:nvPr>
        </p:nvSpPr>
        <p:spPr/>
        <p:txBody>
          <a:bodyPr/>
          <a:lstStyle/>
          <a:p>
            <a:r>
              <a:rPr lang="en-US" dirty="0" smtClean="0"/>
              <a:t>USPAS lectures: Wakes &amp; Impedances</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99</a:t>
            </a:fld>
            <a:endParaRPr lang="en-US" dirty="0"/>
          </a:p>
        </p:txBody>
      </p:sp>
      <p:sp>
        <p:nvSpPr>
          <p:cNvPr id="57" name="Title 1"/>
          <p:cNvSpPr>
            <a:spLocks noGrp="1"/>
          </p:cNvSpPr>
          <p:nvPr>
            <p:ph type="title"/>
          </p:nvPr>
        </p:nvSpPr>
        <p:spPr>
          <a:xfrm>
            <a:off x="46672" y="140714"/>
            <a:ext cx="8229600" cy="538966"/>
          </a:xfrm>
        </p:spPr>
        <p:txBody>
          <a:bodyPr/>
          <a:lstStyle/>
          <a:p>
            <a:r>
              <a:rPr lang="en-US" dirty="0" smtClean="0"/>
              <a:t>Energy loss of a train of bunches</a:t>
            </a:r>
            <a:endParaRPr lang="en-US" dirty="0"/>
          </a:p>
        </p:txBody>
      </p:sp>
      <p:grpSp>
        <p:nvGrpSpPr>
          <p:cNvPr id="70" name="Group 69"/>
          <p:cNvGrpSpPr/>
          <p:nvPr/>
        </p:nvGrpSpPr>
        <p:grpSpPr>
          <a:xfrm>
            <a:off x="164965" y="1084532"/>
            <a:ext cx="2851371" cy="1700983"/>
            <a:chOff x="5410200" y="3810000"/>
            <a:chExt cx="3505200" cy="2057401"/>
          </a:xfrm>
        </p:grpSpPr>
        <p:cxnSp>
          <p:nvCxnSpPr>
            <p:cNvPr id="71" name="Straight Arrow Connector 70"/>
            <p:cNvCxnSpPr/>
            <p:nvPr/>
          </p:nvCxnSpPr>
          <p:spPr>
            <a:xfrm flipV="1">
              <a:off x="5410200" y="5487988"/>
              <a:ext cx="3505200" cy="10005"/>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a:off x="6076700" y="4197450"/>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a:off x="5645798" y="5497993"/>
              <a:ext cx="418600" cy="158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8143336" y="5484812"/>
              <a:ext cx="418600" cy="1588"/>
            </a:xfrm>
            <a:prstGeom prst="straightConnector1">
              <a:avLst/>
            </a:prstGeom>
            <a:ln w="254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5400000" flipH="1" flipV="1">
              <a:off x="6084840" y="4838699"/>
              <a:ext cx="2057401" cy="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76" name="Picture 75" descr="latex-image-1.pdf"/>
            <p:cNvPicPr>
              <a:picLocks noChangeAspect="1"/>
            </p:cNvPicPr>
            <p:nvPr/>
          </p:nvPicPr>
          <p:blipFill>
            <a:blip r:embed="rId2"/>
            <a:stretch>
              <a:fillRect/>
            </a:stretch>
          </p:blipFill>
          <p:spPr>
            <a:xfrm>
              <a:off x="8080002" y="5614502"/>
              <a:ext cx="126667" cy="180000"/>
            </a:xfrm>
            <a:prstGeom prst="rect">
              <a:avLst/>
            </a:prstGeom>
          </p:spPr>
        </p:pic>
        <p:pic>
          <p:nvPicPr>
            <p:cNvPr id="77" name="Picture 76" descr="latex-image-1.pdf"/>
            <p:cNvPicPr>
              <a:picLocks noChangeAspect="1"/>
            </p:cNvPicPr>
            <p:nvPr/>
          </p:nvPicPr>
          <p:blipFill>
            <a:blip r:embed="rId3"/>
            <a:stretch>
              <a:fillRect/>
            </a:stretch>
          </p:blipFill>
          <p:spPr>
            <a:xfrm>
              <a:off x="5914398" y="5614502"/>
              <a:ext cx="300000" cy="180000"/>
            </a:xfrm>
            <a:prstGeom prst="rect">
              <a:avLst/>
            </a:prstGeom>
          </p:spPr>
        </p:pic>
      </p:grpSp>
      <p:grpSp>
        <p:nvGrpSpPr>
          <p:cNvPr id="78" name="Group 77"/>
          <p:cNvGrpSpPr/>
          <p:nvPr/>
        </p:nvGrpSpPr>
        <p:grpSpPr>
          <a:xfrm>
            <a:off x="1757615" y="3170050"/>
            <a:ext cx="7274130" cy="715511"/>
            <a:chOff x="401007" y="3064022"/>
            <a:chExt cx="10268805" cy="715511"/>
          </a:xfrm>
        </p:grpSpPr>
        <p:cxnSp>
          <p:nvCxnSpPr>
            <p:cNvPr id="79" name="Straight Arrow Connector 78"/>
            <p:cNvCxnSpPr/>
            <p:nvPr/>
          </p:nvCxnSpPr>
          <p:spPr>
            <a:xfrm flipV="1">
              <a:off x="401007" y="3741746"/>
              <a:ext cx="10268805" cy="20904"/>
            </a:xfrm>
            <a:prstGeom prst="straightConnector1">
              <a:avLst/>
            </a:prstGeom>
            <a:ln w="3175" cap="flat" cmpd="sng" algn="ctr">
              <a:solidFill>
                <a:schemeClr val="tx1"/>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493647" y="3064022"/>
              <a:ext cx="8332206" cy="715511"/>
              <a:chOff x="493647" y="602823"/>
              <a:chExt cx="8332206" cy="1215096"/>
            </a:xfrm>
          </p:grpSpPr>
          <p:grpSp>
            <p:nvGrpSpPr>
              <p:cNvPr id="81" name="Group 80"/>
              <p:cNvGrpSpPr/>
              <p:nvPr/>
            </p:nvGrpSpPr>
            <p:grpSpPr>
              <a:xfrm>
                <a:off x="493647" y="620688"/>
                <a:ext cx="907469" cy="1169417"/>
                <a:chOff x="5661027" y="4181802"/>
                <a:chExt cx="6260645" cy="1331575"/>
              </a:xfrm>
            </p:grpSpPr>
            <p:sp>
              <p:nvSpPr>
                <p:cNvPr id="117" name="Freeform 116"/>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8" name="Straight Arrow Connector 117"/>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1379312" y="622119"/>
                <a:ext cx="907469" cy="1169417"/>
                <a:chOff x="5661027" y="4181802"/>
                <a:chExt cx="6260645" cy="1331575"/>
              </a:xfrm>
            </p:grpSpPr>
            <p:sp>
              <p:nvSpPr>
                <p:cNvPr id="114" name="Freeform 113"/>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5" name="Straight Arrow Connector 114"/>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a:off x="2267744" y="627500"/>
                <a:ext cx="907469" cy="1169417"/>
                <a:chOff x="5661027" y="4181802"/>
                <a:chExt cx="6260645" cy="1331575"/>
              </a:xfrm>
            </p:grpSpPr>
            <p:sp>
              <p:nvSpPr>
                <p:cNvPr id="111" name="Freeform 110"/>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2" name="Straight Arrow Connector 111"/>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8143335" y="5502364"/>
                  <a:ext cx="3778337" cy="696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4" name="Group 83"/>
              <p:cNvGrpSpPr/>
              <p:nvPr/>
            </p:nvGrpSpPr>
            <p:grpSpPr>
              <a:xfrm>
                <a:off x="3142602" y="625353"/>
                <a:ext cx="907469" cy="1169417"/>
                <a:chOff x="5661027" y="4171397"/>
                <a:chExt cx="6260645" cy="1331575"/>
              </a:xfrm>
            </p:grpSpPr>
            <p:sp>
              <p:nvSpPr>
                <p:cNvPr id="108" name="Freeform 107"/>
                <p:cNvSpPr/>
                <p:nvPr/>
              </p:nvSpPr>
              <p:spPr>
                <a:xfrm>
                  <a:off x="6076700" y="417139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9" name="Straight Arrow Connector 108"/>
                <p:cNvCxnSpPr/>
                <p:nvPr/>
              </p:nvCxnSpPr>
              <p:spPr>
                <a:xfrm>
                  <a:off x="5661027" y="5497993"/>
                  <a:ext cx="418600" cy="158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8143335" y="5491960"/>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4053531" y="602823"/>
                <a:ext cx="907469" cy="1174995"/>
                <a:chOff x="5661027" y="4140182"/>
                <a:chExt cx="6260645" cy="1337926"/>
              </a:xfrm>
            </p:grpSpPr>
            <p:sp>
              <p:nvSpPr>
                <p:cNvPr id="105" name="Freeform 104"/>
                <p:cNvSpPr/>
                <p:nvPr/>
              </p:nvSpPr>
              <p:spPr>
                <a:xfrm>
                  <a:off x="6076700" y="4140182"/>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6" name="Straight Arrow Connector 105"/>
                <p:cNvCxnSpPr/>
                <p:nvPr/>
              </p:nvCxnSpPr>
              <p:spPr>
                <a:xfrm>
                  <a:off x="5661027" y="5476370"/>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6" name="Group 85"/>
              <p:cNvGrpSpPr/>
              <p:nvPr/>
            </p:nvGrpSpPr>
            <p:grpSpPr>
              <a:xfrm>
                <a:off x="4940786" y="615707"/>
                <a:ext cx="907469" cy="1169417"/>
                <a:chOff x="5661027" y="4150587"/>
                <a:chExt cx="6260645" cy="1331575"/>
              </a:xfrm>
            </p:grpSpPr>
            <p:sp>
              <p:nvSpPr>
                <p:cNvPr id="102" name="Freeform 101"/>
                <p:cNvSpPr/>
                <p:nvPr/>
              </p:nvSpPr>
              <p:spPr>
                <a:xfrm>
                  <a:off x="6076700" y="4150587"/>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3" name="Straight Arrow Connector 102"/>
                <p:cNvCxnSpPr/>
                <p:nvPr/>
              </p:nvCxnSpPr>
              <p:spPr>
                <a:xfrm>
                  <a:off x="5661027" y="5472104"/>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8143335" y="5471149"/>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5822470" y="648502"/>
                <a:ext cx="907469" cy="1169417"/>
                <a:chOff x="5661027" y="4181802"/>
                <a:chExt cx="6260645" cy="1331575"/>
              </a:xfrm>
            </p:grpSpPr>
            <p:sp>
              <p:nvSpPr>
                <p:cNvPr id="99" name="Freeform 98"/>
                <p:cNvSpPr/>
                <p:nvPr/>
              </p:nvSpPr>
              <p:spPr>
                <a:xfrm>
                  <a:off x="6076700" y="4181802"/>
                  <a:ext cx="2066636"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0" name="Straight Arrow Connector 99"/>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8143335" y="5469424"/>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8" name="Group 87"/>
              <p:cNvGrpSpPr/>
              <p:nvPr/>
            </p:nvGrpSpPr>
            <p:grpSpPr>
              <a:xfrm>
                <a:off x="6708415" y="616011"/>
                <a:ext cx="907469" cy="1169416"/>
                <a:chOff x="5661027" y="4139715"/>
                <a:chExt cx="6260645" cy="1331575"/>
              </a:xfrm>
            </p:grpSpPr>
            <p:sp>
              <p:nvSpPr>
                <p:cNvPr id="96" name="Freeform 95"/>
                <p:cNvSpPr/>
                <p:nvPr/>
              </p:nvSpPr>
              <p:spPr>
                <a:xfrm>
                  <a:off x="6076700" y="4139715"/>
                  <a:ext cx="2066635" cy="1331575"/>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Arrow Connector 96"/>
                <p:cNvCxnSpPr/>
                <p:nvPr/>
              </p:nvCxnSpPr>
              <p:spPr>
                <a:xfrm>
                  <a:off x="5661027" y="5466777"/>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8143335" y="546088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7585574" y="633094"/>
                <a:ext cx="907469" cy="1169415"/>
                <a:chOff x="5661027" y="4150587"/>
                <a:chExt cx="6260645" cy="1331574"/>
              </a:xfrm>
            </p:grpSpPr>
            <p:sp>
              <p:nvSpPr>
                <p:cNvPr id="93" name="Freeform 92"/>
                <p:cNvSpPr/>
                <p:nvPr/>
              </p:nvSpPr>
              <p:spPr>
                <a:xfrm>
                  <a:off x="6076700" y="4150587"/>
                  <a:ext cx="2066635"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Arrow Connector 93"/>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8143335" y="5450338"/>
                  <a:ext cx="3778337" cy="6959"/>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8466047" y="628093"/>
                <a:ext cx="359806" cy="1169416"/>
                <a:chOff x="5661027" y="4140182"/>
                <a:chExt cx="2482309" cy="1331574"/>
              </a:xfrm>
            </p:grpSpPr>
            <p:sp>
              <p:nvSpPr>
                <p:cNvPr id="91" name="Freeform 90"/>
                <p:cNvSpPr/>
                <p:nvPr/>
              </p:nvSpPr>
              <p:spPr>
                <a:xfrm>
                  <a:off x="6076700" y="4140182"/>
                  <a:ext cx="2066636" cy="1331574"/>
                </a:xfrm>
                <a:custGeom>
                  <a:avLst/>
                  <a:gdLst>
                    <a:gd name="connsiteX0" fmla="*/ 0 w 2066636"/>
                    <a:gd name="connsiteY0" fmla="*/ 1308484 h 1331575"/>
                    <a:gd name="connsiteX1" fmla="*/ 1016000 w 2066636"/>
                    <a:gd name="connsiteY1" fmla="*/ 3848 h 1331575"/>
                    <a:gd name="connsiteX2" fmla="*/ 2066636 w 2066636"/>
                    <a:gd name="connsiteY2" fmla="*/ 1331575 h 1331575"/>
                  </a:gdLst>
                  <a:ahLst/>
                  <a:cxnLst>
                    <a:cxn ang="0">
                      <a:pos x="connsiteX0" y="connsiteY0"/>
                    </a:cxn>
                    <a:cxn ang="0">
                      <a:pos x="connsiteX1" y="connsiteY1"/>
                    </a:cxn>
                    <a:cxn ang="0">
                      <a:pos x="connsiteX2" y="connsiteY2"/>
                    </a:cxn>
                  </a:cxnLst>
                  <a:rect l="l" t="t" r="r" b="b"/>
                  <a:pathLst>
                    <a:path w="2066636" h="1331575">
                      <a:moveTo>
                        <a:pt x="0" y="1308484"/>
                      </a:moveTo>
                      <a:cubicBezTo>
                        <a:pt x="335780" y="654242"/>
                        <a:pt x="671561" y="0"/>
                        <a:pt x="1016000" y="3848"/>
                      </a:cubicBezTo>
                      <a:cubicBezTo>
                        <a:pt x="1360439" y="7696"/>
                        <a:pt x="1713537" y="669635"/>
                        <a:pt x="2066636" y="1331575"/>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2" name="Straight Arrow Connector 91"/>
                <p:cNvCxnSpPr/>
                <p:nvPr/>
              </p:nvCxnSpPr>
              <p:spPr>
                <a:xfrm>
                  <a:off x="5661027" y="5456371"/>
                  <a:ext cx="418598" cy="1590"/>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grpSp>
      <p:cxnSp>
        <p:nvCxnSpPr>
          <p:cNvPr id="120" name="Straight Arrow Connector 119"/>
          <p:cNvCxnSpPr/>
          <p:nvPr/>
        </p:nvCxnSpPr>
        <p:spPr>
          <a:xfrm flipV="1">
            <a:off x="59501" y="3847774"/>
            <a:ext cx="1800730" cy="13275"/>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1" name="Picture 12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452" y="1035449"/>
            <a:ext cx="585314" cy="343756"/>
          </a:xfrm>
          <a:prstGeom prst="rect">
            <a:avLst/>
          </a:prstGeom>
        </p:spPr>
      </p:pic>
      <p:pic>
        <p:nvPicPr>
          <p:cNvPr id="122" name="Picture 1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65" y="3170050"/>
            <a:ext cx="1158546" cy="324744"/>
          </a:xfrm>
          <a:prstGeom prst="rect">
            <a:avLst/>
          </a:prstGeom>
        </p:spPr>
      </p:pic>
      <p:sp>
        <p:nvSpPr>
          <p:cNvPr id="123" name="TextBox 122"/>
          <p:cNvSpPr txBox="1"/>
          <p:nvPr/>
        </p:nvSpPr>
        <p:spPr>
          <a:xfrm>
            <a:off x="4155176" y="1545965"/>
            <a:ext cx="3923180" cy="646331"/>
          </a:xfrm>
          <a:prstGeom prst="rect">
            <a:avLst/>
          </a:prstGeom>
          <a:noFill/>
        </p:spPr>
        <p:txBody>
          <a:bodyPr wrap="square" rtlCol="0">
            <a:spAutoFit/>
          </a:bodyPr>
          <a:lstStyle/>
          <a:p>
            <a:r>
              <a:rPr lang="en-US" dirty="0" smtClean="0"/>
              <a:t>A train of </a:t>
            </a:r>
            <a:r>
              <a:rPr lang="en-US" i="1" dirty="0" smtClean="0"/>
              <a:t>M </a:t>
            </a:r>
            <a:r>
              <a:rPr lang="en-US" dirty="0" smtClean="0"/>
              <a:t>identical equally spaced bunches circulating in a ring</a:t>
            </a:r>
            <a:endParaRPr lang="en-US" dirty="0"/>
          </a:p>
        </p:txBody>
      </p:sp>
      <p:cxnSp>
        <p:nvCxnSpPr>
          <p:cNvPr id="124" name="Straight Arrow Connector 123"/>
          <p:cNvCxnSpPr/>
          <p:nvPr/>
        </p:nvCxnSpPr>
        <p:spPr>
          <a:xfrm flipV="1">
            <a:off x="7725537" y="3846113"/>
            <a:ext cx="1177028" cy="1661"/>
          </a:xfrm>
          <a:prstGeom prst="straightConnector1">
            <a:avLst/>
          </a:prstGeom>
          <a:ln w="254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3861584" y="4104859"/>
            <a:ext cx="628630" cy="0"/>
          </a:xfrm>
          <a:prstGeom prst="straightConnector1">
            <a:avLst/>
          </a:prstGeom>
          <a:ln>
            <a:solidFill>
              <a:schemeClr val="accent6">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126" name="Picture 12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555" y="4170404"/>
            <a:ext cx="281452" cy="143999"/>
          </a:xfrm>
          <a:prstGeom prst="rect">
            <a:avLst/>
          </a:prstGeom>
        </p:spPr>
      </p:pic>
      <p:pic>
        <p:nvPicPr>
          <p:cNvPr id="127" name="Picture 12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97" y="4566222"/>
            <a:ext cx="7719961" cy="1196480"/>
          </a:xfrm>
          <a:prstGeom prst="rect">
            <a:avLst/>
          </a:prstGeom>
        </p:spPr>
      </p:pic>
      <p:pic>
        <p:nvPicPr>
          <p:cNvPr id="128" name="Picture 12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479" y="3957052"/>
            <a:ext cx="879436" cy="498971"/>
          </a:xfrm>
          <a:prstGeom prst="rect">
            <a:avLst/>
          </a:prstGeom>
        </p:spPr>
      </p:pic>
    </p:spTree>
    <p:extLst>
      <p:ext uri="{BB962C8B-B14F-4D97-AF65-F5344CB8AC3E}">
        <p14:creationId xmlns:p14="http://schemas.microsoft.com/office/powerpoint/2010/main" val="24264922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SPAS_Introduction">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USPAS_Introduction</Template>
  <TotalTime>13895</TotalTime>
  <Words>7041</Words>
  <Application>Microsoft Macintosh PowerPoint</Application>
  <PresentationFormat>On-screen Show (4:3)</PresentationFormat>
  <Paragraphs>1150</Paragraphs>
  <Slides>127</Slides>
  <Notes>1</Notes>
  <HiddenSlides>0</HiddenSlides>
  <MMClips>4</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USPAS_Introduction</vt:lpstr>
      <vt:lpstr>PowerPoint Presentation</vt:lpstr>
      <vt:lpstr>Collective effects in Beam Dynamics</vt:lpstr>
      <vt:lpstr>Outline</vt:lpstr>
      <vt:lpstr>Outline</vt:lpstr>
      <vt:lpstr>Introduction to the general problem</vt:lpstr>
      <vt:lpstr>Introduction to the general problem</vt:lpstr>
      <vt:lpstr>Introduction to the general problem</vt:lpstr>
      <vt:lpstr>Introduction to the general problem</vt:lpstr>
      <vt:lpstr>Introduction to the general problem</vt:lpstr>
      <vt:lpstr>Introduction to the general problem</vt:lpstr>
      <vt:lpstr>General concept of wake field</vt:lpstr>
      <vt:lpstr>General concept of wake field</vt:lpstr>
      <vt:lpstr>General concept of wake field</vt:lpstr>
      <vt:lpstr>Longitudinal wake function</vt:lpstr>
      <vt:lpstr>Longitudinal wake function</vt:lpstr>
      <vt:lpstr>Longitudinal wake function</vt:lpstr>
      <vt:lpstr>Longitudinal wake function</vt:lpstr>
      <vt:lpstr>Longitudinal wake function</vt:lpstr>
      <vt:lpstr>Longitudinal wake function</vt:lpstr>
      <vt:lpstr>Longitudinal impedance</vt:lpstr>
      <vt:lpstr>The energy balance</vt:lpstr>
      <vt:lpstr>The energy balance</vt:lpstr>
      <vt:lpstr>Transverse wake function</vt:lpstr>
      <vt:lpstr>Transverse wake function</vt:lpstr>
      <vt:lpstr>Transverse wake function</vt:lpstr>
      <vt:lpstr>Transverse wake function</vt:lpstr>
      <vt:lpstr>Transverse wake function</vt:lpstr>
      <vt:lpstr>Transverse wake function</vt:lpstr>
      <vt:lpstr>Transverse wake function: dipolar</vt:lpstr>
      <vt:lpstr>Transverse wake function: dipolar</vt:lpstr>
      <vt:lpstr>Transverse wake function: dipolar</vt:lpstr>
      <vt:lpstr>Transverse wake function: quadrupolar</vt:lpstr>
      <vt:lpstr>Transverse wake function: quadrupolar</vt:lpstr>
      <vt:lpstr>Transverse impedances</vt:lpstr>
      <vt:lpstr>Transverse wake function</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Relation between transverse and longitudinal wakes (Panofsky-Wenzel theorem)</vt:lpstr>
      <vt:lpstr>How are wakes and impedances computed?</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Resistive wall of beam chamber</vt:lpstr>
      <vt:lpstr>Examples of wakes/impedances Equations for infinitely thick wall</vt:lpstr>
      <vt:lpstr>Examples of wakes/impedances Equations for infinitely thick wall</vt:lpstr>
      <vt:lpstr>Examples of wakes/impedances Equations for infinitely thick wall</vt:lpstr>
      <vt:lpstr>Examples of wakes/impedances Longitudinal narrow band resonator</vt:lpstr>
      <vt:lpstr>Examples of wakes/impedances Single cell cavity</vt:lpstr>
      <vt:lpstr>Examples of wakes/impedances Single cell cavity</vt:lpstr>
      <vt:lpstr>Examples of wakes/impedances Longitudinal broad band resonator</vt:lpstr>
      <vt:lpstr>Examples of wakes/impedances Transverse resonator</vt:lpstr>
      <vt:lpstr>Examples of wakes/impedances Ferrite kicker: simple model</vt:lpstr>
      <vt:lpstr>Examples of wakes/impedances Ferrite kicker: simple model</vt:lpstr>
      <vt:lpstr>Examples of wakes/impedances Ferrite kicker: simple model</vt:lpstr>
      <vt:lpstr>Examples of wakes/impedances The SPS kickers</vt:lpstr>
      <vt:lpstr>Examples of wakes/impedances Ferrite kicker: simple model</vt:lpstr>
      <vt:lpstr>Examples of wakes/impedances Ferrite kicker: simple model</vt:lpstr>
      <vt:lpstr>Examples of wakes/impedances Ferrite kicker: simple model</vt:lpstr>
      <vt:lpstr>Examples of wakes/impedances Equations of resonators</vt:lpstr>
      <vt:lpstr>Examples of wakes/impedances Equations of resonators</vt:lpstr>
      <vt:lpstr>Single bunch vs. multi-bunch effects</vt:lpstr>
      <vt:lpstr>Single bunch vs. multi-bunch effects</vt:lpstr>
      <vt:lpstr>Single bunch vs. multi-bunch effects</vt:lpstr>
      <vt:lpstr>Single bunch vs. multi-bunch effects</vt:lpstr>
      <vt:lpstr>Single bunch vs. multi-bunch effects</vt:lpstr>
      <vt:lpstr>Single bunch vs. multi-bunch effects</vt:lpstr>
      <vt:lpstr>Single bunch vs. multi-bunch effects</vt:lpstr>
      <vt:lpstr>PowerPoint Presentation</vt:lpstr>
      <vt:lpstr>Energy loss of a bunch  (single pass, no memory) </vt:lpstr>
      <vt:lpstr>Energy loss of a bunch  (single pass with memory) </vt:lpstr>
      <vt:lpstr>Energy loss of a bunch  (single pass with memory) </vt:lpstr>
      <vt:lpstr>Bunch energy loss per turn and stable phase</vt:lpstr>
      <vt:lpstr>Beam energy loss per turn </vt:lpstr>
      <vt:lpstr>Beam deflection kick</vt:lpstr>
      <vt:lpstr>Beam deflection kick</vt:lpstr>
      <vt:lpstr>Some hints for energy loss estimations</vt:lpstr>
      <vt:lpstr>Some applications of the energy loss</vt:lpstr>
      <vt:lpstr>Energy loss of a train of bunches</vt:lpstr>
      <vt:lpstr>Energy loss of a train of bunches</vt:lpstr>
      <vt:lpstr>Energy loss of a train of bunches</vt:lpstr>
      <vt:lpstr>Application to the SPS extraction kickers</vt:lpstr>
      <vt:lpstr>Application to the SPS extraction kickers</vt:lpstr>
      <vt:lpstr>Application to the SPS extraction kickers</vt:lpstr>
      <vt:lpstr>Application to the LHC beam screen</vt:lpstr>
      <vt:lpstr>Application to the LHC beam screen</vt:lpstr>
      <vt:lpstr>Application to the LHC beam screen</vt:lpstr>
      <vt:lpstr>Exotic bunch spacing: a “doublet” beam </vt:lpstr>
      <vt:lpstr>Exotic bunch spacing: a “doublet” beam </vt:lpstr>
      <vt:lpstr>Impedance model of a machine</vt:lpstr>
      <vt:lpstr>Impedance model of a machine</vt:lpstr>
      <vt:lpstr>Impedance model of a machine</vt:lpstr>
      <vt:lpstr>Impedance model of a machine</vt:lpstr>
      <vt:lpstr>Impedance model of the SPS  The resistive wall</vt:lpstr>
      <vt:lpstr>Impedance model of the SPS The kickers</vt:lpstr>
      <vt:lpstr>Impedance model of the SPS The Beam Position Monitors</vt:lpstr>
      <vt:lpstr>Impedance model of the SPS The RF systems</vt:lpstr>
      <vt:lpstr>Impedance model of the SPS Transitions</vt:lpstr>
      <vt:lpstr>Impedance model of the SPS Transitions</vt:lpstr>
      <vt:lpstr>Impedance model of the SPS Transitions</vt:lpstr>
      <vt:lpstr>Impedance model of the SPS Global horizontal impedance</vt:lpstr>
      <vt:lpstr>Impedance model of the SPS Global vertical impedance</vt:lpstr>
      <vt:lpstr>Summary</vt:lpstr>
      <vt:lpstr>A collider’s asymmetric common chamber</vt:lpstr>
      <vt:lpstr>A collider’s asymmetric common chamber</vt:lpstr>
      <vt:lpstr>A collider’s asymmetric common chamber</vt:lpstr>
      <vt:lpstr>A collider’s asymmetric common chamber</vt:lpstr>
      <vt:lpstr>A collider’s asymmetric common chamber</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Shing Bruce Li</dc:creator>
  <cp:lastModifiedBy>Giovanni Rumolo</cp:lastModifiedBy>
  <cp:revision>407</cp:revision>
  <cp:lastPrinted>2014-08-01T08:43:55Z</cp:lastPrinted>
  <dcterms:created xsi:type="dcterms:W3CDTF">2014-07-31T13:31:44Z</dcterms:created>
  <dcterms:modified xsi:type="dcterms:W3CDTF">2015-01-20T14:27:11Z</dcterms:modified>
</cp:coreProperties>
</file>